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NfV5+7h/GaiCp5hofB2H0gG1a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icky notes on a wall" id="89" name="Google Shape;89;p1"/>
          <p:cNvPicPr preferRelativeResize="0"/>
          <p:nvPr/>
        </p:nvPicPr>
        <p:blipFill rotWithShape="1">
          <a:blip r:embed="rId3">
            <a:alphaModFix/>
          </a:blip>
          <a:srcRect b="2" l="0" r="11837" t="0"/>
          <a:stretch/>
        </p:blipFill>
        <p:spPr>
          <a:xfrm>
            <a:off x="3523488" y="10"/>
            <a:ext cx="8668512" cy="6857990"/>
          </a:xfrm>
          <a:prstGeom prst="rect">
            <a:avLst/>
          </a:prstGeom>
          <a:noFill/>
          <a:ln>
            <a:noFill/>
          </a:ln>
        </p:spPr>
      </p:pic>
      <p:sp>
        <p:nvSpPr>
          <p:cNvPr id="90" name="Google Shape;90;p1"/>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GB" sz="4800"/>
              <a:t>Exploring the training of text sentiment analysis models </a:t>
            </a:r>
            <a:endParaRPr sz="4800"/>
          </a:p>
        </p:txBody>
      </p:sp>
      <p:sp>
        <p:nvSpPr>
          <p:cNvPr id="92" name="Google Shape;92;p1"/>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GB" sz="1600"/>
              <a:t>Does a sentiment analysis model that was trained with data from a really broad context (random tweets) has a better ability to generalize than a model that was trained with data from a certain context (reviews)? </a:t>
            </a:r>
            <a:endParaRPr sz="1600"/>
          </a:p>
        </p:txBody>
      </p:sp>
      <p:sp>
        <p:nvSpPr>
          <p:cNvPr id="93" name="Google Shape;93;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1"/>
          <p:cNvSpPr txBox="1"/>
          <p:nvPr/>
        </p:nvSpPr>
        <p:spPr>
          <a:xfrm>
            <a:off x="477980" y="6627488"/>
            <a:ext cx="8668500" cy="5001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00"/>
              <a:buFont typeface="Arial"/>
              <a:buNone/>
            </a:pPr>
            <a:r>
              <a:rPr b="0" i="0" lang="en-GB" sz="1000" u="none" cap="none" strike="noStrike">
                <a:solidFill>
                  <a:schemeClr val="dk1"/>
                </a:solidFill>
                <a:latin typeface="Arial"/>
                <a:ea typeface="Arial"/>
                <a:cs typeface="Arial"/>
                <a:sym typeface="Arial"/>
              </a:rPr>
              <a:t>Presentation and Research by: </a:t>
            </a:r>
            <a:r>
              <a:rPr b="1" lang="en-GB" sz="1000">
                <a:solidFill>
                  <a:schemeClr val="dk1"/>
                </a:solidFill>
              </a:rPr>
              <a:t>Romario Quispe Huaman</a:t>
            </a:r>
            <a:r>
              <a:rPr lang="en-GB" sz="1000">
                <a:solidFill>
                  <a:schemeClr val="dk1"/>
                </a:solidFill>
              </a:rPr>
              <a:t>,</a:t>
            </a:r>
            <a:r>
              <a:rPr b="0" i="0" lang="en-GB" sz="1000" u="none" cap="none" strike="noStrike">
                <a:solidFill>
                  <a:schemeClr val="dk1"/>
                </a:solidFill>
                <a:latin typeface="Arial"/>
                <a:ea typeface="Arial"/>
                <a:cs typeface="Arial"/>
                <a:sym typeface="Arial"/>
              </a:rPr>
              <a:t>José Higuera, Alex Weber, Joschua Sünneke, </a:t>
            </a:r>
            <a:endParaRPr b="1" i="0" sz="1000" u="none" cap="none" strike="noStrik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0"/>
          <p:cNvSpPr txBox="1"/>
          <p:nvPr>
            <p:ph type="title"/>
          </p:nvPr>
        </p:nvSpPr>
        <p:spPr>
          <a:xfrm>
            <a:off x="612648" y="1078992"/>
            <a:ext cx="6272784" cy="15361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GB" sz="3300"/>
              <a:t>Recommendations for training a model</a:t>
            </a:r>
            <a:br>
              <a:rPr lang="en-GB" sz="3300"/>
            </a:br>
            <a:r>
              <a:rPr lang="en-GB" sz="1600"/>
              <a:t>How to choose the right data set</a:t>
            </a:r>
            <a:endParaRPr sz="1600"/>
          </a:p>
        </p:txBody>
      </p:sp>
      <p:sp>
        <p:nvSpPr>
          <p:cNvPr id="205" name="Google Shape;205;p10"/>
          <p:cNvSpPr/>
          <p:nvPr/>
        </p:nvSpPr>
        <p:spPr>
          <a:xfrm rot="5400000">
            <a:off x="853202"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6" name="Google Shape;206;p10"/>
          <p:cNvSpPr/>
          <p:nvPr/>
        </p:nvSpPr>
        <p:spPr>
          <a:xfrm>
            <a:off x="618506" y="2935541"/>
            <a:ext cx="62179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Ein Bild, das Text enthält.&#10;&#10;Automatisch generierte Beschreibung" id="207" name="Google Shape;207;p10"/>
          <p:cNvPicPr preferRelativeResize="0"/>
          <p:nvPr/>
        </p:nvPicPr>
        <p:blipFill rotWithShape="1">
          <a:blip r:embed="rId3">
            <a:alphaModFix/>
          </a:blip>
          <a:srcRect b="0" l="7781" r="2243" t="24780"/>
          <a:stretch/>
        </p:blipFill>
        <p:spPr>
          <a:xfrm>
            <a:off x="7684007" y="3202435"/>
            <a:ext cx="2890982" cy="1566161"/>
          </a:xfrm>
          <a:prstGeom prst="rect">
            <a:avLst/>
          </a:prstGeom>
          <a:noFill/>
          <a:ln>
            <a:noFill/>
          </a:ln>
        </p:spPr>
      </p:pic>
      <p:sp>
        <p:nvSpPr>
          <p:cNvPr id="208" name="Google Shape;208;p10"/>
          <p:cNvSpPr txBox="1"/>
          <p:nvPr>
            <p:ph idx="1" type="body"/>
          </p:nvPr>
        </p:nvSpPr>
        <p:spPr>
          <a:xfrm>
            <a:off x="612648" y="3355848"/>
            <a:ext cx="6272784" cy="28254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Check the vocabulary Size ratio to training data set size, this can be easily done by using a Tokenizer on the Data set, which will split the sentences into single words, which makes it able to measure the vocab size </a:t>
            </a:r>
            <a:endParaRPr/>
          </a:p>
          <a:p>
            <a:pPr indent="-228600" lvl="0" marL="228600" rtl="0" algn="l">
              <a:lnSpc>
                <a:spcPct val="90000"/>
              </a:lnSpc>
              <a:spcBef>
                <a:spcPts val="1000"/>
              </a:spcBef>
              <a:spcAft>
                <a:spcPts val="0"/>
              </a:spcAft>
              <a:buClr>
                <a:schemeClr val="dk1"/>
              </a:buClr>
              <a:buSzPts val="2000"/>
              <a:buChar char="•"/>
            </a:pPr>
            <a:r>
              <a:rPr lang="en-GB" sz="2000"/>
              <a:t>Start with small training sizes and increase it until a point of diminishing returns are met, this can be done by using train test split, which allows one to set the size of the test and training set </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Ein Bild, das Text enthält.&#10;&#10;Automatisch generierte Beschreibung" id="209" name="Google Shape;209;p10"/>
          <p:cNvPicPr preferRelativeResize="0"/>
          <p:nvPr/>
        </p:nvPicPr>
        <p:blipFill rotWithShape="1">
          <a:blip r:embed="rId4">
            <a:alphaModFix/>
          </a:blip>
          <a:srcRect b="0" l="0" r="0" t="0"/>
          <a:stretch/>
        </p:blipFill>
        <p:spPr>
          <a:xfrm>
            <a:off x="7684007" y="5026860"/>
            <a:ext cx="4229773" cy="7507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1"/>
          <p:cNvSpPr txBox="1"/>
          <p:nvPr>
            <p:ph type="title"/>
          </p:nvPr>
        </p:nvSpPr>
        <p:spPr>
          <a:xfrm>
            <a:off x="591074" y="1117659"/>
            <a:ext cx="6272784" cy="114122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GB" sz="3300"/>
              <a:t>Bibliography and Sources</a:t>
            </a:r>
            <a:br>
              <a:rPr lang="en-GB" sz="3300"/>
            </a:br>
            <a:endParaRPr sz="1600"/>
          </a:p>
        </p:txBody>
      </p:sp>
      <p:sp>
        <p:nvSpPr>
          <p:cNvPr id="216" name="Google Shape;216;p11"/>
          <p:cNvSpPr/>
          <p:nvPr/>
        </p:nvSpPr>
        <p:spPr>
          <a:xfrm rot="5400000">
            <a:off x="853202"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p11"/>
          <p:cNvSpPr/>
          <p:nvPr/>
        </p:nvSpPr>
        <p:spPr>
          <a:xfrm>
            <a:off x="618506" y="2935541"/>
            <a:ext cx="62179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11"/>
          <p:cNvSpPr txBox="1"/>
          <p:nvPr>
            <p:ph idx="1" type="body"/>
          </p:nvPr>
        </p:nvSpPr>
        <p:spPr>
          <a:xfrm>
            <a:off x="612647" y="3019891"/>
            <a:ext cx="10960653" cy="316145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sz="2000"/>
              <a:t>McKinney, W. (2012). Python for data analysis: Data wrangling with Pandas, NumPy, and IPython. O'Reilly Media.</a:t>
            </a:r>
            <a:endParaRPr/>
          </a:p>
          <a:p>
            <a:pPr indent="-228600" lvl="0" marL="228600" rtl="0" algn="l">
              <a:lnSpc>
                <a:spcPct val="90000"/>
              </a:lnSpc>
              <a:spcBef>
                <a:spcPts val="1000"/>
              </a:spcBef>
              <a:spcAft>
                <a:spcPts val="0"/>
              </a:spcAft>
              <a:buClr>
                <a:schemeClr val="dk1"/>
              </a:buClr>
              <a:buSzPct val="100000"/>
              <a:buChar char="•"/>
            </a:pPr>
            <a:r>
              <a:rPr lang="en-GB" sz="2000"/>
              <a:t>Müller, A. C., &amp; Guido, S. (2016). Introduction to machine learning with Python. O'Reilly Media.</a:t>
            </a:r>
            <a:endParaRPr/>
          </a:p>
          <a:p>
            <a:pPr indent="-228600" lvl="0" marL="228600" rtl="0" algn="l">
              <a:lnSpc>
                <a:spcPct val="90000"/>
              </a:lnSpc>
              <a:spcBef>
                <a:spcPts val="1000"/>
              </a:spcBef>
              <a:spcAft>
                <a:spcPts val="0"/>
              </a:spcAft>
              <a:buClr>
                <a:schemeClr val="dk1"/>
              </a:buClr>
              <a:buSzPct val="100000"/>
              <a:buChar char="•"/>
            </a:pPr>
            <a:r>
              <a:rPr lang="en-GB" sz="2000"/>
              <a:t>FH Dortmund, Data Science and Machine Learning, 2022, Class Notes and Code.</a:t>
            </a:r>
            <a:endParaRPr/>
          </a:p>
          <a:p>
            <a:pPr indent="-228600" lvl="0" marL="228600" rtl="0" algn="l">
              <a:lnSpc>
                <a:spcPct val="90000"/>
              </a:lnSpc>
              <a:spcBef>
                <a:spcPts val="1000"/>
              </a:spcBef>
              <a:spcAft>
                <a:spcPts val="0"/>
              </a:spcAft>
              <a:buClr>
                <a:schemeClr val="dk1"/>
              </a:buClr>
              <a:buSzPct val="100000"/>
              <a:buChar char="•"/>
            </a:pPr>
            <a:r>
              <a:rPr lang="en-GB" sz="2000"/>
              <a:t>Datasets:</a:t>
            </a:r>
            <a:endParaRPr/>
          </a:p>
          <a:p>
            <a:pPr indent="-228600" lvl="1" marL="685800" rtl="0" algn="l">
              <a:lnSpc>
                <a:spcPct val="90000"/>
              </a:lnSpc>
              <a:spcBef>
                <a:spcPts val="500"/>
              </a:spcBef>
              <a:spcAft>
                <a:spcPts val="0"/>
              </a:spcAft>
              <a:buClr>
                <a:schemeClr val="dk1"/>
              </a:buClr>
              <a:buSzPct val="100000"/>
              <a:buChar char="•"/>
            </a:pPr>
            <a:r>
              <a:rPr lang="en-GB" sz="1600"/>
              <a:t>Twitter: </a:t>
            </a:r>
            <a:r>
              <a:rPr i="1" lang="en-GB" sz="1600"/>
              <a:t>https://www.kaggle.com/datasets/kazanova/sentiment140</a:t>
            </a:r>
            <a:endParaRPr/>
          </a:p>
          <a:p>
            <a:pPr indent="-228600" lvl="1" marL="685800" rtl="0" algn="l">
              <a:lnSpc>
                <a:spcPct val="90000"/>
              </a:lnSpc>
              <a:spcBef>
                <a:spcPts val="500"/>
              </a:spcBef>
              <a:spcAft>
                <a:spcPts val="0"/>
              </a:spcAft>
              <a:buClr>
                <a:schemeClr val="dk1"/>
              </a:buClr>
              <a:buSzPct val="100000"/>
              <a:buChar char="•"/>
            </a:pPr>
            <a:r>
              <a:rPr lang="en-GB" sz="1600"/>
              <a:t>Amazon Fine Food Reviews: https://www.kaggle.com/datasets/snap/amazon-fine-food-reviews</a:t>
            </a:r>
            <a:endParaRPr/>
          </a:p>
          <a:p>
            <a:pPr indent="-228600" lvl="1" marL="685800" rtl="0" algn="l">
              <a:lnSpc>
                <a:spcPct val="90000"/>
              </a:lnSpc>
              <a:spcBef>
                <a:spcPts val="500"/>
              </a:spcBef>
              <a:spcAft>
                <a:spcPts val="0"/>
              </a:spcAft>
              <a:buClr>
                <a:schemeClr val="dk1"/>
              </a:buClr>
              <a:buSzPct val="100000"/>
              <a:buChar char="•"/>
            </a:pPr>
            <a:r>
              <a:rPr lang="en-GB" sz="1600"/>
              <a:t>Amazon Kindle Book Reviews: https://www.kaggle.com/datasets/meetnagadia/amazon-kindle-book-review-for-sentiment-analysis</a:t>
            </a:r>
            <a:endParaRPr sz="1600"/>
          </a:p>
          <a:p>
            <a:pPr indent="-228600" lvl="0" marL="228600" rtl="0" algn="l">
              <a:lnSpc>
                <a:spcPct val="90000"/>
              </a:lnSpc>
              <a:spcBef>
                <a:spcPts val="1000"/>
              </a:spcBef>
              <a:spcAft>
                <a:spcPts val="0"/>
              </a:spcAft>
              <a:buClr>
                <a:schemeClr val="dk1"/>
              </a:buClr>
              <a:buSzPct val="100000"/>
              <a:buChar char="•"/>
            </a:pPr>
            <a:r>
              <a:rPr lang="en-GB" sz="2000"/>
              <a:t>Datapreparation:</a:t>
            </a:r>
            <a:endParaRPr/>
          </a:p>
          <a:p>
            <a:pPr indent="-228600" lvl="1" marL="685800" rtl="0" algn="l">
              <a:lnSpc>
                <a:spcPct val="90000"/>
              </a:lnSpc>
              <a:spcBef>
                <a:spcPts val="500"/>
              </a:spcBef>
              <a:spcAft>
                <a:spcPts val="0"/>
              </a:spcAft>
              <a:buClr>
                <a:schemeClr val="dk1"/>
              </a:buClr>
              <a:buSzPct val="100000"/>
              <a:buChar char="•"/>
            </a:pPr>
            <a:r>
              <a:rPr lang="en-GB" sz="1600"/>
              <a:t>https://www.kaggle.com/code/arunrk7/nlp-beginner-text-classification-using-lstm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GB" sz="4000"/>
              <a:t>Contents</a:t>
            </a:r>
            <a:endParaRPr sz="4000"/>
          </a:p>
        </p:txBody>
      </p:sp>
      <p:sp>
        <p:nvSpPr>
          <p:cNvPr id="104" name="Google Shape;104;p2"/>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2"/>
          <p:cNvSpPr txBox="1"/>
          <p:nvPr>
            <p:ph idx="1" type="body"/>
          </p:nvPr>
        </p:nvSpPr>
        <p:spPr>
          <a:xfrm>
            <a:off x="1115568" y="2100203"/>
            <a:ext cx="10168128" cy="369502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200"/>
              <a:buFont typeface="Calibri"/>
              <a:buAutoNum type="arabicPeriod"/>
            </a:pPr>
            <a:r>
              <a:rPr lang="en-GB" sz="2200"/>
              <a:t>Basic Information about Sentiment Analysis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Research Goal </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How we conducted our Analysis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Accuracy of the Models on our test sets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What could explain the accuracy differences of the models (1)</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What could explain the accuracy differences of the models (2)</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Conclusions of the findings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GB" sz="2200"/>
              <a:t>Recommendations for training a model</a:t>
            </a:r>
            <a:endParaRPr/>
          </a:p>
          <a:p>
            <a:pPr indent="-374650" lvl="0" marL="514350" rtl="0" algn="l">
              <a:lnSpc>
                <a:spcPct val="90000"/>
              </a:lnSpc>
              <a:spcBef>
                <a:spcPts val="1000"/>
              </a:spcBef>
              <a:spcAft>
                <a:spcPts val="0"/>
              </a:spcAft>
              <a:buClr>
                <a:schemeClr val="dk1"/>
              </a:buClr>
              <a:buSzPts val="2200"/>
              <a:buFont typeface="Calibri"/>
              <a:buNone/>
            </a:pPr>
            <a:r>
              <a:t/>
            </a:r>
            <a:endParaRPr sz="2200"/>
          </a:p>
          <a:p>
            <a:pPr indent="-374650" lvl="0" marL="514350" rtl="0" algn="l">
              <a:lnSpc>
                <a:spcPct val="90000"/>
              </a:lnSpc>
              <a:spcBef>
                <a:spcPts val="1000"/>
              </a:spcBef>
              <a:spcAft>
                <a:spcPts val="0"/>
              </a:spcAft>
              <a:buClr>
                <a:schemeClr val="dk1"/>
              </a:buClr>
              <a:buSzPts val="2200"/>
              <a:buFont typeface="Calibri"/>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p3"/>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 name="Google Shape;113;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GB" sz="4000"/>
              <a:t>Basic Information about Sentiment Analysis </a:t>
            </a:r>
            <a:endParaRPr sz="4000"/>
          </a:p>
        </p:txBody>
      </p:sp>
      <p:sp>
        <p:nvSpPr>
          <p:cNvPr id="114" name="Google Shape;114;p3"/>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5" name="Google Shape;115;p3"/>
          <p:cNvSpPr txBox="1"/>
          <p:nvPr>
            <p:ph idx="1" type="body"/>
          </p:nvPr>
        </p:nvSpPr>
        <p:spPr>
          <a:xfrm>
            <a:off x="1057868" y="1826161"/>
            <a:ext cx="10168128" cy="36950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rPr lang="en-GB" sz="1700"/>
              <a:t>What is sentiment analysis?</a:t>
            </a:r>
            <a:endParaRPr/>
          </a:p>
          <a:p>
            <a:pPr indent="-228600" lvl="0" marL="228600" rtl="0" algn="l">
              <a:lnSpc>
                <a:spcPct val="90000"/>
              </a:lnSpc>
              <a:spcBef>
                <a:spcPts val="1000"/>
              </a:spcBef>
              <a:spcAft>
                <a:spcPts val="0"/>
              </a:spcAft>
              <a:buClr>
                <a:schemeClr val="dk1"/>
              </a:buClr>
              <a:buSzPts val="1700"/>
              <a:buChar char="•"/>
            </a:pPr>
            <a:r>
              <a:rPr lang="en-GB" sz="1700"/>
              <a:t>Process of natural language processing, text analysis and statistics to analyse the sentiment of text into categories like for example: negative, positive and neutral (1)</a:t>
            </a:r>
            <a:endParaRPr/>
          </a:p>
          <a:p>
            <a:pPr indent="0" lvl="0" marL="0" rtl="0" algn="l">
              <a:lnSpc>
                <a:spcPct val="90000"/>
              </a:lnSpc>
              <a:spcBef>
                <a:spcPts val="1000"/>
              </a:spcBef>
              <a:spcAft>
                <a:spcPts val="0"/>
              </a:spcAft>
              <a:buClr>
                <a:schemeClr val="dk1"/>
              </a:buClr>
              <a:buSzPts val="1700"/>
              <a:buNone/>
            </a:pPr>
            <a:r>
              <a:rPr lang="en-GB" sz="1700"/>
              <a:t>Process of sentiment analysis: </a:t>
            </a:r>
            <a:endParaRPr/>
          </a:p>
          <a:p>
            <a:pPr indent="-228600" lvl="0" marL="228600" rtl="0" algn="l">
              <a:lnSpc>
                <a:spcPct val="90000"/>
              </a:lnSpc>
              <a:spcBef>
                <a:spcPts val="1000"/>
              </a:spcBef>
              <a:spcAft>
                <a:spcPts val="0"/>
              </a:spcAft>
              <a:buClr>
                <a:schemeClr val="dk1"/>
              </a:buClr>
              <a:buSzPts val="1700"/>
              <a:buChar char="•"/>
            </a:pPr>
            <a:r>
              <a:rPr lang="en-GB" sz="1700"/>
              <a:t>There are various ways to analyse text and program models that can take in text and give an estimate of the sentiment, but the overall process can be reduced to these steps:</a:t>
            </a:r>
            <a:endParaRPr/>
          </a:p>
          <a:p>
            <a:pPr indent="0" lvl="0" marL="0" rtl="0" algn="l">
              <a:lnSpc>
                <a:spcPct val="90000"/>
              </a:lnSpc>
              <a:spcBef>
                <a:spcPts val="1000"/>
              </a:spcBef>
              <a:spcAft>
                <a:spcPts val="0"/>
              </a:spcAft>
              <a:buClr>
                <a:schemeClr val="dk1"/>
              </a:buClr>
              <a:buSzPts val="1700"/>
              <a:buNone/>
            </a:pPr>
            <a:r>
              <a:rPr lang="en-GB" sz="1700"/>
              <a:t>	1. Search for a Data Set </a:t>
            </a:r>
            <a:endParaRPr/>
          </a:p>
          <a:p>
            <a:pPr indent="0" lvl="0" marL="0" rtl="0" algn="l">
              <a:lnSpc>
                <a:spcPct val="90000"/>
              </a:lnSpc>
              <a:spcBef>
                <a:spcPts val="1000"/>
              </a:spcBef>
              <a:spcAft>
                <a:spcPts val="0"/>
              </a:spcAft>
              <a:buClr>
                <a:schemeClr val="dk1"/>
              </a:buClr>
              <a:buSzPts val="1700"/>
              <a:buNone/>
            </a:pPr>
            <a:r>
              <a:rPr lang="en-GB" sz="1700"/>
              <a:t>	2. Data preparation (cleaning the data set, splitting the data set into training and test set) </a:t>
            </a:r>
            <a:endParaRPr/>
          </a:p>
          <a:p>
            <a:pPr indent="0" lvl="0" marL="0" rtl="0" algn="l">
              <a:lnSpc>
                <a:spcPct val="90000"/>
              </a:lnSpc>
              <a:spcBef>
                <a:spcPts val="1000"/>
              </a:spcBef>
              <a:spcAft>
                <a:spcPts val="0"/>
              </a:spcAft>
              <a:buClr>
                <a:schemeClr val="dk1"/>
              </a:buClr>
              <a:buSzPts val="1700"/>
              <a:buNone/>
            </a:pPr>
            <a:r>
              <a:rPr lang="en-GB" sz="1700"/>
              <a:t>	3. Train the model (fitting various models to the training set)</a:t>
            </a:r>
            <a:endParaRPr/>
          </a:p>
          <a:p>
            <a:pPr indent="0" lvl="0" marL="0" rtl="0" algn="l">
              <a:lnSpc>
                <a:spcPct val="90000"/>
              </a:lnSpc>
              <a:spcBef>
                <a:spcPts val="1000"/>
              </a:spcBef>
              <a:spcAft>
                <a:spcPts val="0"/>
              </a:spcAft>
              <a:buClr>
                <a:schemeClr val="dk1"/>
              </a:buClr>
              <a:buSzPts val="1700"/>
              <a:buNone/>
            </a:pPr>
            <a:r>
              <a:rPr lang="en-GB" sz="1700"/>
              <a:t>	4. Predict unseen Data (the trained models take in unseen data and gives an estimate of the sentiment) </a:t>
            </a:r>
            <a:endParaRPr/>
          </a:p>
          <a:p>
            <a:pPr indent="0" lvl="0" marL="0" rtl="0" algn="l">
              <a:lnSpc>
                <a:spcPct val="90000"/>
              </a:lnSpc>
              <a:spcBef>
                <a:spcPts val="1000"/>
              </a:spcBef>
              <a:spcAft>
                <a:spcPts val="0"/>
              </a:spcAft>
              <a:buClr>
                <a:schemeClr val="dk1"/>
              </a:buClr>
              <a:buSzPts val="1700"/>
              <a:buNone/>
            </a:pPr>
            <a:r>
              <a:rPr lang="en-GB" sz="1700"/>
              <a:t>	5. Evaluate the Accuracy (controlling the accuracy of the predictions) </a:t>
            </a:r>
            <a:endParaRPr/>
          </a:p>
          <a:p>
            <a:pPr indent="0" lvl="0" marL="0" rtl="0" algn="l">
              <a:lnSpc>
                <a:spcPct val="90000"/>
              </a:lnSpc>
              <a:spcBef>
                <a:spcPts val="1000"/>
              </a:spcBef>
              <a:spcAft>
                <a:spcPts val="0"/>
              </a:spcAft>
              <a:buClr>
                <a:schemeClr val="dk1"/>
              </a:buClr>
              <a:buSzPts val="1700"/>
              <a:buNone/>
            </a:pPr>
            <a:r>
              <a:t/>
            </a:r>
            <a:endParaRPr sz="1700"/>
          </a:p>
          <a:p>
            <a:pPr indent="0" lvl="0" marL="0" rtl="0" algn="l">
              <a:lnSpc>
                <a:spcPct val="90000"/>
              </a:lnSpc>
              <a:spcBef>
                <a:spcPts val="1000"/>
              </a:spcBef>
              <a:spcAft>
                <a:spcPts val="0"/>
              </a:spcAft>
              <a:buClr>
                <a:schemeClr val="dk1"/>
              </a:buClr>
              <a:buSzPts val="1700"/>
              <a:buNone/>
            </a:pPr>
            <a:r>
              <a:t/>
            </a:r>
            <a:endParaRPr sz="1700"/>
          </a:p>
        </p:txBody>
      </p:sp>
      <p:sp>
        <p:nvSpPr>
          <p:cNvPr id="116" name="Google Shape;116;p3"/>
          <p:cNvSpPr txBox="1"/>
          <p:nvPr/>
        </p:nvSpPr>
        <p:spPr>
          <a:xfrm>
            <a:off x="1057868" y="6435140"/>
            <a:ext cx="10850217" cy="42286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90000"/>
              </a:lnSpc>
              <a:spcBef>
                <a:spcPts val="0"/>
              </a:spcBef>
              <a:spcAft>
                <a:spcPts val="0"/>
              </a:spcAft>
              <a:buClr>
                <a:schemeClr val="dk1"/>
              </a:buClr>
              <a:buSzPct val="1000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b="0" i="0" lang="en-GB" sz="4800" u="none" cap="none" strike="noStrike">
                <a:solidFill>
                  <a:schemeClr val="dk1"/>
                </a:solidFill>
                <a:latin typeface="Calibri"/>
                <a:ea typeface="Calibri"/>
                <a:cs typeface="Calibri"/>
                <a:sym typeface="Calibri"/>
              </a:rPr>
              <a:t>(1) https://www.datarobot.com/blog/introduction-to-sentiment-analysis-what-is-sentiment-analysis/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4"/>
          <p:cNvSpPr txBox="1"/>
          <p:nvPr>
            <p:ph type="title"/>
          </p:nvPr>
        </p:nvSpPr>
        <p:spPr>
          <a:xfrm>
            <a:off x="841248" y="334644"/>
            <a:ext cx="10509504"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GB" sz="4000"/>
              <a:t>Research Goal </a:t>
            </a:r>
            <a:endParaRPr sz="4000"/>
          </a:p>
        </p:txBody>
      </p:sp>
      <p:sp>
        <p:nvSpPr>
          <p:cNvPr id="123" name="Google Shape;123;p4"/>
          <p:cNvSpPr/>
          <p:nvPr/>
        </p:nvSpPr>
        <p:spPr>
          <a:xfrm>
            <a:off x="842772" y="0"/>
            <a:ext cx="10506456"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4" name="Google Shape;124;p4"/>
          <p:cNvSpPr/>
          <p:nvPr/>
        </p:nvSpPr>
        <p:spPr>
          <a:xfrm>
            <a:off x="841248" y="1512994"/>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25" name="Google Shape;125;p4"/>
          <p:cNvGrpSpPr/>
          <p:nvPr/>
        </p:nvGrpSpPr>
        <p:grpSpPr>
          <a:xfrm>
            <a:off x="1603681" y="1996764"/>
            <a:ext cx="8981589" cy="1189051"/>
            <a:chOff x="762433" y="948963"/>
            <a:chExt cx="8981589" cy="1189051"/>
          </a:xfrm>
        </p:grpSpPr>
        <p:sp>
          <p:nvSpPr>
            <p:cNvPr id="126" name="Google Shape;126;p4"/>
            <p:cNvSpPr/>
            <p:nvPr/>
          </p:nvSpPr>
          <p:spPr>
            <a:xfrm>
              <a:off x="762433" y="948963"/>
              <a:ext cx="1189051" cy="118905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012134" y="1198663"/>
              <a:ext cx="689650" cy="6896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206282" y="948963"/>
              <a:ext cx="2802765" cy="11890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2206282" y="948963"/>
              <a:ext cx="2802765" cy="118905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alibri"/>
                <a:buNone/>
              </a:pPr>
              <a:r>
                <a:rPr b="1" i="0" lang="en-GB" sz="1100" u="none" cap="none" strike="noStrike">
                  <a:solidFill>
                    <a:schemeClr val="dk1"/>
                  </a:solidFill>
                  <a:latin typeface="Calibri"/>
                  <a:ea typeface="Calibri"/>
                  <a:cs typeface="Calibri"/>
                  <a:sym typeface="Calibri"/>
                </a:rPr>
                <a:t>The ability of a model to generalize</a:t>
              </a:r>
              <a:r>
                <a:rPr b="0" i="0" lang="en-GB" sz="1100" u="none" cap="none" strike="noStrike">
                  <a:solidFill>
                    <a:schemeClr val="dk1"/>
                  </a:solidFill>
                  <a:latin typeface="Calibri"/>
                  <a:ea typeface="Calibri"/>
                  <a:cs typeface="Calibri"/>
                  <a:sym typeface="Calibri"/>
                </a:rPr>
                <a:t> describes the ability to accurately estimate unseen data. In the process of training the model, the model gets to analyse data which already contains the right target variable (in our case positive or negative sentiment) by this the model “learns” what words are likely indicate a negative or positive sentiment. </a:t>
              </a:r>
              <a:endParaRPr b="0" i="0" sz="1100" u="none" cap="none" strike="noStrike">
                <a:solidFill>
                  <a:schemeClr val="dk1"/>
                </a:solidFill>
                <a:latin typeface="Calibri"/>
                <a:ea typeface="Calibri"/>
                <a:cs typeface="Calibri"/>
                <a:sym typeface="Calibri"/>
              </a:endParaRPr>
            </a:p>
          </p:txBody>
        </p:sp>
        <p:sp>
          <p:nvSpPr>
            <p:cNvPr id="130" name="Google Shape;130;p4"/>
            <p:cNvSpPr/>
            <p:nvPr/>
          </p:nvSpPr>
          <p:spPr>
            <a:xfrm>
              <a:off x="5497408" y="948963"/>
              <a:ext cx="1189051" cy="1189051"/>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5747109" y="1198663"/>
              <a:ext cx="689650" cy="6896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6941257" y="948963"/>
              <a:ext cx="2802765" cy="11890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6941257" y="948963"/>
              <a:ext cx="2802765" cy="118905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One problem that can arise is that the data set used to train the model is too different from the unseen test data set so the model can’t accurately give an estimate of the sentiment, because it’s prior training is useless. </a:t>
              </a:r>
              <a:endParaRPr b="0" i="0" sz="1100" u="none" cap="none" strike="noStrike">
                <a:solidFill>
                  <a:schemeClr val="dk1"/>
                </a:solidFill>
                <a:latin typeface="Calibri"/>
                <a:ea typeface="Calibri"/>
                <a:cs typeface="Calibri"/>
                <a:sym typeface="Calibri"/>
              </a:endParaRPr>
            </a:p>
          </p:txBody>
        </p:sp>
      </p:grpSp>
      <p:sp>
        <p:nvSpPr>
          <p:cNvPr id="134" name="Google Shape;134;p4"/>
          <p:cNvSpPr/>
          <p:nvPr/>
        </p:nvSpPr>
        <p:spPr>
          <a:xfrm rot="5400000">
            <a:off x="5761310" y="-472984"/>
            <a:ext cx="666329" cy="8939814"/>
          </a:xfrm>
          <a:prstGeom prst="righ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135" name="Google Shape;135;p4"/>
          <p:cNvSpPr txBox="1"/>
          <p:nvPr/>
        </p:nvSpPr>
        <p:spPr>
          <a:xfrm>
            <a:off x="2347334" y="4803892"/>
            <a:ext cx="74942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400" u="none" cap="none" strike="noStrike">
                <a:solidFill>
                  <a:schemeClr val="dk1"/>
                </a:solidFill>
                <a:latin typeface="Calibri"/>
                <a:ea typeface="Calibri"/>
                <a:cs typeface="Calibri"/>
                <a:sym typeface="Calibri"/>
              </a:rPr>
              <a:t>identifying factors that influence the ability to generalise</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5"/>
          <p:cNvSpPr txBox="1"/>
          <p:nvPr>
            <p:ph type="title"/>
          </p:nvPr>
        </p:nvSpPr>
        <p:spPr>
          <a:xfrm>
            <a:off x="0" y="52385"/>
            <a:ext cx="5359638" cy="5352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lang="en-GB" sz="2400"/>
              <a:t>How we conducted our Analysis</a:t>
            </a:r>
            <a:br>
              <a:rPr lang="en-GB" sz="2400"/>
            </a:br>
            <a:r>
              <a:rPr lang="en-GB" sz="1600"/>
              <a:t>Used Data Sets and Analysis Models</a:t>
            </a:r>
            <a:endParaRPr sz="2400"/>
          </a:p>
        </p:txBody>
      </p:sp>
      <p:sp>
        <p:nvSpPr>
          <p:cNvPr id="143" name="Google Shape;143;p5"/>
          <p:cNvSpPr/>
          <p:nvPr/>
        </p:nvSpPr>
        <p:spPr>
          <a:xfrm rot="5400000">
            <a:off x="649223" y="38793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5"/>
          <p:cNvSpPr/>
          <p:nvPr/>
        </p:nvSpPr>
        <p:spPr>
          <a:xfrm>
            <a:off x="411480" y="2285541"/>
            <a:ext cx="43891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5"/>
          <p:cNvSpPr txBox="1"/>
          <p:nvPr/>
        </p:nvSpPr>
        <p:spPr>
          <a:xfrm>
            <a:off x="685799" y="655135"/>
            <a:ext cx="56166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Used Data Sets: 	different sizes and topics </a:t>
            </a:r>
            <a:endParaRPr sz="1800">
              <a:solidFill>
                <a:schemeClr val="dk1"/>
              </a:solidFill>
              <a:latin typeface="Calibri"/>
              <a:ea typeface="Calibri"/>
              <a:cs typeface="Calibri"/>
              <a:sym typeface="Calibri"/>
            </a:endParaRPr>
          </a:p>
        </p:txBody>
      </p:sp>
      <p:sp>
        <p:nvSpPr>
          <p:cNvPr id="146" name="Google Shape;146;p5"/>
          <p:cNvSpPr txBox="1"/>
          <p:nvPr/>
        </p:nvSpPr>
        <p:spPr>
          <a:xfrm>
            <a:off x="685799" y="1420285"/>
            <a:ext cx="561660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All Data Sets were prepared with the </a:t>
            </a:r>
            <a:r>
              <a:rPr b="1" lang="en-GB" sz="1800">
                <a:solidFill>
                  <a:schemeClr val="dk1"/>
                </a:solidFill>
                <a:latin typeface="Calibri"/>
                <a:ea typeface="Calibri"/>
                <a:cs typeface="Calibri"/>
                <a:sym typeface="Calibri"/>
              </a:rPr>
              <a:t>same</a:t>
            </a:r>
            <a:r>
              <a:rPr lang="en-GB" sz="1800">
                <a:solidFill>
                  <a:schemeClr val="dk1"/>
                </a:solidFill>
                <a:latin typeface="Calibri"/>
                <a:ea typeface="Calibri"/>
                <a:cs typeface="Calibri"/>
                <a:sym typeface="Calibri"/>
              </a:rPr>
              <a:t> process: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in this step we deleted unnecessary data</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Here we deleted unnecessary words that have no impact on context (removal of Stopwords)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Train and Test Split shuffles the whole data set and splits into two parts on for training the model and for testing it</a:t>
            </a:r>
            <a:endParaRPr sz="1800">
              <a:solidFill>
                <a:schemeClr val="dk1"/>
              </a:solidFill>
              <a:latin typeface="Calibri"/>
              <a:ea typeface="Calibri"/>
              <a:cs typeface="Calibri"/>
              <a:sym typeface="Calibri"/>
            </a:endParaRPr>
          </a:p>
        </p:txBody>
      </p:sp>
      <p:sp>
        <p:nvSpPr>
          <p:cNvPr id="147" name="Google Shape;147;p5"/>
          <p:cNvSpPr txBox="1"/>
          <p:nvPr/>
        </p:nvSpPr>
        <p:spPr>
          <a:xfrm>
            <a:off x="685799" y="3399895"/>
            <a:ext cx="5616606" cy="28315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Here 3 Sets of the following models were trained by one of the training data set. One set of models: </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Logistic Regression</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Decision Tree Classifier</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Random Forest Classifier</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Gradient Boosting Classifier</a:t>
            </a:r>
            <a:endParaRPr/>
          </a:p>
          <a:p>
            <a:pPr indent="-285750" lvl="1" marL="742950" marR="0" rtl="0" algn="l">
              <a:spcBef>
                <a:spcPts val="0"/>
              </a:spcBef>
              <a:spcAft>
                <a:spcPts val="0"/>
              </a:spcAft>
              <a:buClr>
                <a:schemeClr val="dk1"/>
              </a:buClr>
              <a:buSzPts val="1400"/>
              <a:buFont typeface="Arial"/>
              <a:buChar char="•"/>
            </a:pPr>
            <a:r>
              <a:rPr b="0" i="0" lang="en-GB" sz="1400" u="none" cap="none" strike="noStrike">
                <a:solidFill>
                  <a:schemeClr val="dk1"/>
                </a:solidFill>
                <a:latin typeface="Calibri"/>
                <a:ea typeface="Calibri"/>
                <a:cs typeface="Calibri"/>
                <a:sym typeface="Calibri"/>
              </a:rPr>
              <a:t>Long short-term memory recurrent neural Network (LSTM)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In the last step all Models predicted the sentiment on their own and on the other test data set and were evaluated on the accuracy</a:t>
            </a:r>
            <a:endParaRPr sz="1800">
              <a:solidFill>
                <a:schemeClr val="dk1"/>
              </a:solidFill>
              <a:latin typeface="Calibri"/>
              <a:ea typeface="Calibri"/>
              <a:cs typeface="Calibri"/>
              <a:sym typeface="Calibri"/>
            </a:endParaRPr>
          </a:p>
        </p:txBody>
      </p:sp>
      <p:pic>
        <p:nvPicPr>
          <p:cNvPr id="148" name="Google Shape;148;p5"/>
          <p:cNvPicPr preferRelativeResize="0"/>
          <p:nvPr/>
        </p:nvPicPr>
        <p:blipFill rotWithShape="1">
          <a:blip r:embed="rId3">
            <a:alphaModFix/>
          </a:blip>
          <a:srcRect b="0" l="0" r="0" t="2973"/>
          <a:stretch/>
        </p:blipFill>
        <p:spPr>
          <a:xfrm>
            <a:off x="6191689" y="75282"/>
            <a:ext cx="5359638" cy="6281618"/>
          </a:xfrm>
          <a:prstGeom prst="rect">
            <a:avLst/>
          </a:prstGeom>
          <a:noFill/>
          <a:ln>
            <a:noFill/>
          </a:ln>
        </p:spPr>
      </p:pic>
      <p:cxnSp>
        <p:nvCxnSpPr>
          <p:cNvPr id="149" name="Google Shape;149;p5"/>
          <p:cNvCxnSpPr/>
          <p:nvPr/>
        </p:nvCxnSpPr>
        <p:spPr>
          <a:xfrm>
            <a:off x="5007006" y="1873188"/>
            <a:ext cx="2645545" cy="0"/>
          </a:xfrm>
          <a:prstGeom prst="straightConnector1">
            <a:avLst/>
          </a:prstGeom>
          <a:noFill/>
          <a:ln cap="flat" cmpd="sng" w="28575">
            <a:solidFill>
              <a:schemeClr val="dk1"/>
            </a:solidFill>
            <a:prstDash val="solid"/>
            <a:miter lim="800000"/>
            <a:headEnd len="sm" w="sm" type="none"/>
            <a:tailEnd len="med" w="med" type="triangle"/>
          </a:ln>
        </p:spPr>
      </p:cxnSp>
      <p:cxnSp>
        <p:nvCxnSpPr>
          <p:cNvPr id="150" name="Google Shape;150;p5"/>
          <p:cNvCxnSpPr/>
          <p:nvPr/>
        </p:nvCxnSpPr>
        <p:spPr>
          <a:xfrm>
            <a:off x="5480968" y="2303829"/>
            <a:ext cx="2171583" cy="0"/>
          </a:xfrm>
          <a:prstGeom prst="straightConnector1">
            <a:avLst/>
          </a:prstGeom>
          <a:noFill/>
          <a:ln cap="flat" cmpd="sng" w="28575">
            <a:solidFill>
              <a:schemeClr val="dk1"/>
            </a:solidFill>
            <a:prstDash val="solid"/>
            <a:miter lim="800000"/>
            <a:headEnd len="sm" w="sm" type="none"/>
            <a:tailEnd len="med" w="med" type="triangle"/>
          </a:ln>
        </p:spPr>
      </p:cxnSp>
      <p:cxnSp>
        <p:nvCxnSpPr>
          <p:cNvPr id="151" name="Google Shape;151;p5"/>
          <p:cNvCxnSpPr/>
          <p:nvPr/>
        </p:nvCxnSpPr>
        <p:spPr>
          <a:xfrm>
            <a:off x="5943600" y="2713681"/>
            <a:ext cx="1708951" cy="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6"/>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 name="Google Shape;158;p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 name="Google Shape;159;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GB" sz="3700"/>
              <a:t>Accuracy of the Models on our test sets</a:t>
            </a:r>
            <a:br>
              <a:rPr lang="en-GB" sz="3700"/>
            </a:br>
            <a:r>
              <a:rPr lang="en-GB" sz="2000"/>
              <a:t>Striking occurrences in the results</a:t>
            </a:r>
            <a:endParaRPr sz="2000"/>
          </a:p>
        </p:txBody>
      </p:sp>
      <p:sp>
        <p:nvSpPr>
          <p:cNvPr id="160" name="Google Shape;160;p6"/>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Ein Bild, das Tisch enthält.&#10;&#10;Automatisch generierte Beschreibung" id="161" name="Google Shape;161;p6"/>
          <p:cNvPicPr preferRelativeResize="0"/>
          <p:nvPr/>
        </p:nvPicPr>
        <p:blipFill rotWithShape="1">
          <a:blip r:embed="rId3">
            <a:alphaModFix/>
          </a:blip>
          <a:srcRect b="569" l="-5315" r="246" t="-568"/>
          <a:stretch/>
        </p:blipFill>
        <p:spPr>
          <a:xfrm>
            <a:off x="-362110" y="2217036"/>
            <a:ext cx="9083531" cy="3955164"/>
          </a:xfrm>
          <a:prstGeom prst="rect">
            <a:avLst/>
          </a:prstGeom>
          <a:noFill/>
          <a:ln>
            <a:noFill/>
          </a:ln>
        </p:spPr>
      </p:pic>
      <p:sp>
        <p:nvSpPr>
          <p:cNvPr id="162" name="Google Shape;162;p6"/>
          <p:cNvSpPr txBox="1"/>
          <p:nvPr>
            <p:ph idx="1" type="body"/>
          </p:nvPr>
        </p:nvSpPr>
        <p:spPr>
          <a:xfrm>
            <a:off x="8780796" y="2163127"/>
            <a:ext cx="3320056" cy="40090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lang="en-GB" sz="1200"/>
              <a:t>The table contains all models trained by the three different data set and their respective accuracy on the test data sets</a:t>
            </a:r>
            <a:endParaRPr/>
          </a:p>
          <a:p>
            <a:pPr indent="0" lvl="0" marL="0" rtl="0" algn="l">
              <a:lnSpc>
                <a:spcPct val="90000"/>
              </a:lnSpc>
              <a:spcBef>
                <a:spcPts val="1000"/>
              </a:spcBef>
              <a:spcAft>
                <a:spcPts val="0"/>
              </a:spcAft>
              <a:buClr>
                <a:schemeClr val="dk1"/>
              </a:buClr>
              <a:buSzPts val="1200"/>
              <a:buNone/>
            </a:pPr>
            <a:r>
              <a:rPr lang="en-GB" sz="1200"/>
              <a:t>Striking occurrences: </a:t>
            </a:r>
            <a:endParaRPr/>
          </a:p>
          <a:p>
            <a:pPr indent="-228600" lvl="0" marL="228600" rtl="0" algn="l">
              <a:lnSpc>
                <a:spcPct val="90000"/>
              </a:lnSpc>
              <a:spcBef>
                <a:spcPts val="1000"/>
              </a:spcBef>
              <a:spcAft>
                <a:spcPts val="0"/>
              </a:spcAft>
              <a:buClr>
                <a:schemeClr val="dk1"/>
              </a:buClr>
              <a:buSzPts val="1200"/>
              <a:buChar char="•"/>
            </a:pPr>
            <a:r>
              <a:rPr lang="en-GB" sz="1200"/>
              <a:t>all models except the LSTM-Models perform relatively bad on unseen test data sets (accuracy ≤ 50%) </a:t>
            </a:r>
            <a:endParaRPr/>
          </a:p>
          <a:p>
            <a:pPr indent="-228600" lvl="0" marL="228600" rtl="0" algn="l">
              <a:lnSpc>
                <a:spcPct val="90000"/>
              </a:lnSpc>
              <a:spcBef>
                <a:spcPts val="1000"/>
              </a:spcBef>
              <a:spcAft>
                <a:spcPts val="0"/>
              </a:spcAft>
              <a:buClr>
                <a:schemeClr val="dk1"/>
              </a:buClr>
              <a:buSzPts val="1200"/>
              <a:buChar char="•"/>
            </a:pPr>
            <a:r>
              <a:rPr lang="en-GB" sz="1200"/>
              <a:t>Overall models performed better on the test sets of their own training sets</a:t>
            </a:r>
            <a:endParaRPr/>
          </a:p>
          <a:p>
            <a:pPr indent="-228600" lvl="0" marL="228600" rtl="0" algn="l">
              <a:lnSpc>
                <a:spcPct val="90000"/>
              </a:lnSpc>
              <a:spcBef>
                <a:spcPts val="1000"/>
              </a:spcBef>
              <a:spcAft>
                <a:spcPts val="0"/>
              </a:spcAft>
              <a:buClr>
                <a:schemeClr val="dk1"/>
              </a:buClr>
              <a:buSzPts val="1200"/>
              <a:buChar char="•"/>
            </a:pPr>
            <a:r>
              <a:rPr lang="en-GB" sz="1200"/>
              <a:t>On average the LSTM-Models perform the best on unseen test data sets with the scores being slightly higher than the other models </a:t>
            </a:r>
            <a:endParaRPr sz="1200" u="sng"/>
          </a:p>
          <a:p>
            <a:pPr indent="0" lvl="0" marL="0" rtl="0" algn="l">
              <a:lnSpc>
                <a:spcPct val="90000"/>
              </a:lnSpc>
              <a:spcBef>
                <a:spcPts val="1000"/>
              </a:spcBef>
              <a:spcAft>
                <a:spcPts val="0"/>
              </a:spcAft>
              <a:buClr>
                <a:schemeClr val="dk1"/>
              </a:buClr>
              <a:buSzPts val="1200"/>
              <a:buNone/>
            </a:pPr>
            <a:r>
              <a:t/>
            </a:r>
            <a:endParaRPr sz="1200" u="sng"/>
          </a:p>
          <a:p>
            <a:pPr indent="0" lvl="0" marL="0" rtl="0" algn="l">
              <a:lnSpc>
                <a:spcPct val="90000"/>
              </a:lnSpc>
              <a:spcBef>
                <a:spcPts val="1000"/>
              </a:spcBef>
              <a:spcAft>
                <a:spcPts val="0"/>
              </a:spcAft>
              <a:buClr>
                <a:schemeClr val="dk1"/>
              </a:buClr>
              <a:buSzPts val="1200"/>
              <a:buNone/>
            </a:pPr>
            <a:r>
              <a:t/>
            </a:r>
            <a:endParaRPr sz="1200" u="sng"/>
          </a:p>
          <a:p>
            <a:pPr indent="0" lvl="0" marL="0" rtl="0" algn="l">
              <a:lnSpc>
                <a:spcPct val="90000"/>
              </a:lnSpc>
              <a:spcBef>
                <a:spcPts val="1000"/>
              </a:spcBef>
              <a:spcAft>
                <a:spcPts val="0"/>
              </a:spcAft>
              <a:buClr>
                <a:schemeClr val="dk1"/>
              </a:buClr>
              <a:buSzPts val="1200"/>
              <a:buNone/>
            </a:pPr>
            <a:r>
              <a:rPr b="1" lang="en-GB" sz="1200"/>
              <a:t>Most striking is the ability of the LSTM-Model trained by the Kindle Book Review Data Set to predict unseen Test Data Sets, although it has the overall smallest Training Data Set</a:t>
            </a:r>
            <a:endParaRPr/>
          </a:p>
        </p:txBody>
      </p:sp>
      <p:sp>
        <p:nvSpPr>
          <p:cNvPr id="163" name="Google Shape;163;p6"/>
          <p:cNvSpPr txBox="1"/>
          <p:nvPr/>
        </p:nvSpPr>
        <p:spPr>
          <a:xfrm>
            <a:off x="91148" y="2163127"/>
            <a:ext cx="8122029" cy="2651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lang="en-GB" sz="1200" u="sng">
                <a:solidFill>
                  <a:schemeClr val="dk1"/>
                </a:solidFill>
                <a:latin typeface="Calibri"/>
                <a:ea typeface="Calibri"/>
                <a:cs typeface="Calibri"/>
                <a:sym typeface="Calibri"/>
              </a:rPr>
              <a:t>Accuracy of all Models on Training and Test Data 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7"/>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1" name="Google Shape;171;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sz="4000"/>
              <a:t>What could explain the accuracy differences of the LSTM-Models (1)</a:t>
            </a:r>
            <a:br>
              <a:rPr lang="en-GB" sz="4000"/>
            </a:br>
            <a:r>
              <a:rPr lang="en-GB" sz="2200"/>
              <a:t>Exploring the data sets and models </a:t>
            </a:r>
            <a:endParaRPr sz="2200"/>
          </a:p>
        </p:txBody>
      </p:sp>
      <p:sp>
        <p:nvSpPr>
          <p:cNvPr id="172" name="Google Shape;172;p7"/>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 name="Google Shape;173;p7"/>
          <p:cNvSpPr txBox="1"/>
          <p:nvPr>
            <p:ph idx="1" type="body"/>
          </p:nvPr>
        </p:nvSpPr>
        <p:spPr>
          <a:xfrm>
            <a:off x="4574694" y="1728216"/>
            <a:ext cx="6973173" cy="41289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GB" sz="1600"/>
              <a:t>Distinctive</a:t>
            </a:r>
            <a:r>
              <a:rPr i="1" lang="en-GB" sz="1600"/>
              <a:t> </a:t>
            </a:r>
            <a:r>
              <a:rPr lang="en-GB" sz="1600"/>
              <a:t>aspects</a:t>
            </a:r>
            <a:r>
              <a:rPr i="1" lang="en-GB" sz="1600"/>
              <a:t>: </a:t>
            </a:r>
            <a:endParaRPr/>
          </a:p>
          <a:p>
            <a:pPr indent="-228600" lvl="0" marL="228600" rtl="0" algn="l">
              <a:lnSpc>
                <a:spcPct val="90000"/>
              </a:lnSpc>
              <a:spcBef>
                <a:spcPts val="1000"/>
              </a:spcBef>
              <a:spcAft>
                <a:spcPts val="0"/>
              </a:spcAft>
              <a:buClr>
                <a:schemeClr val="dk1"/>
              </a:buClr>
              <a:buSzPts val="1400"/>
              <a:buChar char="•"/>
            </a:pPr>
            <a:r>
              <a:rPr lang="en-GB" sz="1400"/>
              <a:t>The LSTM-Model trained by the Twitter data set couldn’t predict unseen test data sets, when it was trained with the same training data set size as the Kindle LSTM-Model</a:t>
            </a:r>
            <a:endParaRPr/>
          </a:p>
          <a:p>
            <a:pPr indent="-228600" lvl="0" marL="228600" rtl="0" algn="l">
              <a:lnSpc>
                <a:spcPct val="90000"/>
              </a:lnSpc>
              <a:spcBef>
                <a:spcPts val="1000"/>
              </a:spcBef>
              <a:spcAft>
                <a:spcPts val="0"/>
              </a:spcAft>
              <a:buClr>
                <a:schemeClr val="dk1"/>
              </a:buClr>
              <a:buSzPts val="1400"/>
              <a:buChar char="•"/>
            </a:pPr>
            <a:r>
              <a:rPr lang="en-GB" sz="1400"/>
              <a:t>Noticeable is the Vocab Size difference in the Models with changing training data set size (for example the Twitter Model trained with Training Set size of 9600: 13460, whereas the Kindle Model: 27381)  </a:t>
            </a:r>
            <a:endParaRPr/>
          </a:p>
          <a:p>
            <a:pPr indent="-228600" lvl="0" marL="228600" rtl="0" algn="l">
              <a:lnSpc>
                <a:spcPct val="90000"/>
              </a:lnSpc>
              <a:spcBef>
                <a:spcPts val="1000"/>
              </a:spcBef>
              <a:spcAft>
                <a:spcPts val="0"/>
              </a:spcAft>
              <a:buClr>
                <a:schemeClr val="dk1"/>
              </a:buClr>
              <a:buSzPts val="1400"/>
              <a:buChar char="•"/>
            </a:pPr>
            <a:r>
              <a:rPr lang="en-GB" sz="1400"/>
              <a:t>For the Twitter and Fine Food LSTM-Model the accuracy tends to  decrease with the reduction of the training data set size, but was still inferior to the Kindle Model when predicting unseen test data even with far bigger training data sets</a:t>
            </a:r>
            <a:endParaRPr/>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sp>
        <p:nvSpPr>
          <p:cNvPr id="174" name="Google Shape;174;p7"/>
          <p:cNvSpPr txBox="1"/>
          <p:nvPr/>
        </p:nvSpPr>
        <p:spPr>
          <a:xfrm>
            <a:off x="417250" y="4173227"/>
            <a:ext cx="8091279" cy="2651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lang="en-GB" sz="1200" u="sng">
                <a:solidFill>
                  <a:schemeClr val="dk1"/>
                </a:solidFill>
                <a:latin typeface="Calibri"/>
                <a:ea typeface="Calibri"/>
                <a:cs typeface="Calibri"/>
                <a:sym typeface="Calibri"/>
              </a:rPr>
              <a:t>Accuracy of LSTM-Models trained by smaller Training Data Sets</a:t>
            </a:r>
            <a:endParaRPr/>
          </a:p>
        </p:txBody>
      </p:sp>
      <p:pic>
        <p:nvPicPr>
          <p:cNvPr id="175" name="Google Shape;175;p7"/>
          <p:cNvPicPr preferRelativeResize="0"/>
          <p:nvPr/>
        </p:nvPicPr>
        <p:blipFill rotWithShape="1">
          <a:blip r:embed="rId3">
            <a:alphaModFix/>
          </a:blip>
          <a:srcRect b="0" l="0" r="0" t="0"/>
          <a:stretch/>
        </p:blipFill>
        <p:spPr>
          <a:xfrm>
            <a:off x="498834" y="4405391"/>
            <a:ext cx="11164824" cy="2037580"/>
          </a:xfrm>
          <a:prstGeom prst="rect">
            <a:avLst/>
          </a:prstGeom>
          <a:noFill/>
          <a:ln>
            <a:noFill/>
          </a:ln>
        </p:spPr>
      </p:pic>
      <p:sp>
        <p:nvSpPr>
          <p:cNvPr id="176" name="Google Shape;176;p7"/>
          <p:cNvSpPr txBox="1"/>
          <p:nvPr/>
        </p:nvSpPr>
        <p:spPr>
          <a:xfrm>
            <a:off x="495787" y="1707051"/>
            <a:ext cx="4075860" cy="2407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Since the LSTM-Models performed the best overall we decided to limit the following analysis to the LSTM-Models and examine the accuracy and vocabulary size with changing training data set size </a:t>
            </a:r>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8"/>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sz="4000"/>
              <a:t>What could explain the accuracy differences of the LSTM-Models (2)</a:t>
            </a:r>
            <a:br>
              <a:rPr lang="en-GB" sz="4000"/>
            </a:br>
            <a:r>
              <a:rPr lang="en-GB" sz="2000"/>
              <a:t>Exploring the Data Sets and Models </a:t>
            </a:r>
            <a:endParaRPr sz="2200"/>
          </a:p>
        </p:txBody>
      </p:sp>
      <p:sp>
        <p:nvSpPr>
          <p:cNvPr id="185" name="Google Shape;185;p8"/>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 name="Google Shape;186;p8"/>
          <p:cNvSpPr txBox="1"/>
          <p:nvPr>
            <p:ph idx="1" type="body"/>
          </p:nvPr>
        </p:nvSpPr>
        <p:spPr>
          <a:xfrm>
            <a:off x="7609790" y="2210142"/>
            <a:ext cx="4582210" cy="4411832"/>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GB" sz="1800"/>
              <a:t>In order to explain the accuracy difference of the Models, we analyzed the most recurring words by sentiment, because those are likely to have a strong influence on how the Model predicts the sentiment </a:t>
            </a:r>
            <a:endParaRPr/>
          </a:p>
          <a:p>
            <a:pPr indent="0" lvl="0" marL="0" rtl="0" algn="l">
              <a:lnSpc>
                <a:spcPct val="90000"/>
              </a:lnSpc>
              <a:spcBef>
                <a:spcPts val="1000"/>
              </a:spcBef>
              <a:spcAft>
                <a:spcPts val="0"/>
              </a:spcAft>
              <a:buClr>
                <a:schemeClr val="dk1"/>
              </a:buClr>
              <a:buSzPct val="100000"/>
              <a:buNone/>
            </a:pPr>
            <a:r>
              <a:rPr lang="en-GB" sz="1800"/>
              <a:t>Striking is the number of different words expressing a similar meaning in the different data sets. One reason that could explain why the Kindle Model has a better ability to generalize could be that it contains a more refined set of words that express a positive sentiment.</a:t>
            </a:r>
            <a:endParaRPr/>
          </a:p>
          <a:p>
            <a:pPr indent="0" lvl="0" marL="0" rtl="0" algn="l">
              <a:lnSpc>
                <a:spcPct val="90000"/>
              </a:lnSpc>
              <a:spcBef>
                <a:spcPts val="1000"/>
              </a:spcBef>
              <a:spcAft>
                <a:spcPts val="0"/>
              </a:spcAft>
              <a:buClr>
                <a:schemeClr val="dk1"/>
              </a:buClr>
              <a:buSzPct val="100000"/>
              <a:buNone/>
            </a:pPr>
            <a:r>
              <a:rPr lang="en-GB" sz="1800"/>
              <a:t>Twitter model: “good, love, great, well, happy”</a:t>
            </a:r>
            <a:endParaRPr/>
          </a:p>
          <a:p>
            <a:pPr indent="0" lvl="0" marL="0" rtl="0" algn="l">
              <a:lnSpc>
                <a:spcPct val="90000"/>
              </a:lnSpc>
              <a:spcBef>
                <a:spcPts val="1000"/>
              </a:spcBef>
              <a:spcAft>
                <a:spcPts val="0"/>
              </a:spcAft>
              <a:buClr>
                <a:schemeClr val="dk1"/>
              </a:buClr>
              <a:buSzPct val="100000"/>
              <a:buNone/>
            </a:pPr>
            <a:r>
              <a:rPr lang="en-GB" sz="1800"/>
              <a:t>Fine food model: “good, great, love, best, well”</a:t>
            </a:r>
            <a:endParaRPr/>
          </a:p>
          <a:p>
            <a:pPr indent="0" lvl="0" marL="0" rtl="0" algn="l">
              <a:lnSpc>
                <a:spcPct val="90000"/>
              </a:lnSpc>
              <a:spcBef>
                <a:spcPts val="1000"/>
              </a:spcBef>
              <a:spcAft>
                <a:spcPts val="0"/>
              </a:spcAft>
              <a:buClr>
                <a:schemeClr val="dk1"/>
              </a:buClr>
              <a:buSzPct val="100000"/>
              <a:buNone/>
            </a:pPr>
            <a:r>
              <a:rPr lang="en-GB" sz="1800"/>
              <a:t>Kindle: “love, good, well ,great, enjoyed, loved” </a:t>
            </a:r>
            <a:endParaRPr/>
          </a:p>
          <a:p>
            <a:pPr indent="0" lvl="0" marL="0" rtl="0" algn="l">
              <a:lnSpc>
                <a:spcPct val="90000"/>
              </a:lnSpc>
              <a:spcBef>
                <a:spcPts val="1000"/>
              </a:spcBef>
              <a:spcAft>
                <a:spcPts val="0"/>
              </a:spcAft>
              <a:buClr>
                <a:schemeClr val="dk1"/>
              </a:buClr>
              <a:buSzPct val="100000"/>
              <a:buNone/>
            </a:pPr>
            <a:r>
              <a:t/>
            </a:r>
            <a:endParaRPr sz="1800"/>
          </a:p>
          <a:p>
            <a:pPr indent="0" lvl="0" marL="0" rtl="0" algn="l">
              <a:lnSpc>
                <a:spcPct val="90000"/>
              </a:lnSpc>
              <a:spcBef>
                <a:spcPts val="1000"/>
              </a:spcBef>
              <a:spcAft>
                <a:spcPts val="0"/>
              </a:spcAft>
              <a:buClr>
                <a:schemeClr val="dk1"/>
              </a:buClr>
              <a:buSzPct val="100000"/>
              <a:buNone/>
            </a:pPr>
            <a:r>
              <a:rPr b="1" lang="en-GB" sz="1800"/>
              <a:t>A broader pool of words that express similar meaning could have a higher probability to capture the sentiment of unseen data </a:t>
            </a:r>
            <a:endParaRPr/>
          </a:p>
        </p:txBody>
      </p:sp>
      <p:sp>
        <p:nvSpPr>
          <p:cNvPr id="187" name="Google Shape;187;p8"/>
          <p:cNvSpPr txBox="1"/>
          <p:nvPr/>
        </p:nvSpPr>
        <p:spPr>
          <a:xfrm>
            <a:off x="73903" y="2164213"/>
            <a:ext cx="7782628" cy="465160"/>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l">
              <a:lnSpc>
                <a:spcPct val="90000"/>
              </a:lnSpc>
              <a:spcBef>
                <a:spcPts val="0"/>
              </a:spcBef>
              <a:spcAft>
                <a:spcPts val="0"/>
              </a:spcAft>
              <a:buClr>
                <a:schemeClr val="dk1"/>
              </a:buClr>
              <a:buSzPct val="1000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lang="en-GB" sz="1400" u="sng">
                <a:solidFill>
                  <a:schemeClr val="dk1"/>
                </a:solidFill>
                <a:latin typeface="Calibri"/>
                <a:ea typeface="Calibri"/>
                <a:cs typeface="Calibri"/>
                <a:sym typeface="Calibri"/>
              </a:rPr>
              <a:t>Top 25 Words by number of times they appear in the Data Set divided by Sentiment </a:t>
            </a:r>
            <a:endParaRPr sz="2300" u="sng">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1800">
              <a:solidFill>
                <a:schemeClr val="dk1"/>
              </a:solidFill>
              <a:latin typeface="Calibri"/>
              <a:ea typeface="Calibri"/>
              <a:cs typeface="Calibri"/>
              <a:sym typeface="Calibri"/>
            </a:endParaRPr>
          </a:p>
        </p:txBody>
      </p:sp>
      <p:pic>
        <p:nvPicPr>
          <p:cNvPr descr="Ein Bild, das Tisch enthält.&#10;&#10;Automatisch generierte Beschreibung" id="188" name="Google Shape;188;p8"/>
          <p:cNvPicPr preferRelativeResize="0"/>
          <p:nvPr/>
        </p:nvPicPr>
        <p:blipFill rotWithShape="1">
          <a:blip r:embed="rId3">
            <a:alphaModFix/>
          </a:blip>
          <a:srcRect b="0" l="0" r="0" t="0"/>
          <a:stretch/>
        </p:blipFill>
        <p:spPr>
          <a:xfrm>
            <a:off x="134925" y="2362675"/>
            <a:ext cx="7474865" cy="44118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9"/>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 name="Google Shape;196;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GB" sz="3100"/>
              <a:t>Conclusions of the findings</a:t>
            </a:r>
            <a:br>
              <a:rPr lang="en-GB" sz="3100"/>
            </a:br>
            <a:r>
              <a:rPr lang="en-GB" sz="1500"/>
              <a:t>What factors are likely to influence the ability to generalize? </a:t>
            </a:r>
            <a:endParaRPr sz="1500"/>
          </a:p>
        </p:txBody>
      </p:sp>
      <p:sp>
        <p:nvSpPr>
          <p:cNvPr id="197" name="Google Shape;197;p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8" name="Google Shape;198;p9"/>
          <p:cNvSpPr txBox="1"/>
          <p:nvPr>
            <p:ph idx="1" type="body"/>
          </p:nvPr>
        </p:nvSpPr>
        <p:spPr>
          <a:xfrm>
            <a:off x="1057868" y="2276856"/>
            <a:ext cx="10168128" cy="42659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GB" sz="2400"/>
              <a:t>The ratio of vocabulary size to training data set size could positively influence the ability to generalize </a:t>
            </a:r>
            <a:endParaRPr/>
          </a:p>
          <a:p>
            <a:pPr indent="-228600" lvl="0" marL="228600" rtl="0" algn="l">
              <a:lnSpc>
                <a:spcPct val="90000"/>
              </a:lnSpc>
              <a:spcBef>
                <a:spcPts val="1000"/>
              </a:spcBef>
              <a:spcAft>
                <a:spcPts val="0"/>
              </a:spcAft>
              <a:buClr>
                <a:schemeClr val="dk1"/>
              </a:buClr>
              <a:buSzPts val="2400"/>
              <a:buChar char="•"/>
            </a:pPr>
            <a:r>
              <a:rPr lang="en-GB" sz="2400"/>
              <a:t>A broader pool of words that express a similar meaning could lead to a better ability to generalize </a:t>
            </a:r>
            <a:endParaRPr/>
          </a:p>
          <a:p>
            <a:pPr indent="-228600" lvl="0" marL="228600" rtl="0" algn="l">
              <a:lnSpc>
                <a:spcPct val="90000"/>
              </a:lnSpc>
              <a:spcBef>
                <a:spcPts val="1000"/>
              </a:spcBef>
              <a:spcAft>
                <a:spcPts val="0"/>
              </a:spcAft>
              <a:buClr>
                <a:schemeClr val="dk1"/>
              </a:buClr>
              <a:buSzPts val="2400"/>
              <a:buChar char="•"/>
            </a:pPr>
            <a:r>
              <a:rPr lang="en-GB" sz="2400"/>
              <a:t>The training size has little to no influence on the accuracy on unseen test data </a:t>
            </a:r>
            <a:endParaRPr/>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1800"/>
              <a:buNone/>
            </a:pPr>
            <a:r>
              <a:rPr lang="en-GB" sz="1800"/>
              <a:t>Contrary to what we assumed the Twitter Model did not inherit an ability to generalise by the broad context of the Data Set. This could indicate that the Context of the training data set is only relevant when it has an influence on the vocabulary size, which seems to be more relevant for the ability to generalise.</a:t>
            </a:r>
            <a:endParaRPr/>
          </a:p>
          <a:p>
            <a:pPr indent="0" lvl="0" marL="0" rtl="0" algn="l">
              <a:lnSpc>
                <a:spcPct val="90000"/>
              </a:lnSpc>
              <a:spcBef>
                <a:spcPts val="1000"/>
              </a:spcBef>
              <a:spcAft>
                <a:spcPts val="0"/>
              </a:spcAft>
              <a:buClr>
                <a:schemeClr val="dk1"/>
              </a:buClr>
              <a:buSzPts val="2200"/>
              <a:buNone/>
            </a:pPr>
            <a:r>
              <a:rPr lang="en-GB" sz="2200"/>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2022-07-16T10:46:24Z</dcterms:created>
  <dc:creator>joschua suenneke</dc:creator>
</cp:coreProperties>
</file>