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F2B4C7-82EA-45F7-BD73-DE922CF673C8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2D2923-8682-48EB-BDAD-56F7E284E46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18573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CONTROL DE COSTOS EN ACTIVIDADES GASTRONOMICAS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86124"/>
            <a:ext cx="8424936" cy="1752600"/>
          </a:xfrm>
        </p:spPr>
        <p:txBody>
          <a:bodyPr/>
          <a:lstStyle/>
          <a:p>
            <a:r>
              <a:rPr lang="en-US" b="1" dirty="0"/>
              <a:t>CLASE 1.- INTRODUCCION MANEJO MATERIA PRIMA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DEFINICION COSTOS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C" dirty="0"/>
              <a:t>Se entiende como costo a un valor económico que se realiza para lograr un objetivo operativo(pago de sueldos, alquileres, compra de materia prima, etc.), y obtener un beneficio a cambio (utilidad)</a:t>
            </a:r>
          </a:p>
          <a:p>
            <a:r>
              <a:rPr lang="es-EC" dirty="0"/>
              <a:t>Toda actividad productiva y económica incurre en costos de diferentes tipos. </a:t>
            </a:r>
          </a:p>
          <a:p>
            <a:r>
              <a:rPr lang="es-EC" dirty="0"/>
              <a:t>Si el negocio no logra cumplir dicho objetivo operativo está perdiendo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Una de las bases del control de </a:t>
            </a:r>
            <a:r>
              <a:rPr lang="en-US" dirty="0" err="1"/>
              <a:t>costos</a:t>
            </a:r>
            <a:r>
              <a:rPr lang="en-US" dirty="0"/>
              <a:t> en </a:t>
            </a:r>
            <a:r>
              <a:rPr lang="en-US" dirty="0" err="1"/>
              <a:t>actividades</a:t>
            </a:r>
            <a:r>
              <a:rPr lang="es-EC" dirty="0"/>
              <a:t> gastronómicas es el correcto manejo de materia prima.</a:t>
            </a:r>
          </a:p>
          <a:p>
            <a:pPr lvl="1"/>
            <a:r>
              <a:rPr lang="es-EC" dirty="0"/>
              <a:t>Características del costo de materia prima en el medio:</a:t>
            </a:r>
          </a:p>
          <a:p>
            <a:pPr lvl="2"/>
            <a:r>
              <a:rPr lang="es-EC" dirty="0"/>
              <a:t>Manejo de distintas unidades de medida.</a:t>
            </a:r>
          </a:p>
          <a:p>
            <a:pPr lvl="2"/>
            <a:r>
              <a:rPr lang="es-EC" dirty="0"/>
              <a:t>Venta de productos por unidades.</a:t>
            </a:r>
          </a:p>
          <a:p>
            <a:pPr lvl="2"/>
            <a:r>
              <a:rPr lang="es-EC" dirty="0"/>
              <a:t>Venta de productos en distintas presentaciones</a:t>
            </a:r>
            <a:endParaRPr lang="en-US" dirty="0"/>
          </a:p>
          <a:p>
            <a:pPr lvl="2"/>
            <a:r>
              <a:rPr lang="es-EC" dirty="0"/>
              <a:t>Variación de costos por temporadas.</a:t>
            </a:r>
          </a:p>
          <a:p>
            <a:pPr lvl="2">
              <a:buNone/>
            </a:pPr>
            <a:endParaRPr lang="es-EC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C" sz="3200" b="1" dirty="0"/>
              <a:t>PARAMETROS PARA LA ESTANDARIZACIÓN DE COSTOS DE MATERIA PRIMA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70694"/>
          </a:xfrm>
        </p:spPr>
        <p:txBody>
          <a:bodyPr>
            <a:normAutofit fontScale="92500" lnSpcReduction="10000"/>
          </a:bodyPr>
          <a:lstStyle/>
          <a:p>
            <a:r>
              <a:rPr lang="es-EC" dirty="0"/>
              <a:t>PUNTO 1</a:t>
            </a:r>
          </a:p>
          <a:p>
            <a:r>
              <a:rPr lang="es-EC" dirty="0"/>
              <a:t>UNIFICACIÓN DE MEDIDAS:</a:t>
            </a:r>
          </a:p>
          <a:p>
            <a:pPr lvl="1"/>
            <a:r>
              <a:rPr lang="es-EC" dirty="0"/>
              <a:t>Se maneja las siguientes unidades: gr, ml, u.</a:t>
            </a:r>
          </a:p>
          <a:p>
            <a:pPr lvl="1"/>
            <a:r>
              <a:rPr lang="es-EC" dirty="0"/>
              <a:t>Conocimiento de equivalencias.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3356992"/>
            <a:ext cx="8237797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C" sz="3200" b="1" dirty="0"/>
              <a:t>PARAMETROS PARA LA ESTANDARIZACIÓN DE COSTOS DE MATERIA PRIMA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5197824"/>
          </a:xfrm>
        </p:spPr>
        <p:txBody>
          <a:bodyPr>
            <a:normAutofit fontScale="92500"/>
          </a:bodyPr>
          <a:lstStyle/>
          <a:p>
            <a:r>
              <a:rPr lang="es-EC" dirty="0"/>
              <a:t>PUNTO 2</a:t>
            </a:r>
          </a:p>
          <a:p>
            <a:r>
              <a:rPr lang="es-EC" dirty="0"/>
              <a:t>Elaboración de un costo “</a:t>
            </a:r>
            <a:r>
              <a:rPr lang="es-EC" b="1" u="sng" dirty="0"/>
              <a:t>referencial</a:t>
            </a:r>
            <a:r>
              <a:rPr lang="es-EC" dirty="0"/>
              <a:t>” de la materia prima ya sea de 1000 gr, 1000 ml, 1000 u.</a:t>
            </a:r>
          </a:p>
          <a:p>
            <a:pPr lvl="1"/>
            <a:r>
              <a:rPr lang="es-EC" dirty="0"/>
              <a:t>Ejemplo.- En el mercado se compra una funda de </a:t>
            </a:r>
            <a:r>
              <a:rPr lang="es-EC" dirty="0" err="1"/>
              <a:t>spaghetti</a:t>
            </a:r>
            <a:r>
              <a:rPr lang="es-EC" dirty="0"/>
              <a:t> cuyo peso neto es de 400 gr. y cuyo costo es de $ 0,80. </a:t>
            </a:r>
          </a:p>
          <a:p>
            <a:pPr lvl="1"/>
            <a:r>
              <a:rPr lang="es-EC" dirty="0"/>
              <a:t>Para este ejercicio debemos encontrar el costo referencial de los 1000 gr de </a:t>
            </a:r>
            <a:r>
              <a:rPr lang="es-EC" dirty="0" err="1"/>
              <a:t>spaghetti</a:t>
            </a:r>
            <a:r>
              <a:rPr lang="es-EC" dirty="0"/>
              <a:t>.</a:t>
            </a:r>
          </a:p>
          <a:p>
            <a:pPr lvl="1"/>
            <a:r>
              <a:rPr lang="es-EC" dirty="0"/>
              <a:t>Para encontrar este costo referencial utilizaremos una regla de tres simple.</a:t>
            </a:r>
          </a:p>
          <a:p>
            <a:pPr lvl="1">
              <a:buNone/>
            </a:pPr>
            <a:r>
              <a:rPr lang="es-EC" dirty="0"/>
              <a:t>400 gr.		$ 0,80		1000 * 0,80</a:t>
            </a:r>
          </a:p>
          <a:p>
            <a:pPr lvl="1">
              <a:buNone/>
            </a:pPr>
            <a:r>
              <a:rPr lang="es-EC" dirty="0"/>
              <a:t>						       400</a:t>
            </a:r>
          </a:p>
          <a:p>
            <a:pPr lvl="1">
              <a:buNone/>
            </a:pPr>
            <a:r>
              <a:rPr lang="es-EC" dirty="0"/>
              <a:t>1000 gr.		$   ?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9587831">
            <a:off x="2321917" y="6085140"/>
            <a:ext cx="114300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2143108" y="5590950"/>
            <a:ext cx="92869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14942" y="5877842"/>
            <a:ext cx="1857388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C" sz="3200" b="1" dirty="0"/>
              <a:t>PARAMETROS PARA LA ESTANDARIZACIÓN DE COSTOS DE MATERIA PRIMA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/>
          </a:bodyPr>
          <a:lstStyle/>
          <a:p>
            <a:pPr lvl="1"/>
            <a:r>
              <a:rPr lang="es-EC" dirty="0"/>
              <a:t>En el caso de un producto que se comercializa en otra unidad de medida primero se debe realizar la equivalencia y luego sacar el costo de 1000.</a:t>
            </a:r>
          </a:p>
          <a:p>
            <a:pPr lvl="2"/>
            <a:r>
              <a:rPr lang="es-EC" dirty="0"/>
              <a:t>Ej. 1 lb 8 oz de fréjol cuestan $ 2,40.</a:t>
            </a:r>
          </a:p>
          <a:p>
            <a:pPr lvl="2">
              <a:buNone/>
            </a:pPr>
            <a:r>
              <a:rPr lang="es-EC" dirty="0"/>
              <a:t>1lb=454 gr.    1oz= 28,35 gr	8oz= 8 * 28,35 =227 gr</a:t>
            </a:r>
          </a:p>
          <a:p>
            <a:pPr lvl="2">
              <a:buNone/>
            </a:pPr>
            <a:r>
              <a:rPr lang="es-EC" dirty="0"/>
              <a:t>1lb 8 oz= 454+227 = 681 gr.</a:t>
            </a:r>
          </a:p>
          <a:p>
            <a:pPr lvl="2">
              <a:buNone/>
            </a:pPr>
            <a:r>
              <a:rPr lang="es-EC" dirty="0"/>
              <a:t>681 gr de fréjol cuestan $ 2,40.</a:t>
            </a:r>
          </a:p>
          <a:p>
            <a:pPr lvl="2">
              <a:buNone/>
            </a:pPr>
            <a:r>
              <a:rPr lang="es-EC" dirty="0"/>
              <a:t>Costo de 1000 gr.?</a:t>
            </a:r>
          </a:p>
          <a:p>
            <a:pPr lvl="2">
              <a:buNone/>
            </a:pPr>
            <a:r>
              <a:rPr lang="es-EC" dirty="0"/>
              <a:t>681 gr.		   $ 2,40	1000 * 2,40</a:t>
            </a:r>
          </a:p>
          <a:p>
            <a:pPr lvl="2">
              <a:buNone/>
            </a:pPr>
            <a:r>
              <a:rPr lang="es-EC" dirty="0"/>
              <a:t>					     681</a:t>
            </a:r>
          </a:p>
          <a:p>
            <a:pPr lvl="2">
              <a:buNone/>
            </a:pPr>
            <a:r>
              <a:rPr lang="es-EC" dirty="0"/>
              <a:t>1000 gr.		$  ?</a:t>
            </a:r>
          </a:p>
          <a:p>
            <a:pPr lvl="2">
              <a:buNone/>
            </a:pPr>
            <a:endParaRPr lang="es-EC" dirty="0"/>
          </a:p>
          <a:p>
            <a:pPr lvl="1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9930875">
            <a:off x="2392926" y="5584286"/>
            <a:ext cx="114300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2643174" y="5072074"/>
            <a:ext cx="92869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14942" y="5286388"/>
            <a:ext cx="1857388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C" sz="3200" b="1" dirty="0"/>
              <a:t>PARAMETROS PARA LA ESTANDARIZACIÓN DE COSTOS DE MATERIA PRIMA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/>
          </a:bodyPr>
          <a:lstStyle/>
          <a:p>
            <a:pPr lvl="1"/>
            <a:r>
              <a:rPr lang="es-EC" dirty="0"/>
              <a:t>PUNTO 3</a:t>
            </a:r>
          </a:p>
          <a:p>
            <a:pPr lvl="2"/>
            <a:r>
              <a:rPr lang="es-EC" dirty="0"/>
              <a:t>Manejo de coeficientes de desperdicio</a:t>
            </a:r>
          </a:p>
          <a:p>
            <a:pPr lvl="2"/>
            <a:r>
              <a:rPr lang="es-EC" dirty="0"/>
              <a:t>Conocimiento del cálculo de factor de desperdicio.</a:t>
            </a:r>
          </a:p>
          <a:p>
            <a:pPr lvl="1"/>
            <a:endParaRPr lang="es-EC" dirty="0"/>
          </a:p>
          <a:p>
            <a:pPr lvl="1">
              <a:buNone/>
            </a:pPr>
            <a:endParaRPr lang="es-EC" dirty="0"/>
          </a:p>
          <a:p>
            <a:pPr lvl="2" algn="ctr"/>
            <a:r>
              <a:rPr lang="es-EC" dirty="0"/>
              <a:t>CONTENIDO A VER EN LA SIGUIENTE CLASE.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C" sz="3200" b="1" dirty="0"/>
              <a:t>EJERCICIOS BASICOS COMPLEMENTARIOS </a:t>
            </a:r>
            <a:br>
              <a:rPr lang="es-EC" sz="3200" b="1" dirty="0"/>
            </a:br>
            <a:r>
              <a:rPr lang="es-EC" sz="3200" b="1" dirty="0"/>
              <a:t>PORCENTAJES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17070" cy="4972072"/>
          </a:xfrm>
        </p:spPr>
        <p:txBody>
          <a:bodyPr>
            <a:normAutofit lnSpcReduction="10000"/>
          </a:bodyPr>
          <a:lstStyle/>
          <a:p>
            <a:pPr lvl="1"/>
            <a:r>
              <a:rPr lang="es-EC" dirty="0"/>
              <a:t>Para obtener un porcentaje se realiza de la siguiente forma:</a:t>
            </a:r>
          </a:p>
          <a:p>
            <a:pPr lvl="2"/>
            <a:r>
              <a:rPr lang="es-EC" dirty="0"/>
              <a:t>35% de 4000</a:t>
            </a:r>
          </a:p>
          <a:p>
            <a:pPr lvl="2"/>
            <a:r>
              <a:rPr lang="es-EC" dirty="0"/>
              <a:t>4000 * 0,35 (se reemplaza el símbolo de porcentaje por 0,)</a:t>
            </a:r>
          </a:p>
          <a:p>
            <a:pPr lvl="2"/>
            <a:r>
              <a:rPr lang="es-EC" dirty="0"/>
              <a:t>Si es porcentaje con valor decimal:</a:t>
            </a:r>
          </a:p>
          <a:p>
            <a:pPr lvl="2"/>
            <a:r>
              <a:rPr lang="es-EC" dirty="0"/>
              <a:t>27,67% de 1500</a:t>
            </a:r>
          </a:p>
          <a:p>
            <a:pPr lvl="2"/>
            <a:r>
              <a:rPr lang="es-EC" dirty="0"/>
              <a:t>1500 * 0,2767 (se agrega 0, y se colocan todos los números del porcentaje sin incluir la coma)</a:t>
            </a:r>
          </a:p>
          <a:p>
            <a:pPr lvl="2"/>
            <a:r>
              <a:rPr lang="es-EC" dirty="0"/>
              <a:t>Si el porcentaje es menor a 10%:</a:t>
            </a:r>
          </a:p>
          <a:p>
            <a:pPr lvl="2"/>
            <a:r>
              <a:rPr lang="es-EC" dirty="0"/>
              <a:t>8% de 2300</a:t>
            </a:r>
          </a:p>
          <a:p>
            <a:pPr lvl="2"/>
            <a:r>
              <a:rPr lang="es-EC" dirty="0"/>
              <a:t>2300 * 0,08 (Después del 0, se agrega un 0 seguido del porcentaje, si hacemos la operación 0,8 estamos obteniendo el 80%)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C" sz="3200" b="1" dirty="0"/>
              <a:t>EJERCICIOS BASICOS COMPLEMENTARIOS </a:t>
            </a:r>
            <a:br>
              <a:rPr lang="es-EC" sz="3200" b="1" dirty="0"/>
            </a:br>
            <a:r>
              <a:rPr lang="es-EC" sz="3200" b="1" dirty="0"/>
              <a:t>SUMA DE PORCENTAJES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17070" cy="4972072"/>
          </a:xfrm>
        </p:spPr>
        <p:txBody>
          <a:bodyPr>
            <a:normAutofit lnSpcReduction="10000"/>
          </a:bodyPr>
          <a:lstStyle/>
          <a:p>
            <a:pPr lvl="1"/>
            <a:r>
              <a:rPr lang="es-EC" dirty="0"/>
              <a:t>Para sumar directamente un porcentaje a un valor numérico se lo realiza de la siguiente forma:</a:t>
            </a:r>
          </a:p>
          <a:p>
            <a:pPr lvl="2"/>
            <a:r>
              <a:rPr lang="es-EC" dirty="0"/>
              <a:t>2800 + 28%</a:t>
            </a:r>
          </a:p>
          <a:p>
            <a:pPr lvl="2"/>
            <a:r>
              <a:rPr lang="es-EC" dirty="0"/>
              <a:t>2800 * 1,28 (se reemplaza el símbolo de porcentaje por 1,)</a:t>
            </a:r>
          </a:p>
          <a:p>
            <a:pPr lvl="2"/>
            <a:r>
              <a:rPr lang="es-EC" dirty="0"/>
              <a:t>Si se suma un porcentaje con valor decimal:</a:t>
            </a:r>
          </a:p>
          <a:p>
            <a:pPr lvl="2"/>
            <a:r>
              <a:rPr lang="es-EC" dirty="0"/>
              <a:t>1700 + 14,78%</a:t>
            </a:r>
          </a:p>
          <a:p>
            <a:pPr lvl="2"/>
            <a:r>
              <a:rPr lang="es-EC" dirty="0"/>
              <a:t>1700 * 1,1478 (se agrega 1, y se colocan todos los números del porcentaje sin incluir la coma)</a:t>
            </a:r>
          </a:p>
          <a:p>
            <a:pPr lvl="2"/>
            <a:r>
              <a:rPr lang="es-EC" dirty="0"/>
              <a:t>Si el porcentaje es menor a 10%:</a:t>
            </a:r>
          </a:p>
          <a:p>
            <a:pPr lvl="2"/>
            <a:r>
              <a:rPr lang="es-EC" dirty="0"/>
              <a:t>4600 + 9%</a:t>
            </a:r>
          </a:p>
          <a:p>
            <a:pPr lvl="2"/>
            <a:r>
              <a:rPr lang="es-EC" dirty="0"/>
              <a:t>4600 * 1,09 (Después del 1, se agrega un 0 seguido del porcentaje, si hacemos la operación 1,9 estamos sumando el 90%)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647</TotalTime>
  <Words>553</Words>
  <Application>Microsoft Office PowerPoint</Application>
  <PresentationFormat>Presentación en pantalla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Tw Cen MT</vt:lpstr>
      <vt:lpstr>Wingdings</vt:lpstr>
      <vt:lpstr>Wingdings 2</vt:lpstr>
      <vt:lpstr>Median</vt:lpstr>
      <vt:lpstr>CONTROL DE COSTOS EN ACTIVIDADES GASTRONOMICAS</vt:lpstr>
      <vt:lpstr>DEFINICION COSTOS</vt:lpstr>
      <vt:lpstr>Presentación de PowerPoint</vt:lpstr>
      <vt:lpstr>PARAMETROS PARA LA ESTANDARIZACIÓN DE COSTOS DE MATERIA PRIMA</vt:lpstr>
      <vt:lpstr>PARAMETROS PARA LA ESTANDARIZACIÓN DE COSTOS DE MATERIA PRIMA</vt:lpstr>
      <vt:lpstr>PARAMETROS PARA LA ESTANDARIZACIÓN DE COSTOS DE MATERIA PRIMA</vt:lpstr>
      <vt:lpstr>PARAMETROS PARA LA ESTANDARIZACIÓN DE COSTOS DE MATERIA PRIMA</vt:lpstr>
      <vt:lpstr>EJERCICIOS BASICOS COMPLEMENTARIOS  PORCENTAJES</vt:lpstr>
      <vt:lpstr>EJERCICIOS BASICOS COMPLEMENTARIOS  SUMA DE PORCENTAJES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COSTOS EN ACTIVIDADES GASTRONOMICAS</dc:title>
  <dc:creator>L</dc:creator>
  <cp:lastModifiedBy>Haritza Eventos</cp:lastModifiedBy>
  <cp:revision>12</cp:revision>
  <dcterms:created xsi:type="dcterms:W3CDTF">2015-08-27T01:23:18Z</dcterms:created>
  <dcterms:modified xsi:type="dcterms:W3CDTF">2018-08-22T19:18:12Z</dcterms:modified>
</cp:coreProperties>
</file>