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ormorant Garamond Bold Italics" charset="1" panose="00000800000000000000"/>
      <p:regular r:id="rId15"/>
    </p:embeddedFont>
    <p:embeddedFont>
      <p:font typeface="Quicksand" charset="1" panose="00000000000000000000"/>
      <p:regular r:id="rId16"/>
    </p:embeddedFont>
    <p:embeddedFont>
      <p:font typeface="Quicksand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2023" y="3408811"/>
            <a:ext cx="16229942" cy="137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b="true" sz="80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Khảo sát bài báo cho dữ liệu Ames Housing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37539" y="5908475"/>
            <a:ext cx="12812922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Sinh viên thực hiện: Tạ Hồng Quí: 3122410348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00436" y="1449985"/>
            <a:ext cx="99149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1.Nơi thu thập dữ liệu</a:t>
            </a:r>
          </a:p>
        </p:txBody>
      </p:sp>
      <p:sp>
        <p:nvSpPr>
          <p:cNvPr name="AutoShape 6" id="6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304001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4172622"/>
            <a:ext cx="18288000" cy="440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sz="6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Bộ dữ liệu Ames Housing được Dean De Cock biên soạn vào năm 2011 để sử dụng trong giáo dục khoa học dữ liệu.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63754" y="3941242"/>
            <a:ext cx="9960491" cy="1993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999"/>
              </a:lnSpc>
            </a:pPr>
            <a:r>
              <a:rPr lang="en-US" sz="9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Kaggle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28056" y="117934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2. Nơi lưu trữ dữ liệu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3. Cấu trúc dữ liệu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357509"/>
            <a:ext cx="10757683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3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Số lượng thuộc tính: Có 79 thuộc tính hoặc biến số khác nhau mô tả nhiều khía cạnh khác nhau của bất động sản nhà ở.</a:t>
            </a:r>
          </a:p>
          <a:p>
            <a:pPr algn="l">
              <a:lnSpc>
                <a:spcPts val="5100"/>
              </a:lnSpc>
            </a:pPr>
            <a:r>
              <a:rPr lang="en-US" sz="3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Số lượng trường hợp: Bộ dữ liệu bao gồm 2.930 trường hợp hoặc quan sát.</a:t>
            </a:r>
          </a:p>
          <a:p>
            <a:pPr algn="l" marL="0" indent="0" lvl="0">
              <a:lnSpc>
                <a:spcPts val="51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4. Phân loại thuộc tính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64873" y="2237458"/>
            <a:ext cx="16837514" cy="7120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Thông tin chung về lô đất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MS SubClass, MS Zoning, Lot Frontage, Lot Area, Street, Alley, Lot Shape, Land Contour, Utilities, Lot Config, Land Slope, Neighborhood, Condition 1, Condition 2</a:t>
            </a: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Thông tin về ngôi nhà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Bldg Type, House Style, Overall Qual, Overall Cond, Year Built, Year Remod/Add</a:t>
            </a: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Thông tin về mái nhà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Roof Style, Roof Matl</a:t>
            </a: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Thông tin về ngoại thất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Exterior 1st, Exterior 2nd, Mas Vnr Type, Mas Vnr Area, Exter Qual, Exter Cond</a:t>
            </a: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Thông tin về tầng hầm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Foundation, Bsmt Qual, Bsmt Cond, Bsmt Exposure, BsmtFin Type 1, BsmtFin SF 1, BsmtFin Type 2, BsmtFin SF 2, Bsmt Unf SF, Total Bsmt SF</a:t>
            </a: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Thông tin về hệ thống sưởi &amp; làm mát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Heating, Heating QC, Central Air, Electrical</a:t>
            </a: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Thông tin về diện tích sử dụng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1st Flr SF, 2nd Flr SF, Low Qual Fin SF, Gr Liv Area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188794" y="1618249"/>
            <a:ext cx="11252657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Bộ dữ liệu AmesHousing có tổng cộng 82 features, bao gồm: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4. Phân loại thuộc tính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64873" y="2237458"/>
            <a:ext cx="16837514" cy="5444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Thông tin về số lượng phòng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Bsmt Full Bath, Bsmt Half Bath, Full Bath, Half Bath, Bedroom AbvGr, Kitchen AbvGr, Kitchen Qual, TotRms AbvGrd, Functional</a:t>
            </a: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Thông tin về lò sưởi &amp; garage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Fireplaces, Fireplace Qu, Garage Type, Garage Yr Blt, Garage Finish, Garage Cars, Garage Area, Garage Qual, Garage Cond, Paved Drive</a:t>
            </a: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Thông tin về không gian ngoài trời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Wood Deck SF, Open Porch SF, Enclosed Porch, 3Ssn Porch, Screen Porch, Pool Area, Pool QC, Fence</a:t>
            </a: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Thông tin khác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Misc Feature, Misc Val</a:t>
            </a: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Thông tin giao dịch mua bán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 Sold, Yr Sold, Sale Type, Sale Condition.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188794" y="1618249"/>
            <a:ext cx="11252657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Bộ dữ liệu AmesHousing có tổng cộng 82 features, bao gồm: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4873" y="7529548"/>
            <a:ext cx="16837514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00"/>
              </a:lnSpc>
            </a:pPr>
            <a:r>
              <a:rPr lang="en-US" sz="3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Target: SalePrice (Mục tiêu dự đoán).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761" y="2456695"/>
            <a:ext cx="5385764" cy="6426664"/>
            <a:chOff x="0" y="0"/>
            <a:chExt cx="1418473" cy="16926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05199" y="2877488"/>
            <a:ext cx="2348889" cy="2348889"/>
          </a:xfrm>
          <a:custGeom>
            <a:avLst/>
            <a:gdLst/>
            <a:ahLst/>
            <a:cxnLst/>
            <a:rect r="r" b="b" t="t" l="l"/>
            <a:pathLst>
              <a:path h="2348889" w="2348889">
                <a:moveTo>
                  <a:pt x="0" y="0"/>
                </a:moveTo>
                <a:lnTo>
                  <a:pt x="2348889" y="0"/>
                </a:lnTo>
                <a:lnTo>
                  <a:pt x="2348889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451118" y="2456695"/>
            <a:ext cx="5385764" cy="6426664"/>
            <a:chOff x="0" y="0"/>
            <a:chExt cx="1418473" cy="16926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984503" y="2877488"/>
            <a:ext cx="2318994" cy="2348889"/>
          </a:xfrm>
          <a:custGeom>
            <a:avLst/>
            <a:gdLst/>
            <a:ahLst/>
            <a:cxnLst/>
            <a:rect r="r" b="b" t="t" l="l"/>
            <a:pathLst>
              <a:path h="2348889" w="2318994">
                <a:moveTo>
                  <a:pt x="0" y="0"/>
                </a:moveTo>
                <a:lnTo>
                  <a:pt x="2318994" y="0"/>
                </a:lnTo>
                <a:lnTo>
                  <a:pt x="2318994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015475" y="2456695"/>
            <a:ext cx="5385764" cy="6426664"/>
            <a:chOff x="0" y="0"/>
            <a:chExt cx="1418473" cy="16926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595029" y="3088463"/>
            <a:ext cx="2226655" cy="2226655"/>
          </a:xfrm>
          <a:custGeom>
            <a:avLst/>
            <a:gdLst/>
            <a:ahLst/>
            <a:cxnLst/>
            <a:rect r="r" b="b" t="t" l="l"/>
            <a:pathLst>
              <a:path h="2226655" w="2226655">
                <a:moveTo>
                  <a:pt x="0" y="0"/>
                </a:moveTo>
                <a:lnTo>
                  <a:pt x="2226655" y="0"/>
                </a:lnTo>
                <a:lnTo>
                  <a:pt x="2226655" y="2226655"/>
                </a:lnTo>
                <a:lnTo>
                  <a:pt x="0" y="22266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599709"/>
            <a:ext cx="1098677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5. Một số bài phổ biến cho bộ dữ liệu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26538" y="5792584"/>
            <a:ext cx="5101887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Bài toán hồi quy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7028425" y="5792584"/>
            <a:ext cx="5101887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Phân tích dữ liệu thăm dò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882786" y="5792584"/>
            <a:ext cx="5101887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Phát hiện bất thường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AutoShape 18" id="18"/>
          <p:cNvSpPr/>
          <p:nvPr/>
        </p:nvSpPr>
        <p:spPr>
          <a:xfrm>
            <a:off x="6130587" y="9436366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0052" y="1684924"/>
            <a:ext cx="15187897" cy="7874939"/>
            <a:chOff x="0" y="0"/>
            <a:chExt cx="2353003" cy="12200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3003" cy="1220034"/>
            </a:xfrm>
            <a:custGeom>
              <a:avLst/>
              <a:gdLst/>
              <a:ahLst/>
              <a:cxnLst/>
              <a:rect r="r" b="b" t="t" l="l"/>
              <a:pathLst>
                <a:path h="1220034" w="2353003">
                  <a:moveTo>
                    <a:pt x="11724" y="0"/>
                  </a:moveTo>
                  <a:lnTo>
                    <a:pt x="2341279" y="0"/>
                  </a:lnTo>
                  <a:cubicBezTo>
                    <a:pt x="2344388" y="0"/>
                    <a:pt x="2347370" y="1235"/>
                    <a:pt x="2349569" y="3434"/>
                  </a:cubicBezTo>
                  <a:cubicBezTo>
                    <a:pt x="2351767" y="5633"/>
                    <a:pt x="2353003" y="8615"/>
                    <a:pt x="2353003" y="11724"/>
                  </a:cubicBezTo>
                  <a:lnTo>
                    <a:pt x="2353003" y="1208310"/>
                  </a:lnTo>
                  <a:cubicBezTo>
                    <a:pt x="2353003" y="1211419"/>
                    <a:pt x="2351767" y="1214402"/>
                    <a:pt x="2349569" y="1216600"/>
                  </a:cubicBezTo>
                  <a:cubicBezTo>
                    <a:pt x="2347370" y="1218799"/>
                    <a:pt x="2344388" y="1220034"/>
                    <a:pt x="2341279" y="1220034"/>
                  </a:cubicBezTo>
                  <a:lnTo>
                    <a:pt x="11724" y="1220034"/>
                  </a:lnTo>
                  <a:cubicBezTo>
                    <a:pt x="8615" y="1220034"/>
                    <a:pt x="5633" y="1218799"/>
                    <a:pt x="3434" y="1216600"/>
                  </a:cubicBezTo>
                  <a:cubicBezTo>
                    <a:pt x="1235" y="1214402"/>
                    <a:pt x="0" y="1211419"/>
                    <a:pt x="0" y="1208310"/>
                  </a:cubicBezTo>
                  <a:lnTo>
                    <a:pt x="0" y="11724"/>
                  </a:lnTo>
                  <a:cubicBezTo>
                    <a:pt x="0" y="8615"/>
                    <a:pt x="1235" y="5633"/>
                    <a:pt x="3434" y="3434"/>
                  </a:cubicBezTo>
                  <a:cubicBezTo>
                    <a:pt x="5633" y="1235"/>
                    <a:pt x="8615" y="0"/>
                    <a:pt x="11724" y="0"/>
                  </a:cubicBezTo>
                  <a:close/>
                </a:path>
              </a:pathLst>
            </a:custGeom>
            <a:blipFill>
              <a:blip r:embed="rId2"/>
              <a:stretch>
                <a:fillRect l="-1321" t="0" r="-1539" b="-3405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599709"/>
            <a:ext cx="94807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6. Khảo sát tần suất giá nhà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DAGhCuA1XeM</dc:identifier>
  <dcterms:modified xsi:type="dcterms:W3CDTF">2011-08-01T06:04:30Z</dcterms:modified>
  <cp:revision>1</cp:revision>
  <dc:title>Khảo sát bài báo cho dữ liệu Ames Housing</dc:title>
</cp:coreProperties>
</file>