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18288000" cy="10287000"/>
  <p:notesSz cx="6858000" cy="9144000"/>
  <p:embeddedFontLst>
    <p:embeddedFont>
      <p:font typeface="Arimo" panose="020B0604020202020204" charset="0"/>
      <p:regular r:id="rId18"/>
    </p:embeddedFont>
    <p:embeddedFont>
      <p:font typeface="Cormorant Garamond Bold Italics" panose="020B0604020202020204" charset="0"/>
      <p:regular r:id="rId19"/>
    </p:embeddedFont>
    <p:embeddedFont>
      <p:font typeface="DM Sans" pitchFamily="2" charset="0"/>
      <p:regular r:id="rId20"/>
    </p:embeddedFont>
    <p:embeddedFont>
      <p:font typeface="DM Sans Bold" panose="020B0604020202020204" charset="0"/>
      <p:regular r:id="rId21"/>
    </p:embeddedFont>
    <p:embeddedFont>
      <p:font typeface="Inter" panose="020B0604020202020204" charset="0"/>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6" d="100"/>
          <a:sy n="56" d="100"/>
        </p:scale>
        <p:origin x="61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svg"/><Relationship Id="rId21" Type="http://schemas.openxmlformats.org/officeDocument/2006/relationships/image" Target="../media/image20.svg"/><Relationship Id="rId7" Type="http://schemas.openxmlformats.org/officeDocument/2006/relationships/image" Target="../media/image6.svg"/><Relationship Id="rId12" Type="http://schemas.openxmlformats.org/officeDocument/2006/relationships/image" Target="../media/image11.png"/><Relationship Id="rId17" Type="http://schemas.openxmlformats.org/officeDocument/2006/relationships/image" Target="../media/image16.svg"/><Relationship Id="rId25" Type="http://schemas.openxmlformats.org/officeDocument/2006/relationships/image" Target="../media/image24.sv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sv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24" Type="http://schemas.openxmlformats.org/officeDocument/2006/relationships/image" Target="../media/image23.png"/><Relationship Id="rId5" Type="http://schemas.openxmlformats.org/officeDocument/2006/relationships/image" Target="../media/image4.svg"/><Relationship Id="rId15" Type="http://schemas.openxmlformats.org/officeDocument/2006/relationships/image" Target="../media/image14.svg"/><Relationship Id="rId23" Type="http://schemas.openxmlformats.org/officeDocument/2006/relationships/image" Target="../media/image22.sv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svg"/><Relationship Id="rId4" Type="http://schemas.openxmlformats.org/officeDocument/2006/relationships/image" Target="../media/image3.png"/><Relationship Id="rId9" Type="http://schemas.openxmlformats.org/officeDocument/2006/relationships/image" Target="../media/image8.sv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9.sv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29.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4.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1.png"/><Relationship Id="rId3" Type="http://schemas.openxmlformats.org/officeDocument/2006/relationships/image" Target="../media/image8.svg"/><Relationship Id="rId7" Type="http://schemas.openxmlformats.org/officeDocument/2006/relationships/image" Target="../media/image14.svg"/><Relationship Id="rId12" Type="http://schemas.openxmlformats.org/officeDocument/2006/relationships/image" Target="../media/image30.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3.png"/><Relationship Id="rId11" Type="http://schemas.openxmlformats.org/officeDocument/2006/relationships/image" Target="../media/image26.svg"/><Relationship Id="rId5" Type="http://schemas.openxmlformats.org/officeDocument/2006/relationships/image" Target="../media/image10.svg"/><Relationship Id="rId10" Type="http://schemas.openxmlformats.org/officeDocument/2006/relationships/image" Target="../media/image25.png"/><Relationship Id="rId4" Type="http://schemas.openxmlformats.org/officeDocument/2006/relationships/image" Target="../media/image9.png"/><Relationship Id="rId9" Type="http://schemas.openxmlformats.org/officeDocument/2006/relationships/image" Target="../media/image20.svg"/></Relationships>
</file>

<file path=ppt/slides/_rels/slide5.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4.svg"/><Relationship Id="rId7" Type="http://schemas.openxmlformats.org/officeDocument/2006/relationships/image" Target="../media/image24.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16.svg"/><Relationship Id="rId10" Type="http://schemas.openxmlformats.org/officeDocument/2006/relationships/image" Target="../media/image32.png"/><Relationship Id="rId4" Type="http://schemas.openxmlformats.org/officeDocument/2006/relationships/image" Target="../media/image15.png"/><Relationship Id="rId9" Type="http://schemas.openxmlformats.org/officeDocument/2006/relationships/image" Target="../media/image28.sv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2329398" y="8614893"/>
            <a:ext cx="4899948" cy="3344214"/>
          </a:xfrm>
          <a:custGeom>
            <a:avLst/>
            <a:gdLst/>
            <a:ahLst/>
            <a:cxnLst/>
            <a:rect l="l" t="t" r="r" b="b"/>
            <a:pathLst>
              <a:path w="4899948" h="3344214">
                <a:moveTo>
                  <a:pt x="0" y="0"/>
                </a:moveTo>
                <a:lnTo>
                  <a:pt x="4899947" y="0"/>
                </a:lnTo>
                <a:lnTo>
                  <a:pt x="4899947" y="3344214"/>
                </a:lnTo>
                <a:lnTo>
                  <a:pt x="0" y="334421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6030709" y="9258300"/>
            <a:ext cx="3059829" cy="751049"/>
          </a:xfrm>
          <a:custGeom>
            <a:avLst/>
            <a:gdLst/>
            <a:ahLst/>
            <a:cxnLst/>
            <a:rect l="l" t="t" r="r" b="b"/>
            <a:pathLst>
              <a:path w="3059829" h="751049">
                <a:moveTo>
                  <a:pt x="0" y="0"/>
                </a:moveTo>
                <a:lnTo>
                  <a:pt x="3059829" y="0"/>
                </a:lnTo>
                <a:lnTo>
                  <a:pt x="3059829" y="751049"/>
                </a:lnTo>
                <a:lnTo>
                  <a:pt x="0" y="75104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vi-VN"/>
          </a:p>
        </p:txBody>
      </p:sp>
      <p:sp>
        <p:nvSpPr>
          <p:cNvPr id="4" name="Freeform 4"/>
          <p:cNvSpPr/>
          <p:nvPr/>
        </p:nvSpPr>
        <p:spPr>
          <a:xfrm>
            <a:off x="14236705" y="6409875"/>
            <a:ext cx="724985" cy="920616"/>
          </a:xfrm>
          <a:custGeom>
            <a:avLst/>
            <a:gdLst/>
            <a:ahLst/>
            <a:cxnLst/>
            <a:rect l="l" t="t" r="r" b="b"/>
            <a:pathLst>
              <a:path w="724985" h="920616">
                <a:moveTo>
                  <a:pt x="0" y="0"/>
                </a:moveTo>
                <a:lnTo>
                  <a:pt x="724986" y="0"/>
                </a:lnTo>
                <a:lnTo>
                  <a:pt x="724986"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5" name="Freeform 5"/>
          <p:cNvSpPr/>
          <p:nvPr/>
        </p:nvSpPr>
        <p:spPr>
          <a:xfrm>
            <a:off x="14215205"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vi-VN"/>
          </a:p>
        </p:txBody>
      </p:sp>
      <p:sp>
        <p:nvSpPr>
          <p:cNvPr id="6" name="Freeform 6"/>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vi-VN"/>
          </a:p>
        </p:txBody>
      </p:sp>
      <p:sp>
        <p:nvSpPr>
          <p:cNvPr id="7" name="Freeform 7"/>
          <p:cNvSpPr/>
          <p:nvPr/>
        </p:nvSpPr>
        <p:spPr>
          <a:xfrm>
            <a:off x="12686214" y="-2578193"/>
            <a:ext cx="4292424" cy="3870986"/>
          </a:xfrm>
          <a:custGeom>
            <a:avLst/>
            <a:gdLst/>
            <a:ahLst/>
            <a:cxnLst/>
            <a:rect l="l" t="t" r="r" b="b"/>
            <a:pathLst>
              <a:path w="4292424" h="3870986">
                <a:moveTo>
                  <a:pt x="0" y="0"/>
                </a:moveTo>
                <a:lnTo>
                  <a:pt x="4292424" y="0"/>
                </a:lnTo>
                <a:lnTo>
                  <a:pt x="4292424" y="3870986"/>
                </a:lnTo>
                <a:lnTo>
                  <a:pt x="0" y="3870986"/>
                </a:lnTo>
                <a:lnTo>
                  <a:pt x="0" y="0"/>
                </a:lnTo>
                <a:close/>
              </a:path>
            </a:pathLst>
          </a:custGeom>
          <a:blipFill>
            <a:blip r:embed="rId12">
              <a:extLst>
                <a:ext uri="{96DAC541-7B7A-43D3-8B79-37D633B846F1}">
                  <asvg:svgBlip xmlns:asvg="http://schemas.microsoft.com/office/drawing/2016/SVG/main" r:embed="rId13"/>
                </a:ext>
              </a:extLst>
            </a:blip>
            <a:stretch>
              <a:fillRect/>
            </a:stretch>
          </a:blipFill>
          <a:ln cap="sq">
            <a:noFill/>
            <a:prstDash val="solid"/>
            <a:miter/>
          </a:ln>
        </p:spPr>
        <p:txBody>
          <a:bodyPr/>
          <a:lstStyle/>
          <a:p>
            <a:endParaRPr lang="vi-VN"/>
          </a:p>
        </p:txBody>
      </p:sp>
      <p:sp>
        <p:nvSpPr>
          <p:cNvPr id="8" name="Freeform 8"/>
          <p:cNvSpPr/>
          <p:nvPr/>
        </p:nvSpPr>
        <p:spPr>
          <a:xfrm>
            <a:off x="10138935"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14">
              <a:extLst>
                <a:ext uri="{96DAC541-7B7A-43D3-8B79-37D633B846F1}">
                  <asvg:svgBlip xmlns:asvg="http://schemas.microsoft.com/office/drawing/2016/SVG/main" r:embed="rId15"/>
                </a:ext>
              </a:extLst>
            </a:blip>
            <a:stretch>
              <a:fillRect/>
            </a:stretch>
          </a:blipFill>
          <a:ln cap="sq">
            <a:noFill/>
            <a:prstDash val="solid"/>
            <a:miter/>
          </a:ln>
        </p:spPr>
        <p:txBody>
          <a:bodyPr/>
          <a:lstStyle/>
          <a:p>
            <a:endParaRPr lang="vi-VN"/>
          </a:p>
        </p:txBody>
      </p:sp>
      <p:sp>
        <p:nvSpPr>
          <p:cNvPr id="9" name="Freeform 9"/>
          <p:cNvSpPr/>
          <p:nvPr/>
        </p:nvSpPr>
        <p:spPr>
          <a:xfrm>
            <a:off x="7409323" y="-2700100"/>
            <a:ext cx="5493058" cy="4114800"/>
          </a:xfrm>
          <a:custGeom>
            <a:avLst/>
            <a:gdLst/>
            <a:ahLst/>
            <a:cxnLst/>
            <a:rect l="l" t="t" r="r" b="b"/>
            <a:pathLst>
              <a:path w="5493058" h="4114800">
                <a:moveTo>
                  <a:pt x="0" y="0"/>
                </a:moveTo>
                <a:lnTo>
                  <a:pt x="5493058" y="0"/>
                </a:lnTo>
                <a:lnTo>
                  <a:pt x="5493058"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a:ln cap="sq">
            <a:noFill/>
            <a:prstDash val="solid"/>
            <a:miter/>
          </a:ln>
        </p:spPr>
        <p:txBody>
          <a:bodyPr/>
          <a:lstStyle/>
          <a:p>
            <a:endParaRPr lang="vi-VN"/>
          </a:p>
        </p:txBody>
      </p:sp>
      <p:sp>
        <p:nvSpPr>
          <p:cNvPr id="10" name="Freeform 10"/>
          <p:cNvSpPr/>
          <p:nvPr/>
        </p:nvSpPr>
        <p:spPr>
          <a:xfrm rot="4747568">
            <a:off x="-2972342" y="3665317"/>
            <a:ext cx="4896097" cy="2735694"/>
          </a:xfrm>
          <a:custGeom>
            <a:avLst/>
            <a:gdLst/>
            <a:ahLst/>
            <a:cxnLst/>
            <a:rect l="l" t="t" r="r" b="b"/>
            <a:pathLst>
              <a:path w="4896097" h="2735694">
                <a:moveTo>
                  <a:pt x="0" y="0"/>
                </a:moveTo>
                <a:lnTo>
                  <a:pt x="4896097" y="0"/>
                </a:lnTo>
                <a:lnTo>
                  <a:pt x="4896097" y="2735694"/>
                </a:lnTo>
                <a:lnTo>
                  <a:pt x="0" y="2735694"/>
                </a:lnTo>
                <a:lnTo>
                  <a:pt x="0" y="0"/>
                </a:lnTo>
                <a:close/>
              </a:path>
            </a:pathLst>
          </a:custGeom>
          <a:blipFill>
            <a:blip r:embed="rId18">
              <a:extLst>
                <a:ext uri="{96DAC541-7B7A-43D3-8B79-37D633B846F1}">
                  <asvg:svgBlip xmlns:asvg="http://schemas.microsoft.com/office/drawing/2016/SVG/main" r:embed="rId19"/>
                </a:ext>
              </a:extLst>
            </a:blip>
            <a:stretch>
              <a:fillRect/>
            </a:stretch>
          </a:blipFill>
          <a:ln cap="sq">
            <a:noFill/>
            <a:prstDash val="solid"/>
            <a:miter/>
          </a:ln>
        </p:spPr>
        <p:txBody>
          <a:bodyPr/>
          <a:lstStyle/>
          <a:p>
            <a:endParaRPr lang="vi-VN"/>
          </a:p>
        </p:txBody>
      </p:sp>
      <p:sp>
        <p:nvSpPr>
          <p:cNvPr id="11" name="Freeform 11"/>
          <p:cNvSpPr/>
          <p:nvPr/>
        </p:nvSpPr>
        <p:spPr>
          <a:xfrm>
            <a:off x="4831481" y="-1626507"/>
            <a:ext cx="2892762" cy="2919301"/>
          </a:xfrm>
          <a:custGeom>
            <a:avLst/>
            <a:gdLst/>
            <a:ahLst/>
            <a:cxnLst/>
            <a:rect l="l" t="t" r="r" b="b"/>
            <a:pathLst>
              <a:path w="2892762" h="2919301">
                <a:moveTo>
                  <a:pt x="0" y="0"/>
                </a:moveTo>
                <a:lnTo>
                  <a:pt x="2892761" y="0"/>
                </a:lnTo>
                <a:lnTo>
                  <a:pt x="2892761" y="2919300"/>
                </a:lnTo>
                <a:lnTo>
                  <a:pt x="0" y="2919300"/>
                </a:lnTo>
                <a:lnTo>
                  <a:pt x="0" y="0"/>
                </a:lnTo>
                <a:close/>
              </a:path>
            </a:pathLst>
          </a:custGeom>
          <a:blipFill>
            <a:blip r:embed="rId20">
              <a:extLst>
                <a:ext uri="{96DAC541-7B7A-43D3-8B79-37D633B846F1}">
                  <asvg:svgBlip xmlns:asvg="http://schemas.microsoft.com/office/drawing/2016/SVG/main" r:embed="rId21"/>
                </a:ext>
              </a:extLst>
            </a:blip>
            <a:stretch>
              <a:fillRect/>
            </a:stretch>
          </a:blipFill>
          <a:ln cap="sq">
            <a:noFill/>
            <a:prstDash val="solid"/>
            <a:miter/>
          </a:ln>
        </p:spPr>
        <p:txBody>
          <a:bodyPr/>
          <a:lstStyle/>
          <a:p>
            <a:endParaRPr lang="vi-VN"/>
          </a:p>
        </p:txBody>
      </p:sp>
      <p:sp>
        <p:nvSpPr>
          <p:cNvPr id="12" name="Freeform 12"/>
          <p:cNvSpPr/>
          <p:nvPr/>
        </p:nvSpPr>
        <p:spPr>
          <a:xfrm>
            <a:off x="17259300" y="2262342"/>
            <a:ext cx="3575541" cy="3575541"/>
          </a:xfrm>
          <a:custGeom>
            <a:avLst/>
            <a:gdLst/>
            <a:ahLst/>
            <a:cxnLst/>
            <a:rect l="l" t="t" r="r" b="b"/>
            <a:pathLst>
              <a:path w="3575541" h="3575541">
                <a:moveTo>
                  <a:pt x="0" y="0"/>
                </a:moveTo>
                <a:lnTo>
                  <a:pt x="3575541" y="0"/>
                </a:lnTo>
                <a:lnTo>
                  <a:pt x="3575541" y="3575541"/>
                </a:lnTo>
                <a:lnTo>
                  <a:pt x="0" y="3575541"/>
                </a:lnTo>
                <a:lnTo>
                  <a:pt x="0" y="0"/>
                </a:lnTo>
                <a:close/>
              </a:path>
            </a:pathLst>
          </a:custGeom>
          <a:blipFill>
            <a:blip r:embed="rId22">
              <a:extLst>
                <a:ext uri="{96DAC541-7B7A-43D3-8B79-37D633B846F1}">
                  <asvg:svgBlip xmlns:asvg="http://schemas.microsoft.com/office/drawing/2016/SVG/main" r:embed="rId23"/>
                </a:ext>
              </a:extLst>
            </a:blip>
            <a:stretch>
              <a:fillRect/>
            </a:stretch>
          </a:blipFill>
          <a:ln cap="sq">
            <a:noFill/>
            <a:prstDash val="solid"/>
            <a:miter/>
          </a:ln>
        </p:spPr>
        <p:txBody>
          <a:bodyPr/>
          <a:lstStyle/>
          <a:p>
            <a:endParaRPr lang="vi-VN"/>
          </a:p>
        </p:txBody>
      </p:sp>
      <p:sp>
        <p:nvSpPr>
          <p:cNvPr id="13" name="Freeform 13"/>
          <p:cNvSpPr/>
          <p:nvPr/>
        </p:nvSpPr>
        <p:spPr>
          <a:xfrm>
            <a:off x="2570549" y="9093737"/>
            <a:ext cx="2587020" cy="2386526"/>
          </a:xfrm>
          <a:custGeom>
            <a:avLst/>
            <a:gdLst/>
            <a:ahLst/>
            <a:cxnLst/>
            <a:rect l="l" t="t" r="r" b="b"/>
            <a:pathLst>
              <a:path w="2587020" h="2386526">
                <a:moveTo>
                  <a:pt x="0" y="0"/>
                </a:moveTo>
                <a:lnTo>
                  <a:pt x="2587020" y="0"/>
                </a:lnTo>
                <a:lnTo>
                  <a:pt x="2587020" y="2386526"/>
                </a:lnTo>
                <a:lnTo>
                  <a:pt x="0" y="2386526"/>
                </a:lnTo>
                <a:lnTo>
                  <a:pt x="0" y="0"/>
                </a:lnTo>
                <a:close/>
              </a:path>
            </a:pathLst>
          </a:custGeom>
          <a:blipFill>
            <a:blip r:embed="rId24">
              <a:extLst>
                <a:ext uri="{96DAC541-7B7A-43D3-8B79-37D633B846F1}">
                  <asvg:svgBlip xmlns:asvg="http://schemas.microsoft.com/office/drawing/2016/SVG/main" r:embed="rId25"/>
                </a:ext>
              </a:extLst>
            </a:blip>
            <a:stretch>
              <a:fillRect/>
            </a:stretch>
          </a:blipFill>
          <a:ln cap="sq">
            <a:noFill/>
            <a:prstDash val="solid"/>
            <a:miter/>
          </a:ln>
        </p:spPr>
        <p:txBody>
          <a:bodyPr/>
          <a:lstStyle/>
          <a:p>
            <a:endParaRPr lang="vi-VN"/>
          </a:p>
        </p:txBody>
      </p:sp>
      <p:sp>
        <p:nvSpPr>
          <p:cNvPr id="14" name="Freeform 14"/>
          <p:cNvSpPr/>
          <p:nvPr/>
        </p:nvSpPr>
        <p:spPr>
          <a:xfrm rot="-5282649">
            <a:off x="16440369" y="6970869"/>
            <a:ext cx="3382987" cy="1154444"/>
          </a:xfrm>
          <a:custGeom>
            <a:avLst/>
            <a:gdLst/>
            <a:ahLst/>
            <a:cxnLst/>
            <a:rect l="l" t="t" r="r" b="b"/>
            <a:pathLst>
              <a:path w="3382987" h="1154444">
                <a:moveTo>
                  <a:pt x="0" y="0"/>
                </a:moveTo>
                <a:lnTo>
                  <a:pt x="3382987" y="0"/>
                </a:lnTo>
                <a:lnTo>
                  <a:pt x="3382987" y="1154445"/>
                </a:lnTo>
                <a:lnTo>
                  <a:pt x="0" y="1154445"/>
                </a:lnTo>
                <a:lnTo>
                  <a:pt x="0" y="0"/>
                </a:lnTo>
                <a:close/>
              </a:path>
            </a:pathLst>
          </a:custGeom>
          <a:blipFill>
            <a:blip r:embed="rId26">
              <a:extLst>
                <a:ext uri="{96DAC541-7B7A-43D3-8B79-37D633B846F1}">
                  <asvg:svgBlip xmlns:asvg="http://schemas.microsoft.com/office/drawing/2016/SVG/main" r:embed="rId27"/>
                </a:ext>
              </a:extLst>
            </a:blip>
            <a:stretch>
              <a:fillRect/>
            </a:stretch>
          </a:blipFill>
          <a:ln cap="sq">
            <a:noFill/>
            <a:prstDash val="solid"/>
            <a:miter/>
          </a:ln>
        </p:spPr>
        <p:txBody>
          <a:bodyPr/>
          <a:lstStyle/>
          <a:p>
            <a:endParaRPr lang="vi-VN"/>
          </a:p>
        </p:txBody>
      </p:sp>
      <p:sp>
        <p:nvSpPr>
          <p:cNvPr id="15" name="Freeform 15"/>
          <p:cNvSpPr/>
          <p:nvPr/>
        </p:nvSpPr>
        <p:spPr>
          <a:xfrm>
            <a:off x="16978638" y="-642644"/>
            <a:ext cx="3104522" cy="3342688"/>
          </a:xfrm>
          <a:custGeom>
            <a:avLst/>
            <a:gdLst/>
            <a:ahLst/>
            <a:cxnLst/>
            <a:rect l="l" t="t" r="r" b="b"/>
            <a:pathLst>
              <a:path w="3104522" h="3342688">
                <a:moveTo>
                  <a:pt x="0" y="0"/>
                </a:moveTo>
                <a:lnTo>
                  <a:pt x="3104522" y="0"/>
                </a:lnTo>
                <a:lnTo>
                  <a:pt x="3104522" y="3342688"/>
                </a:lnTo>
                <a:lnTo>
                  <a:pt x="0" y="3342688"/>
                </a:lnTo>
                <a:lnTo>
                  <a:pt x="0" y="0"/>
                </a:lnTo>
                <a:close/>
              </a:path>
            </a:pathLst>
          </a:custGeom>
          <a:blipFill>
            <a:blip r:embed="rId28">
              <a:extLst>
                <a:ext uri="{96DAC541-7B7A-43D3-8B79-37D633B846F1}">
                  <asvg:svgBlip xmlns:asvg="http://schemas.microsoft.com/office/drawing/2016/SVG/main" r:embed="rId29"/>
                </a:ext>
              </a:extLst>
            </a:blip>
            <a:stretch>
              <a:fillRect/>
            </a:stretch>
          </a:blipFill>
          <a:ln cap="sq">
            <a:noFill/>
            <a:prstDash val="solid"/>
            <a:miter/>
          </a:ln>
        </p:spPr>
        <p:txBody>
          <a:bodyPr/>
          <a:lstStyle/>
          <a:p>
            <a:endParaRPr lang="vi-VN"/>
          </a:p>
        </p:txBody>
      </p:sp>
      <p:sp>
        <p:nvSpPr>
          <p:cNvPr id="16" name="TextBox 16"/>
          <p:cNvSpPr txBox="1"/>
          <p:nvPr/>
        </p:nvSpPr>
        <p:spPr>
          <a:xfrm>
            <a:off x="1421143" y="2598377"/>
            <a:ext cx="15697826" cy="3587115"/>
          </a:xfrm>
          <a:prstGeom prst="rect">
            <a:avLst/>
          </a:prstGeom>
        </p:spPr>
        <p:txBody>
          <a:bodyPr lIns="0" tIns="0" rIns="0" bIns="0" rtlCol="0" anchor="t">
            <a:spAutoFit/>
          </a:bodyPr>
          <a:lstStyle/>
          <a:p>
            <a:pPr algn="just">
              <a:lnSpc>
                <a:spcPts val="7080"/>
              </a:lnSpc>
            </a:pPr>
            <a:r>
              <a:rPr lang="en-US" sz="6000" b="1">
                <a:solidFill>
                  <a:srgbClr val="000000"/>
                </a:solidFill>
                <a:latin typeface="DM Sans Bold"/>
                <a:ea typeface="DM Sans Bold"/>
                <a:cs typeface="DM Sans Bold"/>
                <a:sym typeface="DM Sans Bold"/>
              </a:rPr>
              <a:t>CẢI THIỆN HIỆU SUẤT PHÁT HIỆN TẤN CÔNG THÔNG QUA LỰA CHỌN ĐẶC TRƯNG VÀ SO SÁNH MÔ HÌNH TRÊN DỮ LIỆU RT-IOT2022</a:t>
            </a:r>
          </a:p>
        </p:txBody>
      </p:sp>
      <p:sp>
        <p:nvSpPr>
          <p:cNvPr id="17" name="TextBox 17"/>
          <p:cNvSpPr txBox="1"/>
          <p:nvPr/>
        </p:nvSpPr>
        <p:spPr>
          <a:xfrm>
            <a:off x="5114443" y="6331797"/>
            <a:ext cx="8166706" cy="113047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a:ea typeface="DM Sans"/>
                <a:cs typeface="DM Sans"/>
                <a:sym typeface="DM Sans"/>
              </a:rPr>
              <a:t>Sinh viên thực hiện: </a:t>
            </a:r>
          </a:p>
          <a:p>
            <a:pPr algn="ctr">
              <a:lnSpc>
                <a:spcPts val="4381"/>
              </a:lnSpc>
            </a:pPr>
            <a:r>
              <a:rPr lang="en-US" sz="4381" spc="-87">
                <a:solidFill>
                  <a:srgbClr val="000000"/>
                </a:solidFill>
                <a:latin typeface="DM Sans"/>
                <a:ea typeface="DM Sans"/>
                <a:cs typeface="DM Sans"/>
                <a:sym typeface="DM Sans"/>
              </a:rPr>
              <a:t>Tạ Hông Quí: 3122410348</a:t>
            </a:r>
          </a:p>
        </p:txBody>
      </p:sp>
      <p:sp>
        <p:nvSpPr>
          <p:cNvPr id="18" name="Freeform 18"/>
          <p:cNvSpPr/>
          <p:nvPr/>
        </p:nvSpPr>
        <p:spPr>
          <a:xfrm>
            <a:off x="4737926" y="2576219"/>
            <a:ext cx="724985" cy="920616"/>
          </a:xfrm>
          <a:custGeom>
            <a:avLst/>
            <a:gdLst/>
            <a:ahLst/>
            <a:cxnLst/>
            <a:rect l="l" t="t" r="r" b="b"/>
            <a:pathLst>
              <a:path w="724985" h="920616">
                <a:moveTo>
                  <a:pt x="0" y="0"/>
                </a:moveTo>
                <a:lnTo>
                  <a:pt x="724985" y="0"/>
                </a:lnTo>
                <a:lnTo>
                  <a:pt x="724985" y="920616"/>
                </a:lnTo>
                <a:lnTo>
                  <a:pt x="0" y="920616"/>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vi-VN"/>
          </a:p>
        </p:txBody>
      </p:sp>
      <p:sp>
        <p:nvSpPr>
          <p:cNvPr id="19" name="TextBox 19"/>
          <p:cNvSpPr txBox="1"/>
          <p:nvPr/>
        </p:nvSpPr>
        <p:spPr>
          <a:xfrm>
            <a:off x="4473477" y="7836884"/>
            <a:ext cx="9741729" cy="578026"/>
          </a:xfrm>
          <a:prstGeom prst="rect">
            <a:avLst/>
          </a:prstGeom>
        </p:spPr>
        <p:txBody>
          <a:bodyPr lIns="0" tIns="0" rIns="0" bIns="0" rtlCol="0" anchor="t">
            <a:spAutoFit/>
          </a:bodyPr>
          <a:lstStyle/>
          <a:p>
            <a:pPr algn="ctr">
              <a:lnSpc>
                <a:spcPts val="4381"/>
              </a:lnSpc>
            </a:pPr>
            <a:r>
              <a:rPr lang="en-US" sz="4381" spc="-87">
                <a:solidFill>
                  <a:srgbClr val="000000"/>
                </a:solidFill>
                <a:latin typeface="DM Sans"/>
                <a:ea typeface="DM Sans"/>
                <a:cs typeface="DM Sans"/>
                <a:sym typeface="DM Sans"/>
              </a:rPr>
              <a:t>Giảng viên hướng dẫn: TS. Đỗ Như Tài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1219200"/>
            <a:ext cx="13687551"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3. Experiment &amp; Result</a:t>
            </a:r>
          </a:p>
        </p:txBody>
      </p:sp>
      <p:sp>
        <p:nvSpPr>
          <p:cNvPr id="3" name="TextBox 3"/>
          <p:cNvSpPr txBox="1"/>
          <p:nvPr/>
        </p:nvSpPr>
        <p:spPr>
          <a:xfrm>
            <a:off x="1157826" y="2482215"/>
            <a:ext cx="3830937" cy="516890"/>
          </a:xfrm>
          <a:prstGeom prst="rect">
            <a:avLst/>
          </a:prstGeom>
        </p:spPr>
        <p:txBody>
          <a:bodyPr lIns="0" tIns="0" rIns="0" bIns="0" rtlCol="0" anchor="t">
            <a:spAutoFit/>
          </a:bodyPr>
          <a:lstStyle/>
          <a:p>
            <a:pPr algn="l">
              <a:lnSpc>
                <a:spcPts val="3879"/>
              </a:lnSpc>
            </a:pPr>
            <a:r>
              <a:rPr lang="en-US" sz="3999">
                <a:solidFill>
                  <a:srgbClr val="000000"/>
                </a:solidFill>
                <a:latin typeface="DM Sans"/>
                <a:ea typeface="DM Sans"/>
                <a:cs typeface="DM Sans"/>
                <a:sym typeface="DM Sans"/>
              </a:rPr>
              <a:t>3.4 Processing</a:t>
            </a:r>
          </a:p>
        </p:txBody>
      </p:sp>
      <p:sp>
        <p:nvSpPr>
          <p:cNvPr id="4" name="TextBox 4"/>
          <p:cNvSpPr txBox="1"/>
          <p:nvPr/>
        </p:nvSpPr>
        <p:spPr>
          <a:xfrm>
            <a:off x="1028700" y="3328407"/>
            <a:ext cx="16230600" cy="279400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DM Sans"/>
                <a:ea typeface="DM Sans"/>
                <a:cs typeface="DM Sans"/>
                <a:sym typeface="DM Sans"/>
              </a:rPr>
              <a:t>Phase 1:  Dùng tham số mặc định (Baseline)</a:t>
            </a:r>
          </a:p>
          <a:p>
            <a:pPr marL="863599" lvl="1" indent="-431800" algn="l">
              <a:lnSpc>
                <a:spcPts val="5599"/>
              </a:lnSpc>
              <a:buFont typeface="Arial"/>
              <a:buChar char="•"/>
            </a:pPr>
            <a:r>
              <a:rPr lang="en-US" sz="3999">
                <a:solidFill>
                  <a:srgbClr val="000000"/>
                </a:solidFill>
                <a:latin typeface="DM Sans"/>
                <a:ea typeface="DM Sans"/>
                <a:cs typeface="DM Sans"/>
                <a:sym typeface="DM Sans"/>
              </a:rPr>
              <a:t>Phase 2: Tinh chỉnh dữ liệu, vẫn dùng tham số mặc định</a:t>
            </a:r>
          </a:p>
          <a:p>
            <a:pPr marL="863599" lvl="1" indent="-431800" algn="l">
              <a:lnSpc>
                <a:spcPts val="5599"/>
              </a:lnSpc>
              <a:buFont typeface="Arial"/>
              <a:buChar char="•"/>
            </a:pPr>
            <a:r>
              <a:rPr lang="en-US" sz="3999">
                <a:solidFill>
                  <a:srgbClr val="000000"/>
                </a:solidFill>
                <a:latin typeface="DM Sans"/>
                <a:ea typeface="DM Sans"/>
                <a:cs typeface="DM Sans"/>
                <a:sym typeface="DM Sans"/>
              </a:rPr>
              <a:t>Phase 3: Thực hiện setup tham số (GridSearchCV, RandomSearch CV , Early stopping, learning rate scheduler, dropout, v.v)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6347287" y="3265586"/>
            <a:ext cx="10838056" cy="3217802"/>
          </a:xfrm>
          <a:custGeom>
            <a:avLst/>
            <a:gdLst/>
            <a:ahLst/>
            <a:cxnLst/>
            <a:rect l="l" t="t" r="r" b="b"/>
            <a:pathLst>
              <a:path w="10838056" h="3217802">
                <a:moveTo>
                  <a:pt x="0" y="0"/>
                </a:moveTo>
                <a:lnTo>
                  <a:pt x="10838056" y="0"/>
                </a:lnTo>
                <a:lnTo>
                  <a:pt x="10838056" y="3217802"/>
                </a:lnTo>
                <a:lnTo>
                  <a:pt x="0" y="3217802"/>
                </a:lnTo>
                <a:lnTo>
                  <a:pt x="0" y="0"/>
                </a:lnTo>
                <a:close/>
              </a:path>
            </a:pathLst>
          </a:custGeom>
          <a:blipFill>
            <a:blip r:embed="rId2"/>
            <a:stretch>
              <a:fillRect l="-2619" r="-1654" b="-2729"/>
            </a:stretch>
          </a:blipFill>
        </p:spPr>
        <p:txBody>
          <a:bodyPr/>
          <a:lstStyle/>
          <a:p>
            <a:endParaRPr lang="vi-VN"/>
          </a:p>
        </p:txBody>
      </p:sp>
      <p:sp>
        <p:nvSpPr>
          <p:cNvPr id="3" name="Freeform 3"/>
          <p:cNvSpPr/>
          <p:nvPr/>
        </p:nvSpPr>
        <p:spPr>
          <a:xfrm>
            <a:off x="6369348" y="6611648"/>
            <a:ext cx="10815995" cy="3182605"/>
          </a:xfrm>
          <a:custGeom>
            <a:avLst/>
            <a:gdLst/>
            <a:ahLst/>
            <a:cxnLst/>
            <a:rect l="l" t="t" r="r" b="b"/>
            <a:pathLst>
              <a:path w="10815995" h="3182605">
                <a:moveTo>
                  <a:pt x="0" y="0"/>
                </a:moveTo>
                <a:lnTo>
                  <a:pt x="10815995" y="0"/>
                </a:lnTo>
                <a:lnTo>
                  <a:pt x="10815995" y="3182605"/>
                </a:lnTo>
                <a:lnTo>
                  <a:pt x="0" y="3182605"/>
                </a:lnTo>
                <a:lnTo>
                  <a:pt x="0" y="0"/>
                </a:lnTo>
                <a:close/>
              </a:path>
            </a:pathLst>
          </a:custGeom>
          <a:blipFill>
            <a:blip r:embed="rId3"/>
            <a:stretch>
              <a:fillRect l="-1072" t="-2320" r="-3413" b="-1988"/>
            </a:stretch>
          </a:blipFill>
        </p:spPr>
        <p:txBody>
          <a:bodyPr/>
          <a:lstStyle/>
          <a:p>
            <a:endParaRPr lang="vi-VN"/>
          </a:p>
        </p:txBody>
      </p:sp>
      <p:sp>
        <p:nvSpPr>
          <p:cNvPr id="4" name="TextBox 4"/>
          <p:cNvSpPr txBox="1"/>
          <p:nvPr/>
        </p:nvSpPr>
        <p:spPr>
          <a:xfrm>
            <a:off x="1028700" y="1219200"/>
            <a:ext cx="13687551"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3. Experiment &amp; Result</a:t>
            </a:r>
          </a:p>
        </p:txBody>
      </p:sp>
      <p:sp>
        <p:nvSpPr>
          <p:cNvPr id="5" name="TextBox 5"/>
          <p:cNvSpPr txBox="1"/>
          <p:nvPr/>
        </p:nvSpPr>
        <p:spPr>
          <a:xfrm>
            <a:off x="1028700" y="4658904"/>
            <a:ext cx="3830937" cy="516890"/>
          </a:xfrm>
          <a:prstGeom prst="rect">
            <a:avLst/>
          </a:prstGeom>
        </p:spPr>
        <p:txBody>
          <a:bodyPr lIns="0" tIns="0" rIns="0" bIns="0" rtlCol="0" anchor="t">
            <a:spAutoFit/>
          </a:bodyPr>
          <a:lstStyle/>
          <a:p>
            <a:pPr algn="l">
              <a:lnSpc>
                <a:spcPts val="3879"/>
              </a:lnSpc>
            </a:pPr>
            <a:r>
              <a:rPr lang="en-US" sz="3999">
                <a:solidFill>
                  <a:srgbClr val="000000"/>
                </a:solidFill>
                <a:latin typeface="DM Sans"/>
                <a:ea typeface="DM Sans"/>
                <a:cs typeface="DM Sans"/>
                <a:sym typeface="DM Sans"/>
              </a:rPr>
              <a:t>3.5 Baseline</a:t>
            </a:r>
          </a:p>
        </p:txBody>
      </p:sp>
      <p:sp>
        <p:nvSpPr>
          <p:cNvPr id="6" name="TextBox 6"/>
          <p:cNvSpPr txBox="1"/>
          <p:nvPr/>
        </p:nvSpPr>
        <p:spPr>
          <a:xfrm>
            <a:off x="1028700" y="7978457"/>
            <a:ext cx="5229802" cy="516890"/>
          </a:xfrm>
          <a:prstGeom prst="rect">
            <a:avLst/>
          </a:prstGeom>
        </p:spPr>
        <p:txBody>
          <a:bodyPr lIns="0" tIns="0" rIns="0" bIns="0" rtlCol="0" anchor="t">
            <a:spAutoFit/>
          </a:bodyPr>
          <a:lstStyle/>
          <a:p>
            <a:pPr algn="l">
              <a:lnSpc>
                <a:spcPts val="3879"/>
              </a:lnSpc>
            </a:pPr>
            <a:r>
              <a:rPr lang="en-US" sz="3999">
                <a:solidFill>
                  <a:srgbClr val="000000"/>
                </a:solidFill>
                <a:latin typeface="DM Sans"/>
                <a:ea typeface="DM Sans"/>
                <a:cs typeface="DM Sans"/>
                <a:sym typeface="DM Sans"/>
              </a:rPr>
              <a:t>3.6 dữ liệu giảm chiều</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466538" y="3568998"/>
            <a:ext cx="8532952" cy="5371277"/>
          </a:xfrm>
          <a:custGeom>
            <a:avLst/>
            <a:gdLst/>
            <a:ahLst/>
            <a:cxnLst/>
            <a:rect l="l" t="t" r="r" b="b"/>
            <a:pathLst>
              <a:path w="8532952" h="5371277">
                <a:moveTo>
                  <a:pt x="0" y="0"/>
                </a:moveTo>
                <a:lnTo>
                  <a:pt x="8532952" y="0"/>
                </a:lnTo>
                <a:lnTo>
                  <a:pt x="8532952" y="5371277"/>
                </a:lnTo>
                <a:lnTo>
                  <a:pt x="0" y="5371277"/>
                </a:lnTo>
                <a:lnTo>
                  <a:pt x="0" y="0"/>
                </a:lnTo>
                <a:close/>
              </a:path>
            </a:pathLst>
          </a:custGeom>
          <a:blipFill>
            <a:blip r:embed="rId2"/>
            <a:stretch>
              <a:fillRect l="-1923" r="-2098" b="-2455"/>
            </a:stretch>
          </a:blipFill>
        </p:spPr>
        <p:txBody>
          <a:bodyPr/>
          <a:lstStyle/>
          <a:p>
            <a:endParaRPr lang="vi-VN"/>
          </a:p>
        </p:txBody>
      </p:sp>
      <p:sp>
        <p:nvSpPr>
          <p:cNvPr id="3" name="Freeform 3"/>
          <p:cNvSpPr/>
          <p:nvPr/>
        </p:nvSpPr>
        <p:spPr>
          <a:xfrm>
            <a:off x="8999490" y="3568998"/>
            <a:ext cx="8821972" cy="5371277"/>
          </a:xfrm>
          <a:custGeom>
            <a:avLst/>
            <a:gdLst/>
            <a:ahLst/>
            <a:cxnLst/>
            <a:rect l="l" t="t" r="r" b="b"/>
            <a:pathLst>
              <a:path w="8821972" h="5371277">
                <a:moveTo>
                  <a:pt x="0" y="0"/>
                </a:moveTo>
                <a:lnTo>
                  <a:pt x="8821972" y="0"/>
                </a:lnTo>
                <a:lnTo>
                  <a:pt x="8821972" y="5371277"/>
                </a:lnTo>
                <a:lnTo>
                  <a:pt x="0" y="5371277"/>
                </a:lnTo>
                <a:lnTo>
                  <a:pt x="0" y="0"/>
                </a:lnTo>
                <a:close/>
              </a:path>
            </a:pathLst>
          </a:custGeom>
          <a:blipFill>
            <a:blip r:embed="rId3"/>
            <a:stretch>
              <a:fillRect l="-1520" t="-1590" r="-3414" b="-1387"/>
            </a:stretch>
          </a:blipFill>
        </p:spPr>
        <p:txBody>
          <a:bodyPr/>
          <a:lstStyle/>
          <a:p>
            <a:endParaRPr lang="vi-VN"/>
          </a:p>
        </p:txBody>
      </p:sp>
      <p:sp>
        <p:nvSpPr>
          <p:cNvPr id="4" name="TextBox 4"/>
          <p:cNvSpPr txBox="1"/>
          <p:nvPr/>
        </p:nvSpPr>
        <p:spPr>
          <a:xfrm>
            <a:off x="1028700" y="1219200"/>
            <a:ext cx="13687551"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3. Experiment &amp; Result</a:t>
            </a:r>
          </a:p>
        </p:txBody>
      </p:sp>
      <p:sp>
        <p:nvSpPr>
          <p:cNvPr id="5" name="TextBox 5"/>
          <p:cNvSpPr txBox="1"/>
          <p:nvPr/>
        </p:nvSpPr>
        <p:spPr>
          <a:xfrm>
            <a:off x="11747172" y="2604919"/>
            <a:ext cx="3569027" cy="679450"/>
          </a:xfrm>
          <a:prstGeom prst="rect">
            <a:avLst/>
          </a:prstGeom>
        </p:spPr>
        <p:txBody>
          <a:bodyPr wrap="square" lIns="0" tIns="0" rIns="0" bIns="0" rtlCol="0" anchor="t">
            <a:spAutoFit/>
          </a:bodyPr>
          <a:lstStyle/>
          <a:p>
            <a:pPr algn="ctr">
              <a:lnSpc>
                <a:spcPts val="5599"/>
              </a:lnSpc>
              <a:spcBef>
                <a:spcPct val="0"/>
              </a:spcBef>
            </a:pPr>
            <a:r>
              <a:rPr lang="en-US" sz="3999" dirty="0" err="1">
                <a:solidFill>
                  <a:srgbClr val="000000"/>
                </a:solidFill>
                <a:latin typeface="DM Sans"/>
                <a:ea typeface="DM Sans"/>
                <a:cs typeface="DM Sans"/>
                <a:sym typeface="DM Sans"/>
              </a:rPr>
              <a:t>GridSearchCV</a:t>
            </a:r>
            <a:endParaRPr lang="en-US" sz="3999" dirty="0">
              <a:solidFill>
                <a:srgbClr val="000000"/>
              </a:solidFill>
              <a:latin typeface="DM Sans"/>
              <a:ea typeface="DM Sans"/>
              <a:cs typeface="DM Sans"/>
              <a:sym typeface="DM Sans"/>
            </a:endParaRPr>
          </a:p>
        </p:txBody>
      </p:sp>
      <p:sp>
        <p:nvSpPr>
          <p:cNvPr id="6" name="TextBox 6"/>
          <p:cNvSpPr txBox="1"/>
          <p:nvPr/>
        </p:nvSpPr>
        <p:spPr>
          <a:xfrm>
            <a:off x="2540180" y="2604919"/>
            <a:ext cx="4927420" cy="679450"/>
          </a:xfrm>
          <a:prstGeom prst="rect">
            <a:avLst/>
          </a:prstGeom>
        </p:spPr>
        <p:txBody>
          <a:bodyPr wrap="square" lIns="0" tIns="0" rIns="0" bIns="0" rtlCol="0" anchor="t">
            <a:spAutoFit/>
          </a:bodyPr>
          <a:lstStyle/>
          <a:p>
            <a:pPr algn="ctr">
              <a:lnSpc>
                <a:spcPts val="5599"/>
              </a:lnSpc>
              <a:spcBef>
                <a:spcPct val="0"/>
              </a:spcBef>
            </a:pPr>
            <a:r>
              <a:rPr lang="en-US" sz="3999" dirty="0" err="1">
                <a:solidFill>
                  <a:srgbClr val="000000"/>
                </a:solidFill>
                <a:latin typeface="DM Sans"/>
                <a:ea typeface="DM Sans"/>
                <a:cs typeface="DM Sans"/>
                <a:sym typeface="DM Sans"/>
              </a:rPr>
              <a:t>RandomSearchCV</a:t>
            </a:r>
            <a:endParaRPr lang="en-US" sz="3999" dirty="0">
              <a:solidFill>
                <a:srgbClr val="000000"/>
              </a:solidFill>
              <a:latin typeface="DM Sans"/>
              <a:ea typeface="DM Sans"/>
              <a:cs typeface="DM Sans"/>
              <a:sym typeface="DM San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1219200"/>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4. Conclusion</a:t>
            </a:r>
          </a:p>
        </p:txBody>
      </p:sp>
      <p:sp>
        <p:nvSpPr>
          <p:cNvPr id="3" name="TextBox 3"/>
          <p:cNvSpPr txBox="1"/>
          <p:nvPr/>
        </p:nvSpPr>
        <p:spPr>
          <a:xfrm>
            <a:off x="1028700" y="3429912"/>
            <a:ext cx="16230600" cy="6318250"/>
          </a:xfrm>
          <a:prstGeom prst="rect">
            <a:avLst/>
          </a:prstGeom>
        </p:spPr>
        <p:txBody>
          <a:bodyPr lIns="0" tIns="0" rIns="0" bIns="0" rtlCol="0" anchor="t">
            <a:spAutoFit/>
          </a:bodyPr>
          <a:lstStyle/>
          <a:p>
            <a:pPr algn="l">
              <a:lnSpc>
                <a:spcPts val="5599"/>
              </a:lnSpc>
              <a:spcBef>
                <a:spcPct val="0"/>
              </a:spcBef>
            </a:pPr>
            <a:r>
              <a:rPr lang="en-US" sz="3999" b="1">
                <a:solidFill>
                  <a:srgbClr val="000000"/>
                </a:solidFill>
                <a:latin typeface="DM Sans Bold"/>
                <a:ea typeface="DM Sans Bold"/>
                <a:cs typeface="DM Sans Bold"/>
                <a:sym typeface="DM Sans Bold"/>
              </a:rPr>
              <a:t>Đánh giá 6 mô hình trên 3 kịch bản:</a:t>
            </a:r>
          </a:p>
          <a:p>
            <a:pPr algn="l">
              <a:lnSpc>
                <a:spcPts val="5599"/>
              </a:lnSpc>
              <a:spcBef>
                <a:spcPct val="0"/>
              </a:spcBef>
            </a:pPr>
            <a:r>
              <a:rPr lang="en-US" sz="3999">
                <a:solidFill>
                  <a:srgbClr val="000000"/>
                </a:solidFill>
                <a:latin typeface="DM Sans"/>
                <a:ea typeface="DM Sans"/>
                <a:cs typeface="DM Sans"/>
                <a:sym typeface="DM Sans"/>
              </a:rPr>
              <a:t>Dữ liệu chưa giảm chiều, đã giảm chiều (feature selection + ngưỡng tương quan), và tinh chỉnh (RandomizedSearchCV/GridSearchCV).</a:t>
            </a:r>
          </a:p>
          <a:p>
            <a:pPr algn="l">
              <a:lnSpc>
                <a:spcPts val="5599"/>
              </a:lnSpc>
              <a:spcBef>
                <a:spcPct val="0"/>
              </a:spcBef>
            </a:pPr>
            <a:r>
              <a:rPr lang="en-US" sz="3999" b="1">
                <a:solidFill>
                  <a:srgbClr val="000000"/>
                </a:solidFill>
                <a:latin typeface="DM Sans Bold"/>
                <a:ea typeface="DM Sans Bold"/>
                <a:cs typeface="DM Sans Bold"/>
                <a:sym typeface="DM Sans Bold"/>
              </a:rPr>
              <a:t>Kết quả nổi bật:</a:t>
            </a:r>
          </a:p>
          <a:p>
            <a:pPr marL="863599" lvl="1" indent="-431800" algn="l">
              <a:lnSpc>
                <a:spcPts val="5599"/>
              </a:lnSpc>
              <a:buFont typeface="Arial"/>
              <a:buChar char="•"/>
            </a:pPr>
            <a:r>
              <a:rPr lang="en-US" sz="3999">
                <a:solidFill>
                  <a:srgbClr val="000000"/>
                </a:solidFill>
                <a:latin typeface="DM Sans"/>
                <a:ea typeface="DM Sans"/>
                <a:cs typeface="DM Sans"/>
                <a:sym typeface="DM Sans"/>
              </a:rPr>
              <a:t>Giảm chiều: XGBoost đạt F1-score cao nhất (0.964), giảm thời gian từ 3.9874s xuống 1.7791s.</a:t>
            </a:r>
          </a:p>
          <a:p>
            <a:pPr marL="863599" lvl="1" indent="-431800" algn="l">
              <a:lnSpc>
                <a:spcPts val="5599"/>
              </a:lnSpc>
              <a:buFont typeface="Arial"/>
              <a:buChar char="•"/>
            </a:pPr>
            <a:r>
              <a:rPr lang="en-US" sz="3999">
                <a:solidFill>
                  <a:srgbClr val="000000"/>
                </a:solidFill>
                <a:latin typeface="DM Sans"/>
                <a:ea typeface="DM Sans"/>
                <a:cs typeface="DM Sans"/>
                <a:sym typeface="DM Sans"/>
              </a:rPr>
              <a:t>Tinh chỉnh: Random Forest đạt F1-score 0.962, XGBoost 0.956 (GridSearchCV), nhưng chi phí tính toán tăng.</a:t>
            </a:r>
          </a:p>
          <a:p>
            <a:pPr marL="863599" lvl="1" indent="-431800" algn="l">
              <a:lnSpc>
                <a:spcPts val="5599"/>
              </a:lnSpc>
              <a:buFont typeface="Arial"/>
              <a:buChar char="•"/>
            </a:pPr>
            <a:r>
              <a:rPr lang="en-US" sz="3999">
                <a:solidFill>
                  <a:srgbClr val="000000"/>
                </a:solidFill>
                <a:latin typeface="DM Sans"/>
                <a:ea typeface="DM Sans"/>
                <a:cs typeface="DM Sans"/>
                <a:sym typeface="DM Sans"/>
              </a:rPr>
              <a:t>KNN: Nhanh (0.0140s), nhưng F1-score thấp (0.920).</a:t>
            </a:r>
          </a:p>
        </p:txBody>
      </p:sp>
      <p:sp>
        <p:nvSpPr>
          <p:cNvPr id="4" name="TextBox 4"/>
          <p:cNvSpPr txBox="1"/>
          <p:nvPr/>
        </p:nvSpPr>
        <p:spPr>
          <a:xfrm>
            <a:off x="1028700" y="2735719"/>
            <a:ext cx="3529060" cy="516890"/>
          </a:xfrm>
          <a:prstGeom prst="rect">
            <a:avLst/>
          </a:prstGeom>
        </p:spPr>
        <p:txBody>
          <a:bodyPr lIns="0" tIns="0" rIns="0" bIns="0" rtlCol="0" anchor="t">
            <a:spAutoFit/>
          </a:bodyPr>
          <a:lstStyle/>
          <a:p>
            <a:pPr algn="l">
              <a:lnSpc>
                <a:spcPts val="3879"/>
              </a:lnSpc>
            </a:pPr>
            <a:r>
              <a:rPr lang="en-US" sz="3999" b="1">
                <a:solidFill>
                  <a:srgbClr val="000000"/>
                </a:solidFill>
                <a:latin typeface="DM Sans Bold"/>
                <a:ea typeface="DM Sans Bold"/>
                <a:cs typeface="DM Sans Bold"/>
                <a:sym typeface="DM Sans Bold"/>
              </a:rPr>
              <a:t>4.1 Tổng quan: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5978706" y="8119591"/>
            <a:ext cx="12309294" cy="2167409"/>
          </a:xfrm>
          <a:custGeom>
            <a:avLst/>
            <a:gdLst/>
            <a:ahLst/>
            <a:cxnLst/>
            <a:rect l="l" t="t" r="r" b="b"/>
            <a:pathLst>
              <a:path w="12309294" h="2167409">
                <a:moveTo>
                  <a:pt x="0" y="0"/>
                </a:moveTo>
                <a:lnTo>
                  <a:pt x="12309294" y="0"/>
                </a:lnTo>
                <a:lnTo>
                  <a:pt x="12309294" y="2167409"/>
                </a:lnTo>
                <a:lnTo>
                  <a:pt x="0" y="2167409"/>
                </a:lnTo>
                <a:lnTo>
                  <a:pt x="0" y="0"/>
                </a:lnTo>
                <a:close/>
              </a:path>
            </a:pathLst>
          </a:custGeom>
          <a:blipFill>
            <a:blip r:embed="rId2"/>
            <a:stretch>
              <a:fillRect l="-476" t="-2152" r="-774" b="-1352"/>
            </a:stretch>
          </a:blipFill>
        </p:spPr>
        <p:txBody>
          <a:bodyPr/>
          <a:lstStyle/>
          <a:p>
            <a:endParaRPr lang="vi-VN"/>
          </a:p>
        </p:txBody>
      </p:sp>
      <p:sp>
        <p:nvSpPr>
          <p:cNvPr id="3" name="TextBox 3"/>
          <p:cNvSpPr txBox="1"/>
          <p:nvPr/>
        </p:nvSpPr>
        <p:spPr>
          <a:xfrm>
            <a:off x="1028700" y="1219200"/>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4. Conclusion</a:t>
            </a:r>
          </a:p>
        </p:txBody>
      </p:sp>
      <p:sp>
        <p:nvSpPr>
          <p:cNvPr id="4" name="TextBox 4"/>
          <p:cNvSpPr txBox="1"/>
          <p:nvPr/>
        </p:nvSpPr>
        <p:spPr>
          <a:xfrm>
            <a:off x="780699" y="3773488"/>
            <a:ext cx="5198008" cy="2635250"/>
          </a:xfrm>
          <a:prstGeom prst="rect">
            <a:avLst/>
          </a:prstGeom>
        </p:spPr>
        <p:txBody>
          <a:bodyPr lIns="0" tIns="0" rIns="0" bIns="0" rtlCol="0" anchor="t">
            <a:spAutoFit/>
          </a:bodyPr>
          <a:lstStyle/>
          <a:p>
            <a:pPr algn="ctr">
              <a:lnSpc>
                <a:spcPts val="7000"/>
              </a:lnSpc>
              <a:spcBef>
                <a:spcPct val="0"/>
              </a:spcBef>
            </a:pPr>
            <a:r>
              <a:rPr lang="en-US" sz="5000" b="1">
                <a:solidFill>
                  <a:srgbClr val="000000"/>
                </a:solidFill>
                <a:latin typeface="DM Sans Bold"/>
                <a:ea typeface="DM Sans Bold"/>
                <a:cs typeface="DM Sans Bold"/>
                <a:sym typeface="DM Sans Bold"/>
              </a:rPr>
              <a:t>4.2 So sánh với kết quả Sharmila et al. (2024) </a:t>
            </a:r>
          </a:p>
        </p:txBody>
      </p:sp>
      <p:sp>
        <p:nvSpPr>
          <p:cNvPr id="5" name="Freeform 5"/>
          <p:cNvSpPr/>
          <p:nvPr/>
        </p:nvSpPr>
        <p:spPr>
          <a:xfrm>
            <a:off x="5978706" y="2650722"/>
            <a:ext cx="8982261" cy="5468870"/>
          </a:xfrm>
          <a:custGeom>
            <a:avLst/>
            <a:gdLst/>
            <a:ahLst/>
            <a:cxnLst/>
            <a:rect l="l" t="t" r="r" b="b"/>
            <a:pathLst>
              <a:path w="8982261" h="5468870">
                <a:moveTo>
                  <a:pt x="0" y="0"/>
                </a:moveTo>
                <a:lnTo>
                  <a:pt x="8982261" y="0"/>
                </a:lnTo>
                <a:lnTo>
                  <a:pt x="8982261" y="5468869"/>
                </a:lnTo>
                <a:lnTo>
                  <a:pt x="0" y="5468869"/>
                </a:lnTo>
                <a:lnTo>
                  <a:pt x="0" y="0"/>
                </a:lnTo>
                <a:close/>
              </a:path>
            </a:pathLst>
          </a:custGeom>
          <a:blipFill>
            <a:blip r:embed="rId3"/>
            <a:stretch>
              <a:fillRect l="-1520" t="-1590" r="-3414" b="-1387"/>
            </a:stretch>
          </a:blipFill>
        </p:spPr>
        <p:txBody>
          <a:bodyPr/>
          <a:lstStyle/>
          <a:p>
            <a:endParaRPr lang="vi-VN"/>
          </a:p>
        </p:txBody>
      </p:sp>
      <p:sp>
        <p:nvSpPr>
          <p:cNvPr id="6" name="TextBox 6"/>
          <p:cNvSpPr txBox="1"/>
          <p:nvPr/>
        </p:nvSpPr>
        <p:spPr>
          <a:xfrm>
            <a:off x="1696309" y="8528050"/>
            <a:ext cx="4282397" cy="138430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DM Sans"/>
                <a:ea typeface="DM Sans"/>
                <a:cs typeface="DM Sans"/>
                <a:sym typeface="DM Sans"/>
              </a:rPr>
              <a:t>Kết quả Sharmila et al. (2024)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3686492"/>
            <a:ext cx="16230600" cy="279400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DM Sans"/>
                <a:ea typeface="DM Sans"/>
                <a:cs typeface="DM Sans"/>
                <a:sym typeface="DM Sans"/>
              </a:rPr>
              <a:t>Vượt trội Sharmila et al. (2024) nhờ giảm chiều, tối ưu cho Random Forest và XGBoost.</a:t>
            </a:r>
          </a:p>
          <a:p>
            <a:pPr marL="863599" lvl="1" indent="-431800" algn="l">
              <a:lnSpc>
                <a:spcPts val="5599"/>
              </a:lnSpc>
              <a:buFont typeface="Arial"/>
              <a:buChar char="•"/>
            </a:pPr>
            <a:r>
              <a:rPr lang="en-US" sz="3999">
                <a:solidFill>
                  <a:srgbClr val="000000"/>
                </a:solidFill>
                <a:latin typeface="DM Sans"/>
                <a:ea typeface="DM Sans"/>
                <a:cs typeface="DM Sans"/>
                <a:sym typeface="DM Sans"/>
              </a:rPr>
              <a:t>Khẳng định: Giảm chiều + tinh chỉnh là chiến lược hiệu quả, Random Forest và XGBoost phù hợp cho phân loại chính xác cao.</a:t>
            </a:r>
          </a:p>
        </p:txBody>
      </p:sp>
      <p:sp>
        <p:nvSpPr>
          <p:cNvPr id="3" name="TextBox 3"/>
          <p:cNvSpPr txBox="1"/>
          <p:nvPr/>
        </p:nvSpPr>
        <p:spPr>
          <a:xfrm>
            <a:off x="1028700" y="1219200"/>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4. Conclusion</a:t>
            </a:r>
          </a:p>
        </p:txBody>
      </p:sp>
      <p:sp>
        <p:nvSpPr>
          <p:cNvPr id="4" name="TextBox 4"/>
          <p:cNvSpPr txBox="1"/>
          <p:nvPr/>
        </p:nvSpPr>
        <p:spPr>
          <a:xfrm>
            <a:off x="1028700" y="2864803"/>
            <a:ext cx="3746245" cy="516890"/>
          </a:xfrm>
          <a:prstGeom prst="rect">
            <a:avLst/>
          </a:prstGeom>
        </p:spPr>
        <p:txBody>
          <a:bodyPr lIns="0" tIns="0" rIns="0" bIns="0" rtlCol="0" anchor="t">
            <a:spAutoFit/>
          </a:bodyPr>
          <a:lstStyle/>
          <a:p>
            <a:pPr algn="l">
              <a:lnSpc>
                <a:spcPts val="3879"/>
              </a:lnSpc>
            </a:pPr>
            <a:r>
              <a:rPr lang="en-US" sz="3999" b="1">
                <a:solidFill>
                  <a:srgbClr val="000000"/>
                </a:solidFill>
                <a:latin typeface="DM Sans Bold"/>
                <a:ea typeface="DM Sans Bold"/>
                <a:cs typeface="DM Sans Bold"/>
                <a:sym typeface="DM Sans Bold"/>
              </a:rPr>
              <a:t>4.3 Conclusion</a:t>
            </a:r>
          </a:p>
        </p:txBody>
      </p:sp>
      <p:sp>
        <p:nvSpPr>
          <p:cNvPr id="5" name="TextBox 5"/>
          <p:cNvSpPr txBox="1"/>
          <p:nvPr/>
        </p:nvSpPr>
        <p:spPr>
          <a:xfrm>
            <a:off x="1028700" y="6941158"/>
            <a:ext cx="16097001" cy="2794000"/>
          </a:xfrm>
          <a:prstGeom prst="rect">
            <a:avLst/>
          </a:prstGeom>
        </p:spPr>
        <p:txBody>
          <a:bodyPr lIns="0" tIns="0" rIns="0" bIns="0" rtlCol="0" anchor="t">
            <a:spAutoFit/>
          </a:bodyPr>
          <a:lstStyle/>
          <a:p>
            <a:pPr algn="l">
              <a:lnSpc>
                <a:spcPts val="5599"/>
              </a:lnSpc>
              <a:spcBef>
                <a:spcPct val="0"/>
              </a:spcBef>
            </a:pPr>
            <a:r>
              <a:rPr lang="en-US" sz="3999">
                <a:solidFill>
                  <a:srgbClr val="000000"/>
                </a:solidFill>
                <a:latin typeface="DM Sans"/>
                <a:ea typeface="DM Sans"/>
                <a:cs typeface="DM Sans"/>
                <a:sym typeface="DM Sans"/>
              </a:rPr>
              <a:t>Nghiên cứu này cho thấy việc lựa chọn đặc trưng và tinh chỉnh mô hình không chỉ giúp tăng độ chính xác phát hiện tấn công mà còn giảm thời gian xử lý – điều này rất quan trọng trong các hệ thống yêu cầu phản hồi nhanh như RT-IoT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vi-VN"/>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vi-V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vi-VN"/>
          </a:p>
        </p:txBody>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vi-VN"/>
          </a:p>
        </p:txBody>
      </p:sp>
      <p:sp>
        <p:nvSpPr>
          <p:cNvPr id="4" name="TextBox 4"/>
          <p:cNvSpPr txBox="1"/>
          <p:nvPr/>
        </p:nvSpPr>
        <p:spPr>
          <a:xfrm>
            <a:off x="7056513" y="1332548"/>
            <a:ext cx="4125622" cy="1177290"/>
          </a:xfrm>
          <a:prstGeom prst="rect">
            <a:avLst/>
          </a:prstGeom>
        </p:spPr>
        <p:txBody>
          <a:bodyPr lIns="0" tIns="0" rIns="0" bIns="0" rtlCol="0" anchor="t">
            <a:spAutoFit/>
          </a:bodyPr>
          <a:lstStyle/>
          <a:p>
            <a:pPr algn="l">
              <a:lnSpc>
                <a:spcPts val="8730"/>
              </a:lnSpc>
            </a:pPr>
            <a:r>
              <a:rPr lang="en-US" sz="9000">
                <a:solidFill>
                  <a:srgbClr val="000000"/>
                </a:solidFill>
                <a:latin typeface="DM Sans"/>
                <a:ea typeface="DM Sans"/>
                <a:cs typeface="DM Sans"/>
                <a:sym typeface="DM Sans"/>
              </a:rPr>
              <a:t>Agenda</a:t>
            </a:r>
          </a:p>
        </p:txBody>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vi-VN"/>
          </a:p>
        </p:txBody>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vi-VN"/>
          </a:p>
        </p:txBody>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vi-VN"/>
          </a:p>
        </p:txBody>
      </p:sp>
      <p:sp>
        <p:nvSpPr>
          <p:cNvPr id="8" name="TextBox 8"/>
          <p:cNvSpPr txBox="1"/>
          <p:nvPr/>
        </p:nvSpPr>
        <p:spPr>
          <a:xfrm>
            <a:off x="1028877" y="2947988"/>
            <a:ext cx="4008642" cy="838200"/>
          </a:xfrm>
          <a:prstGeom prst="rect">
            <a:avLst/>
          </a:prstGeom>
        </p:spPr>
        <p:txBody>
          <a:bodyPr lIns="0" tIns="0" rIns="0" bIns="0" rtlCol="0" anchor="t">
            <a:spAutoFit/>
          </a:bodyPr>
          <a:lstStyle/>
          <a:p>
            <a:pPr algn="l">
              <a:lnSpc>
                <a:spcPts val="6750"/>
              </a:lnSpc>
              <a:spcBef>
                <a:spcPct val="0"/>
              </a:spcBef>
            </a:pPr>
            <a:r>
              <a:rPr lang="en-US" sz="5000" spc="300">
                <a:solidFill>
                  <a:srgbClr val="000000"/>
                </a:solidFill>
                <a:latin typeface="DM Sans"/>
                <a:ea typeface="DM Sans"/>
                <a:cs typeface="DM Sans"/>
                <a:sym typeface="DM Sans"/>
              </a:rPr>
              <a:t>1 Motivation</a:t>
            </a:r>
          </a:p>
        </p:txBody>
      </p:sp>
      <p:sp>
        <p:nvSpPr>
          <p:cNvPr id="9" name="TextBox 9"/>
          <p:cNvSpPr txBox="1"/>
          <p:nvPr/>
        </p:nvSpPr>
        <p:spPr>
          <a:xfrm>
            <a:off x="1028700" y="4305300"/>
            <a:ext cx="7882420" cy="838200"/>
          </a:xfrm>
          <a:prstGeom prst="rect">
            <a:avLst/>
          </a:prstGeom>
        </p:spPr>
        <p:txBody>
          <a:bodyPr lIns="0" tIns="0" rIns="0" bIns="0" rtlCol="0" anchor="t">
            <a:spAutoFit/>
          </a:bodyPr>
          <a:lstStyle/>
          <a:p>
            <a:pPr algn="l">
              <a:lnSpc>
                <a:spcPts val="6750"/>
              </a:lnSpc>
              <a:spcBef>
                <a:spcPct val="0"/>
              </a:spcBef>
            </a:pPr>
            <a:r>
              <a:rPr lang="en-US" sz="5000" spc="300">
                <a:solidFill>
                  <a:srgbClr val="000000"/>
                </a:solidFill>
                <a:latin typeface="DM Sans"/>
                <a:ea typeface="DM Sans"/>
                <a:cs typeface="DM Sans"/>
                <a:sym typeface="DM Sans"/>
              </a:rPr>
              <a:t>2 Proposed method</a:t>
            </a:r>
          </a:p>
        </p:txBody>
      </p:sp>
      <p:sp>
        <p:nvSpPr>
          <p:cNvPr id="10" name="TextBox 10"/>
          <p:cNvSpPr txBox="1"/>
          <p:nvPr/>
        </p:nvSpPr>
        <p:spPr>
          <a:xfrm>
            <a:off x="1028700" y="5638800"/>
            <a:ext cx="7882420" cy="838200"/>
          </a:xfrm>
          <a:prstGeom prst="rect">
            <a:avLst/>
          </a:prstGeom>
        </p:spPr>
        <p:txBody>
          <a:bodyPr lIns="0" tIns="0" rIns="0" bIns="0" rtlCol="0" anchor="t">
            <a:spAutoFit/>
          </a:bodyPr>
          <a:lstStyle/>
          <a:p>
            <a:pPr algn="l">
              <a:lnSpc>
                <a:spcPts val="6750"/>
              </a:lnSpc>
              <a:spcBef>
                <a:spcPct val="0"/>
              </a:spcBef>
            </a:pPr>
            <a:r>
              <a:rPr lang="en-US" sz="5000" spc="300">
                <a:solidFill>
                  <a:srgbClr val="000000"/>
                </a:solidFill>
                <a:latin typeface="DM Sans"/>
                <a:ea typeface="DM Sans"/>
                <a:cs typeface="DM Sans"/>
                <a:sym typeface="DM Sans"/>
              </a:rPr>
              <a:t>3 Experiment &amp; Results</a:t>
            </a:r>
          </a:p>
        </p:txBody>
      </p:sp>
      <p:sp>
        <p:nvSpPr>
          <p:cNvPr id="11" name="TextBox 11"/>
          <p:cNvSpPr txBox="1"/>
          <p:nvPr/>
        </p:nvSpPr>
        <p:spPr>
          <a:xfrm>
            <a:off x="1028700" y="6972300"/>
            <a:ext cx="6096178" cy="838200"/>
          </a:xfrm>
          <a:prstGeom prst="rect">
            <a:avLst/>
          </a:prstGeom>
        </p:spPr>
        <p:txBody>
          <a:bodyPr lIns="0" tIns="0" rIns="0" bIns="0" rtlCol="0" anchor="t">
            <a:spAutoFit/>
          </a:bodyPr>
          <a:lstStyle/>
          <a:p>
            <a:pPr algn="l">
              <a:lnSpc>
                <a:spcPts val="6750"/>
              </a:lnSpc>
              <a:spcBef>
                <a:spcPct val="0"/>
              </a:spcBef>
            </a:pPr>
            <a:r>
              <a:rPr lang="en-US" sz="5000" spc="300">
                <a:solidFill>
                  <a:srgbClr val="000000"/>
                </a:solidFill>
                <a:latin typeface="DM Sans"/>
                <a:ea typeface="DM Sans"/>
                <a:cs typeface="DM Sans"/>
                <a:sym typeface="DM Sans"/>
              </a:rPr>
              <a:t>4 Conclusion</a:t>
            </a:r>
          </a:p>
        </p:txBody>
      </p:sp>
      <p:sp>
        <p:nvSpPr>
          <p:cNvPr id="12" name="AutoShape 12"/>
          <p:cNvSpPr/>
          <p:nvPr/>
        </p:nvSpPr>
        <p:spPr>
          <a:xfrm flipV="1">
            <a:off x="1028700" y="3786187"/>
            <a:ext cx="16435064" cy="76200"/>
          </a:xfrm>
          <a:prstGeom prst="line">
            <a:avLst/>
          </a:prstGeom>
          <a:ln w="38100" cap="flat">
            <a:solidFill>
              <a:srgbClr val="000000"/>
            </a:solidFill>
            <a:prstDash val="sysDot"/>
            <a:headEnd type="none" w="sm" len="sm"/>
            <a:tailEnd type="none" w="sm" len="sm"/>
          </a:ln>
        </p:spPr>
        <p:txBody>
          <a:bodyPr/>
          <a:lstStyle/>
          <a:p>
            <a:endParaRPr lang="vi-VN"/>
          </a:p>
        </p:txBody>
      </p:sp>
      <p:sp>
        <p:nvSpPr>
          <p:cNvPr id="13" name="AutoShape 13"/>
          <p:cNvSpPr/>
          <p:nvPr/>
        </p:nvSpPr>
        <p:spPr>
          <a:xfrm flipV="1">
            <a:off x="1028788" y="5200650"/>
            <a:ext cx="16435064" cy="76200"/>
          </a:xfrm>
          <a:prstGeom prst="line">
            <a:avLst/>
          </a:prstGeom>
          <a:ln w="38100" cap="flat">
            <a:solidFill>
              <a:srgbClr val="000000"/>
            </a:solidFill>
            <a:prstDash val="sysDot"/>
            <a:headEnd type="none" w="sm" len="sm"/>
            <a:tailEnd type="none" w="sm" len="sm"/>
          </a:ln>
        </p:spPr>
        <p:txBody>
          <a:bodyPr/>
          <a:lstStyle/>
          <a:p>
            <a:endParaRPr lang="vi-VN"/>
          </a:p>
        </p:txBody>
      </p:sp>
      <p:sp>
        <p:nvSpPr>
          <p:cNvPr id="14" name="AutoShape 14"/>
          <p:cNvSpPr/>
          <p:nvPr/>
        </p:nvSpPr>
        <p:spPr>
          <a:xfrm flipV="1">
            <a:off x="1028877" y="6534150"/>
            <a:ext cx="16435064" cy="76200"/>
          </a:xfrm>
          <a:prstGeom prst="line">
            <a:avLst/>
          </a:prstGeom>
          <a:ln w="38100" cap="flat">
            <a:solidFill>
              <a:srgbClr val="000000"/>
            </a:solidFill>
            <a:prstDash val="sysDot"/>
            <a:headEnd type="none" w="sm" len="sm"/>
            <a:tailEnd type="none" w="sm" len="sm"/>
          </a:ln>
        </p:spPr>
        <p:txBody>
          <a:bodyPr/>
          <a:lstStyle/>
          <a:p>
            <a:endParaRPr lang="vi-VN"/>
          </a:p>
        </p:txBody>
      </p:sp>
      <p:sp>
        <p:nvSpPr>
          <p:cNvPr id="15" name="AutoShape 15"/>
          <p:cNvSpPr/>
          <p:nvPr/>
        </p:nvSpPr>
        <p:spPr>
          <a:xfrm flipV="1">
            <a:off x="1219493" y="7905750"/>
            <a:ext cx="16435064" cy="76200"/>
          </a:xfrm>
          <a:prstGeom prst="line">
            <a:avLst/>
          </a:prstGeom>
          <a:ln w="38100" cap="flat">
            <a:solidFill>
              <a:srgbClr val="000000"/>
            </a:solidFill>
            <a:prstDash val="sysDot"/>
            <a:headEnd type="none" w="sm" len="sm"/>
            <a:tailEnd type="none" w="sm" len="sm"/>
          </a:ln>
        </p:spPr>
        <p:txBody>
          <a:bodyPr/>
          <a:lstStyle/>
          <a:p>
            <a:endParaRPr lang="vi-V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vi-VN"/>
          </a:p>
        </p:txBody>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vi-VN"/>
          </a:p>
        </p:txBody>
      </p:sp>
      <p:sp>
        <p:nvSpPr>
          <p:cNvPr id="4" name="TextBox 4"/>
          <p:cNvSpPr txBox="1"/>
          <p:nvPr/>
        </p:nvSpPr>
        <p:spPr>
          <a:xfrm>
            <a:off x="1077862" y="1219200"/>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1. Motivation</a:t>
            </a:r>
          </a:p>
        </p:txBody>
      </p:sp>
      <p:sp>
        <p:nvSpPr>
          <p:cNvPr id="5" name="Freeform 5"/>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vi-VN"/>
          </a:p>
        </p:txBody>
      </p:sp>
      <p:sp>
        <p:nvSpPr>
          <p:cNvPr id="6" name="Freeform 6"/>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vi-VN"/>
          </a:p>
        </p:txBody>
      </p:sp>
      <p:sp>
        <p:nvSpPr>
          <p:cNvPr id="7" name="Freeform 7"/>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vi-VN"/>
          </a:p>
        </p:txBody>
      </p:sp>
      <p:sp>
        <p:nvSpPr>
          <p:cNvPr id="8" name="Freeform 8"/>
          <p:cNvSpPr/>
          <p:nvPr/>
        </p:nvSpPr>
        <p:spPr>
          <a:xfrm>
            <a:off x="1381286" y="5042685"/>
            <a:ext cx="15878014" cy="5021422"/>
          </a:xfrm>
          <a:custGeom>
            <a:avLst/>
            <a:gdLst/>
            <a:ahLst/>
            <a:cxnLst/>
            <a:rect l="l" t="t" r="r" b="b"/>
            <a:pathLst>
              <a:path w="15878014" h="5021422">
                <a:moveTo>
                  <a:pt x="0" y="0"/>
                </a:moveTo>
                <a:lnTo>
                  <a:pt x="15878014" y="0"/>
                </a:lnTo>
                <a:lnTo>
                  <a:pt x="15878014" y="5021422"/>
                </a:lnTo>
                <a:lnTo>
                  <a:pt x="0" y="5021422"/>
                </a:lnTo>
                <a:lnTo>
                  <a:pt x="0" y="0"/>
                </a:lnTo>
                <a:close/>
              </a:path>
            </a:pathLst>
          </a:custGeom>
          <a:blipFill>
            <a:blip r:embed="rId12"/>
            <a:stretch>
              <a:fillRect/>
            </a:stretch>
          </a:blipFill>
        </p:spPr>
        <p:txBody>
          <a:bodyPr/>
          <a:lstStyle/>
          <a:p>
            <a:endParaRPr lang="vi-VN"/>
          </a:p>
        </p:txBody>
      </p:sp>
      <p:sp>
        <p:nvSpPr>
          <p:cNvPr id="9" name="TextBox 9"/>
          <p:cNvSpPr txBox="1"/>
          <p:nvPr/>
        </p:nvSpPr>
        <p:spPr>
          <a:xfrm>
            <a:off x="1541019" y="3214862"/>
            <a:ext cx="15162872" cy="657225"/>
          </a:xfrm>
          <a:prstGeom prst="rect">
            <a:avLst/>
          </a:prstGeom>
        </p:spPr>
        <p:txBody>
          <a:bodyPr lIns="0" tIns="0" rIns="0" bIns="0" rtlCol="0" anchor="t">
            <a:spAutoFit/>
          </a:bodyPr>
          <a:lstStyle/>
          <a:p>
            <a:pPr marL="863599" lvl="1" indent="-431800" algn="l">
              <a:lnSpc>
                <a:spcPts val="5399"/>
              </a:lnSpc>
              <a:buFont typeface="Arial"/>
              <a:buChar char="•"/>
            </a:pPr>
            <a:r>
              <a:rPr lang="en-US" sz="3999" spc="239">
                <a:solidFill>
                  <a:srgbClr val="000000"/>
                </a:solidFill>
                <a:latin typeface="DM Sans"/>
                <a:ea typeface="DM Sans"/>
                <a:cs typeface="DM Sans"/>
                <a:sym typeface="DM Sans"/>
              </a:rPr>
              <a:t>Đầu vào: Tabular data for multi-class classification</a:t>
            </a:r>
          </a:p>
        </p:txBody>
      </p:sp>
      <p:sp>
        <p:nvSpPr>
          <p:cNvPr id="10" name="TextBox 10"/>
          <p:cNvSpPr txBox="1"/>
          <p:nvPr/>
        </p:nvSpPr>
        <p:spPr>
          <a:xfrm>
            <a:off x="1541019" y="3985410"/>
            <a:ext cx="14771193" cy="657225"/>
          </a:xfrm>
          <a:prstGeom prst="rect">
            <a:avLst/>
          </a:prstGeom>
        </p:spPr>
        <p:txBody>
          <a:bodyPr lIns="0" tIns="0" rIns="0" bIns="0" rtlCol="0" anchor="t">
            <a:spAutoFit/>
          </a:bodyPr>
          <a:lstStyle/>
          <a:p>
            <a:pPr marL="863599" lvl="1" indent="-431800" algn="l">
              <a:lnSpc>
                <a:spcPts val="5399"/>
              </a:lnSpc>
              <a:buFont typeface="Arial"/>
              <a:buChar char="•"/>
            </a:pPr>
            <a:r>
              <a:rPr lang="en-US" sz="3999" spc="239">
                <a:solidFill>
                  <a:srgbClr val="000000"/>
                </a:solidFill>
                <a:latin typeface="DM Sans"/>
                <a:ea typeface="DM Sans"/>
                <a:cs typeface="DM Sans"/>
                <a:sym typeface="DM Sans"/>
              </a:rPr>
              <a:t>Đầu ra:  Predicted class labels for each input sample </a:t>
            </a:r>
          </a:p>
        </p:txBody>
      </p:sp>
      <p:sp>
        <p:nvSpPr>
          <p:cNvPr id="11" name="TextBox 11"/>
          <p:cNvSpPr txBox="1"/>
          <p:nvPr/>
        </p:nvSpPr>
        <p:spPr>
          <a:xfrm>
            <a:off x="1077862" y="2339340"/>
            <a:ext cx="5954054" cy="657225"/>
          </a:xfrm>
          <a:prstGeom prst="rect">
            <a:avLst/>
          </a:prstGeom>
        </p:spPr>
        <p:txBody>
          <a:bodyPr lIns="0" tIns="0" rIns="0" bIns="0" rtlCol="0" anchor="t">
            <a:spAutoFit/>
          </a:bodyPr>
          <a:lstStyle/>
          <a:p>
            <a:pPr algn="l">
              <a:lnSpc>
                <a:spcPts val="5399"/>
              </a:lnSpc>
              <a:spcBef>
                <a:spcPct val="0"/>
              </a:spcBef>
            </a:pPr>
            <a:r>
              <a:rPr lang="en-US" sz="3999" spc="239">
                <a:solidFill>
                  <a:srgbClr val="000000"/>
                </a:solidFill>
                <a:latin typeface="DM Sans"/>
                <a:ea typeface="DM Sans"/>
                <a:cs typeface="DM Sans"/>
                <a:sym typeface="DM Sans"/>
              </a:rPr>
              <a:t>1.1 Problem define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15353489" y="8540136"/>
            <a:ext cx="4602314" cy="3618569"/>
          </a:xfrm>
          <a:custGeom>
            <a:avLst/>
            <a:gdLst/>
            <a:ahLst/>
            <a:cxnLst/>
            <a:rect l="l" t="t" r="r" b="b"/>
            <a:pathLst>
              <a:path w="4602314" h="3618569">
                <a:moveTo>
                  <a:pt x="0" y="0"/>
                </a:moveTo>
                <a:lnTo>
                  <a:pt x="4602314" y="0"/>
                </a:lnTo>
                <a:lnTo>
                  <a:pt x="4602314" y="3618570"/>
                </a:lnTo>
                <a:lnTo>
                  <a:pt x="0" y="3618570"/>
                </a:lnTo>
                <a:lnTo>
                  <a:pt x="0" y="0"/>
                </a:lnTo>
                <a:close/>
              </a:path>
            </a:pathLst>
          </a:custGeom>
          <a:blipFill>
            <a:blip r:embed="rId2">
              <a:extLst>
                <a:ext uri="{96DAC541-7B7A-43D3-8B79-37D633B846F1}">
                  <asvg:svgBlip xmlns:asvg="http://schemas.microsoft.com/office/drawing/2016/SVG/main" r:embed="rId3"/>
                </a:ext>
              </a:extLst>
            </a:blip>
            <a:stretch>
              <a:fillRect/>
            </a:stretch>
          </a:blipFill>
          <a:ln cap="sq">
            <a:noFill/>
            <a:prstDash val="solid"/>
            <a:miter/>
          </a:ln>
        </p:spPr>
        <p:txBody>
          <a:bodyPr/>
          <a:lstStyle/>
          <a:p>
            <a:endParaRPr lang="vi-VN"/>
          </a:p>
        </p:txBody>
      </p:sp>
      <p:sp>
        <p:nvSpPr>
          <p:cNvPr id="3" name="Freeform 3"/>
          <p:cNvSpPr/>
          <p:nvPr/>
        </p:nvSpPr>
        <p:spPr>
          <a:xfrm>
            <a:off x="-674156" y="-1072630"/>
            <a:ext cx="4899948" cy="3068592"/>
          </a:xfrm>
          <a:custGeom>
            <a:avLst/>
            <a:gdLst/>
            <a:ahLst/>
            <a:cxnLst/>
            <a:rect l="l" t="t" r="r" b="b"/>
            <a:pathLst>
              <a:path w="4899948" h="3068592">
                <a:moveTo>
                  <a:pt x="0" y="0"/>
                </a:moveTo>
                <a:lnTo>
                  <a:pt x="4899948" y="0"/>
                </a:lnTo>
                <a:lnTo>
                  <a:pt x="4899948" y="3068592"/>
                </a:lnTo>
                <a:lnTo>
                  <a:pt x="0" y="3068592"/>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vi-VN"/>
          </a:p>
        </p:txBody>
      </p:sp>
      <p:sp>
        <p:nvSpPr>
          <p:cNvPr id="4" name="Freeform 4"/>
          <p:cNvSpPr/>
          <p:nvPr/>
        </p:nvSpPr>
        <p:spPr>
          <a:xfrm>
            <a:off x="9144000" y="9258300"/>
            <a:ext cx="4076270" cy="2863579"/>
          </a:xfrm>
          <a:custGeom>
            <a:avLst/>
            <a:gdLst/>
            <a:ahLst/>
            <a:cxnLst/>
            <a:rect l="l" t="t" r="r" b="b"/>
            <a:pathLst>
              <a:path w="4076270" h="2863579">
                <a:moveTo>
                  <a:pt x="0" y="0"/>
                </a:moveTo>
                <a:lnTo>
                  <a:pt x="4076270" y="0"/>
                </a:lnTo>
                <a:lnTo>
                  <a:pt x="4076270" y="2863579"/>
                </a:lnTo>
                <a:lnTo>
                  <a:pt x="0" y="2863579"/>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vi-VN"/>
          </a:p>
        </p:txBody>
      </p:sp>
      <p:sp>
        <p:nvSpPr>
          <p:cNvPr id="5" name="Freeform 5"/>
          <p:cNvSpPr/>
          <p:nvPr/>
        </p:nvSpPr>
        <p:spPr>
          <a:xfrm>
            <a:off x="5003948" y="-1890601"/>
            <a:ext cx="2892762" cy="2919301"/>
          </a:xfrm>
          <a:custGeom>
            <a:avLst/>
            <a:gdLst/>
            <a:ahLst/>
            <a:cxnLst/>
            <a:rect l="l" t="t" r="r" b="b"/>
            <a:pathLst>
              <a:path w="2892762" h="2919301">
                <a:moveTo>
                  <a:pt x="0" y="0"/>
                </a:moveTo>
                <a:lnTo>
                  <a:pt x="2892762" y="0"/>
                </a:lnTo>
                <a:lnTo>
                  <a:pt x="2892762" y="2919301"/>
                </a:lnTo>
                <a:lnTo>
                  <a:pt x="0" y="2919301"/>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vi-VN"/>
          </a:p>
        </p:txBody>
      </p:sp>
      <p:sp>
        <p:nvSpPr>
          <p:cNvPr id="6" name="Freeform 6"/>
          <p:cNvSpPr/>
          <p:nvPr/>
        </p:nvSpPr>
        <p:spPr>
          <a:xfrm rot="-5282649">
            <a:off x="16004285" y="265374"/>
            <a:ext cx="4017207" cy="1370872"/>
          </a:xfrm>
          <a:custGeom>
            <a:avLst/>
            <a:gdLst/>
            <a:ahLst/>
            <a:cxnLst/>
            <a:rect l="l" t="t" r="r" b="b"/>
            <a:pathLst>
              <a:path w="4017207" h="1370872">
                <a:moveTo>
                  <a:pt x="0" y="0"/>
                </a:moveTo>
                <a:lnTo>
                  <a:pt x="4017207" y="0"/>
                </a:lnTo>
                <a:lnTo>
                  <a:pt x="4017207" y="1370872"/>
                </a:lnTo>
                <a:lnTo>
                  <a:pt x="0" y="1370872"/>
                </a:lnTo>
                <a:lnTo>
                  <a:pt x="0" y="0"/>
                </a:lnTo>
                <a:close/>
              </a:path>
            </a:pathLst>
          </a:custGeom>
          <a:blipFill>
            <a:blip r:embed="rId10">
              <a:extLst>
                <a:ext uri="{96DAC541-7B7A-43D3-8B79-37D633B846F1}">
                  <asvg:svgBlip xmlns:asvg="http://schemas.microsoft.com/office/drawing/2016/SVG/main" r:embed="rId11"/>
                </a:ext>
              </a:extLst>
            </a:blip>
            <a:stretch>
              <a:fillRect/>
            </a:stretch>
          </a:blipFill>
          <a:ln cap="sq">
            <a:noFill/>
            <a:prstDash val="solid"/>
            <a:miter/>
          </a:ln>
        </p:spPr>
        <p:txBody>
          <a:bodyPr/>
          <a:lstStyle/>
          <a:p>
            <a:endParaRPr lang="vi-VN"/>
          </a:p>
        </p:txBody>
      </p:sp>
      <p:sp>
        <p:nvSpPr>
          <p:cNvPr id="7" name="Freeform 7"/>
          <p:cNvSpPr/>
          <p:nvPr/>
        </p:nvSpPr>
        <p:spPr>
          <a:xfrm>
            <a:off x="-33904" y="5143500"/>
            <a:ext cx="8309540" cy="5143500"/>
          </a:xfrm>
          <a:custGeom>
            <a:avLst/>
            <a:gdLst/>
            <a:ahLst/>
            <a:cxnLst/>
            <a:rect l="l" t="t" r="r" b="b"/>
            <a:pathLst>
              <a:path w="8309540" h="5143500">
                <a:moveTo>
                  <a:pt x="0" y="0"/>
                </a:moveTo>
                <a:lnTo>
                  <a:pt x="8309540" y="0"/>
                </a:lnTo>
                <a:lnTo>
                  <a:pt x="8309540" y="5143500"/>
                </a:lnTo>
                <a:lnTo>
                  <a:pt x="0" y="5143500"/>
                </a:lnTo>
                <a:lnTo>
                  <a:pt x="0" y="0"/>
                </a:lnTo>
                <a:close/>
              </a:path>
            </a:pathLst>
          </a:custGeom>
          <a:blipFill>
            <a:blip r:embed="rId12"/>
            <a:stretch>
              <a:fillRect/>
            </a:stretch>
          </a:blipFill>
        </p:spPr>
        <p:txBody>
          <a:bodyPr/>
          <a:lstStyle/>
          <a:p>
            <a:endParaRPr lang="vi-VN"/>
          </a:p>
        </p:txBody>
      </p:sp>
      <p:sp>
        <p:nvSpPr>
          <p:cNvPr id="8" name="Freeform 8"/>
          <p:cNvSpPr/>
          <p:nvPr/>
        </p:nvSpPr>
        <p:spPr>
          <a:xfrm>
            <a:off x="8275636" y="0"/>
            <a:ext cx="10012364" cy="10203683"/>
          </a:xfrm>
          <a:custGeom>
            <a:avLst/>
            <a:gdLst/>
            <a:ahLst/>
            <a:cxnLst/>
            <a:rect l="l" t="t" r="r" b="b"/>
            <a:pathLst>
              <a:path w="10012364" h="10203683">
                <a:moveTo>
                  <a:pt x="0" y="0"/>
                </a:moveTo>
                <a:lnTo>
                  <a:pt x="10012364" y="0"/>
                </a:lnTo>
                <a:lnTo>
                  <a:pt x="10012364" y="10203683"/>
                </a:lnTo>
                <a:lnTo>
                  <a:pt x="0" y="10203683"/>
                </a:lnTo>
                <a:lnTo>
                  <a:pt x="0" y="0"/>
                </a:lnTo>
                <a:close/>
              </a:path>
            </a:pathLst>
          </a:custGeom>
          <a:blipFill>
            <a:blip r:embed="rId13"/>
            <a:stretch>
              <a:fillRect/>
            </a:stretch>
          </a:blipFill>
        </p:spPr>
        <p:txBody>
          <a:bodyPr/>
          <a:lstStyle/>
          <a:p>
            <a:endParaRPr lang="vi-VN"/>
          </a:p>
        </p:txBody>
      </p:sp>
      <p:sp>
        <p:nvSpPr>
          <p:cNvPr id="9" name="TextBox 9"/>
          <p:cNvSpPr txBox="1"/>
          <p:nvPr/>
        </p:nvSpPr>
        <p:spPr>
          <a:xfrm>
            <a:off x="1079571" y="1219200"/>
            <a:ext cx="7848753"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1. Motivation</a:t>
            </a:r>
          </a:p>
        </p:txBody>
      </p:sp>
      <p:sp>
        <p:nvSpPr>
          <p:cNvPr id="10" name="TextBox 10"/>
          <p:cNvSpPr txBox="1"/>
          <p:nvPr/>
        </p:nvSpPr>
        <p:spPr>
          <a:xfrm>
            <a:off x="1028700" y="2339340"/>
            <a:ext cx="4404542" cy="657225"/>
          </a:xfrm>
          <a:prstGeom prst="rect">
            <a:avLst/>
          </a:prstGeom>
        </p:spPr>
        <p:txBody>
          <a:bodyPr lIns="0" tIns="0" rIns="0" bIns="0" rtlCol="0" anchor="t">
            <a:spAutoFit/>
          </a:bodyPr>
          <a:lstStyle/>
          <a:p>
            <a:pPr algn="l">
              <a:lnSpc>
                <a:spcPts val="5399"/>
              </a:lnSpc>
              <a:spcBef>
                <a:spcPct val="0"/>
              </a:spcBef>
            </a:pPr>
            <a:r>
              <a:rPr lang="en-US" sz="3999" spc="239">
                <a:solidFill>
                  <a:srgbClr val="000000"/>
                </a:solidFill>
                <a:latin typeface="DM Sans"/>
                <a:ea typeface="DM Sans"/>
                <a:cs typeface="DM Sans"/>
                <a:sym typeface="DM Sans"/>
              </a:rPr>
              <a:t>1.2 Challenge</a:t>
            </a:r>
          </a:p>
        </p:txBody>
      </p:sp>
      <p:sp>
        <p:nvSpPr>
          <p:cNvPr id="11" name="TextBox 11"/>
          <p:cNvSpPr txBox="1"/>
          <p:nvPr/>
        </p:nvSpPr>
        <p:spPr>
          <a:xfrm>
            <a:off x="1028700" y="3179814"/>
            <a:ext cx="6022090" cy="657225"/>
          </a:xfrm>
          <a:prstGeom prst="rect">
            <a:avLst/>
          </a:prstGeom>
        </p:spPr>
        <p:txBody>
          <a:bodyPr lIns="0" tIns="0" rIns="0" bIns="0" rtlCol="0" anchor="t">
            <a:spAutoFit/>
          </a:bodyPr>
          <a:lstStyle/>
          <a:p>
            <a:pPr marL="863599" lvl="1" indent="-431800" algn="l">
              <a:lnSpc>
                <a:spcPts val="5399"/>
              </a:lnSpc>
              <a:buFont typeface="Arial"/>
              <a:buChar char="•"/>
            </a:pPr>
            <a:r>
              <a:rPr lang="en-US" sz="3999" spc="239">
                <a:solidFill>
                  <a:srgbClr val="000000"/>
                </a:solidFill>
                <a:latin typeface="DM Sans"/>
                <a:ea typeface="DM Sans"/>
                <a:cs typeface="DM Sans"/>
                <a:sym typeface="DM Sans"/>
              </a:rPr>
              <a:t>Imbalance </a:t>
            </a:r>
          </a:p>
        </p:txBody>
      </p:sp>
      <p:sp>
        <p:nvSpPr>
          <p:cNvPr id="12" name="TextBox 12"/>
          <p:cNvSpPr txBox="1"/>
          <p:nvPr/>
        </p:nvSpPr>
        <p:spPr>
          <a:xfrm>
            <a:off x="1028700" y="3947157"/>
            <a:ext cx="7490692" cy="657225"/>
          </a:xfrm>
          <a:prstGeom prst="rect">
            <a:avLst/>
          </a:prstGeom>
        </p:spPr>
        <p:txBody>
          <a:bodyPr lIns="0" tIns="0" rIns="0" bIns="0" rtlCol="0" anchor="t">
            <a:spAutoFit/>
          </a:bodyPr>
          <a:lstStyle/>
          <a:p>
            <a:pPr marL="863599" lvl="1" indent="-431800" algn="l">
              <a:lnSpc>
                <a:spcPts val="5399"/>
              </a:lnSpc>
              <a:buFont typeface="Arial"/>
              <a:buChar char="•"/>
            </a:pPr>
            <a:r>
              <a:rPr lang="en-US" sz="3999" spc="239">
                <a:solidFill>
                  <a:srgbClr val="000000"/>
                </a:solidFill>
                <a:latin typeface="DM Sans"/>
                <a:ea typeface="DM Sans"/>
                <a:cs typeface="DM Sans"/>
                <a:sym typeface="DM Sans"/>
              </a:rPr>
              <a:t>Số lượng đặc trưng lớn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Freeform 2"/>
          <p:cNvSpPr/>
          <p:nvPr/>
        </p:nvSpPr>
        <p:spPr>
          <a:xfrm>
            <a:off x="-848571" y="8919661"/>
            <a:ext cx="3870946" cy="950141"/>
          </a:xfrm>
          <a:custGeom>
            <a:avLst/>
            <a:gdLst/>
            <a:ahLst/>
            <a:cxnLst/>
            <a:rect l="l" t="t" r="r" b="b"/>
            <a:pathLst>
              <a:path w="3870946" h="950141">
                <a:moveTo>
                  <a:pt x="0" y="0"/>
                </a:moveTo>
                <a:lnTo>
                  <a:pt x="3870946" y="0"/>
                </a:lnTo>
                <a:lnTo>
                  <a:pt x="3870946" y="950141"/>
                </a:lnTo>
                <a:lnTo>
                  <a:pt x="0" y="95014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vi-VN"/>
          </a:p>
        </p:txBody>
      </p:sp>
      <p:sp>
        <p:nvSpPr>
          <p:cNvPr id="3" name="Freeform 3"/>
          <p:cNvSpPr/>
          <p:nvPr/>
        </p:nvSpPr>
        <p:spPr>
          <a:xfrm>
            <a:off x="4472906" y="-2364815"/>
            <a:ext cx="4980952" cy="3731186"/>
          </a:xfrm>
          <a:custGeom>
            <a:avLst/>
            <a:gdLst/>
            <a:ahLst/>
            <a:cxnLst/>
            <a:rect l="l" t="t" r="r" b="b"/>
            <a:pathLst>
              <a:path w="4980952" h="3731186">
                <a:moveTo>
                  <a:pt x="0" y="0"/>
                </a:moveTo>
                <a:lnTo>
                  <a:pt x="4980951" y="0"/>
                </a:lnTo>
                <a:lnTo>
                  <a:pt x="4980951" y="3731186"/>
                </a:lnTo>
                <a:lnTo>
                  <a:pt x="0" y="3731186"/>
                </a:lnTo>
                <a:lnTo>
                  <a:pt x="0" y="0"/>
                </a:lnTo>
                <a:close/>
              </a:path>
            </a:pathLst>
          </a:custGeom>
          <a:blipFill>
            <a:blip r:embed="rId4">
              <a:extLst>
                <a:ext uri="{96DAC541-7B7A-43D3-8B79-37D633B846F1}">
                  <asvg:svgBlip xmlns:asvg="http://schemas.microsoft.com/office/drawing/2016/SVG/main" r:embed="rId5"/>
                </a:ext>
              </a:extLst>
            </a:blip>
            <a:stretch>
              <a:fillRect/>
            </a:stretch>
          </a:blipFill>
          <a:ln cap="sq">
            <a:noFill/>
            <a:prstDash val="solid"/>
            <a:miter/>
          </a:ln>
        </p:spPr>
        <p:txBody>
          <a:bodyPr/>
          <a:lstStyle/>
          <a:p>
            <a:endParaRPr lang="vi-VN"/>
          </a:p>
        </p:txBody>
      </p:sp>
      <p:sp>
        <p:nvSpPr>
          <p:cNvPr id="4" name="Freeform 4"/>
          <p:cNvSpPr/>
          <p:nvPr/>
        </p:nvSpPr>
        <p:spPr>
          <a:xfrm>
            <a:off x="3431074" y="8919661"/>
            <a:ext cx="2587020" cy="2386526"/>
          </a:xfrm>
          <a:custGeom>
            <a:avLst/>
            <a:gdLst/>
            <a:ahLst/>
            <a:cxnLst/>
            <a:rect l="l" t="t" r="r" b="b"/>
            <a:pathLst>
              <a:path w="2587020" h="2386526">
                <a:moveTo>
                  <a:pt x="0" y="0"/>
                </a:moveTo>
                <a:lnTo>
                  <a:pt x="2587019" y="0"/>
                </a:lnTo>
                <a:lnTo>
                  <a:pt x="2587019" y="2386525"/>
                </a:lnTo>
                <a:lnTo>
                  <a:pt x="0" y="2386525"/>
                </a:lnTo>
                <a:lnTo>
                  <a:pt x="0" y="0"/>
                </a:lnTo>
                <a:close/>
              </a:path>
            </a:pathLst>
          </a:custGeom>
          <a:blipFill>
            <a:blip r:embed="rId6">
              <a:extLst>
                <a:ext uri="{96DAC541-7B7A-43D3-8B79-37D633B846F1}">
                  <asvg:svgBlip xmlns:asvg="http://schemas.microsoft.com/office/drawing/2016/SVG/main" r:embed="rId7"/>
                </a:ext>
              </a:extLst>
            </a:blip>
            <a:stretch>
              <a:fillRect/>
            </a:stretch>
          </a:blipFill>
          <a:ln cap="sq">
            <a:noFill/>
            <a:prstDash val="solid"/>
            <a:miter/>
          </a:ln>
        </p:spPr>
        <p:txBody>
          <a:bodyPr/>
          <a:lstStyle/>
          <a:p>
            <a:endParaRPr lang="vi-VN"/>
          </a:p>
        </p:txBody>
      </p:sp>
      <p:sp>
        <p:nvSpPr>
          <p:cNvPr id="5" name="Freeform 5"/>
          <p:cNvSpPr/>
          <p:nvPr/>
        </p:nvSpPr>
        <p:spPr>
          <a:xfrm>
            <a:off x="-1061932" y="-1090802"/>
            <a:ext cx="2597326" cy="2796583"/>
          </a:xfrm>
          <a:custGeom>
            <a:avLst/>
            <a:gdLst/>
            <a:ahLst/>
            <a:cxnLst/>
            <a:rect l="l" t="t" r="r" b="b"/>
            <a:pathLst>
              <a:path w="2597326" h="2796583">
                <a:moveTo>
                  <a:pt x="0" y="0"/>
                </a:moveTo>
                <a:lnTo>
                  <a:pt x="2597326" y="0"/>
                </a:lnTo>
                <a:lnTo>
                  <a:pt x="2597326" y="2796583"/>
                </a:lnTo>
                <a:lnTo>
                  <a:pt x="0" y="2796583"/>
                </a:lnTo>
                <a:lnTo>
                  <a:pt x="0" y="0"/>
                </a:lnTo>
                <a:close/>
              </a:path>
            </a:pathLst>
          </a:custGeom>
          <a:blipFill>
            <a:blip r:embed="rId8">
              <a:extLst>
                <a:ext uri="{96DAC541-7B7A-43D3-8B79-37D633B846F1}">
                  <asvg:svgBlip xmlns:asvg="http://schemas.microsoft.com/office/drawing/2016/SVG/main" r:embed="rId9"/>
                </a:ext>
              </a:extLst>
            </a:blip>
            <a:stretch>
              <a:fillRect/>
            </a:stretch>
          </a:blipFill>
          <a:ln cap="sq">
            <a:noFill/>
            <a:prstDash val="solid"/>
            <a:miter/>
          </a:ln>
        </p:spPr>
        <p:txBody>
          <a:bodyPr/>
          <a:lstStyle/>
          <a:p>
            <a:endParaRPr lang="vi-VN"/>
          </a:p>
        </p:txBody>
      </p:sp>
      <p:sp>
        <p:nvSpPr>
          <p:cNvPr id="6" name="Freeform 6"/>
          <p:cNvSpPr/>
          <p:nvPr/>
        </p:nvSpPr>
        <p:spPr>
          <a:xfrm>
            <a:off x="11803266" y="4703468"/>
            <a:ext cx="801831" cy="4304482"/>
          </a:xfrm>
          <a:custGeom>
            <a:avLst/>
            <a:gdLst/>
            <a:ahLst/>
            <a:cxnLst/>
            <a:rect l="l" t="t" r="r" b="b"/>
            <a:pathLst>
              <a:path w="801831" h="4304482">
                <a:moveTo>
                  <a:pt x="0" y="0"/>
                </a:moveTo>
                <a:lnTo>
                  <a:pt x="801832" y="0"/>
                </a:lnTo>
                <a:lnTo>
                  <a:pt x="801832" y="4304481"/>
                </a:lnTo>
                <a:lnTo>
                  <a:pt x="0" y="4304481"/>
                </a:lnTo>
                <a:lnTo>
                  <a:pt x="0" y="0"/>
                </a:lnTo>
                <a:close/>
              </a:path>
            </a:pathLst>
          </a:custGeom>
          <a:blipFill>
            <a:blip r:embed="rId10"/>
            <a:stretch>
              <a:fillRect l="-6109" r="-6109"/>
            </a:stretch>
          </a:blipFill>
        </p:spPr>
        <p:txBody>
          <a:bodyPr/>
          <a:lstStyle/>
          <a:p>
            <a:endParaRPr lang="vi-VN"/>
          </a:p>
        </p:txBody>
      </p:sp>
      <p:sp>
        <p:nvSpPr>
          <p:cNvPr id="7" name="Freeform 7"/>
          <p:cNvSpPr/>
          <p:nvPr/>
        </p:nvSpPr>
        <p:spPr>
          <a:xfrm>
            <a:off x="13470168" y="5233427"/>
            <a:ext cx="509773" cy="2999379"/>
          </a:xfrm>
          <a:custGeom>
            <a:avLst/>
            <a:gdLst/>
            <a:ahLst/>
            <a:cxnLst/>
            <a:rect l="l" t="t" r="r" b="b"/>
            <a:pathLst>
              <a:path w="509773" h="2999379">
                <a:moveTo>
                  <a:pt x="0" y="0"/>
                </a:moveTo>
                <a:lnTo>
                  <a:pt x="509773" y="0"/>
                </a:lnTo>
                <a:lnTo>
                  <a:pt x="509773" y="2999378"/>
                </a:lnTo>
                <a:lnTo>
                  <a:pt x="0" y="2999378"/>
                </a:lnTo>
                <a:lnTo>
                  <a:pt x="0" y="0"/>
                </a:lnTo>
                <a:close/>
              </a:path>
            </a:pathLst>
          </a:custGeom>
          <a:blipFill>
            <a:blip r:embed="rId10"/>
            <a:stretch>
              <a:fillRect l="-11496" r="-11496"/>
            </a:stretch>
          </a:blipFill>
        </p:spPr>
        <p:txBody>
          <a:bodyPr/>
          <a:lstStyle/>
          <a:p>
            <a:endParaRPr lang="vi-VN"/>
          </a:p>
        </p:txBody>
      </p:sp>
      <p:sp>
        <p:nvSpPr>
          <p:cNvPr id="8" name="Freeform 8"/>
          <p:cNvSpPr/>
          <p:nvPr/>
        </p:nvSpPr>
        <p:spPr>
          <a:xfrm>
            <a:off x="14842542" y="5670236"/>
            <a:ext cx="315435" cy="1893491"/>
          </a:xfrm>
          <a:custGeom>
            <a:avLst/>
            <a:gdLst/>
            <a:ahLst/>
            <a:cxnLst/>
            <a:rect l="l" t="t" r="r" b="b"/>
            <a:pathLst>
              <a:path w="315435" h="1893491">
                <a:moveTo>
                  <a:pt x="0" y="0"/>
                </a:moveTo>
                <a:lnTo>
                  <a:pt x="315435" y="0"/>
                </a:lnTo>
                <a:lnTo>
                  <a:pt x="315435" y="1893491"/>
                </a:lnTo>
                <a:lnTo>
                  <a:pt x="0" y="1893491"/>
                </a:lnTo>
                <a:lnTo>
                  <a:pt x="0" y="0"/>
                </a:lnTo>
                <a:close/>
              </a:path>
            </a:pathLst>
          </a:custGeom>
          <a:blipFill>
            <a:blip r:embed="rId10"/>
            <a:stretch>
              <a:fillRect l="-12740" r="-12740"/>
            </a:stretch>
          </a:blipFill>
        </p:spPr>
        <p:txBody>
          <a:bodyPr/>
          <a:lstStyle/>
          <a:p>
            <a:endParaRPr lang="vi-VN"/>
          </a:p>
        </p:txBody>
      </p:sp>
      <p:grpSp>
        <p:nvGrpSpPr>
          <p:cNvPr id="9" name="Group 9"/>
          <p:cNvGrpSpPr/>
          <p:nvPr/>
        </p:nvGrpSpPr>
        <p:grpSpPr>
          <a:xfrm rot="-5400000">
            <a:off x="12868190" y="6316437"/>
            <a:ext cx="338885" cy="865070"/>
            <a:chOff x="0" y="0"/>
            <a:chExt cx="541817" cy="1383093"/>
          </a:xfrm>
        </p:grpSpPr>
        <p:sp>
          <p:nvSpPr>
            <p:cNvPr id="10" name="Freeform 10"/>
            <p:cNvSpPr/>
            <p:nvPr/>
          </p:nvSpPr>
          <p:spPr>
            <a:xfrm>
              <a:off x="0" y="0"/>
              <a:ext cx="541817" cy="1383093"/>
            </a:xfrm>
            <a:custGeom>
              <a:avLst/>
              <a:gdLst/>
              <a:ahLst/>
              <a:cxnLst/>
              <a:rect l="l" t="t" r="r" b="b"/>
              <a:pathLst>
                <a:path w="541817" h="1383093">
                  <a:moveTo>
                    <a:pt x="270909" y="1383093"/>
                  </a:moveTo>
                  <a:lnTo>
                    <a:pt x="0" y="976693"/>
                  </a:lnTo>
                  <a:lnTo>
                    <a:pt x="203200" y="976693"/>
                  </a:lnTo>
                  <a:lnTo>
                    <a:pt x="203200" y="0"/>
                  </a:lnTo>
                  <a:lnTo>
                    <a:pt x="338617" y="0"/>
                  </a:lnTo>
                  <a:lnTo>
                    <a:pt x="338617" y="976693"/>
                  </a:lnTo>
                  <a:lnTo>
                    <a:pt x="541817" y="976693"/>
                  </a:lnTo>
                  <a:lnTo>
                    <a:pt x="270909" y="1383093"/>
                  </a:lnTo>
                  <a:close/>
                </a:path>
              </a:pathLst>
            </a:custGeom>
            <a:solidFill>
              <a:srgbClr val="8AB7E2"/>
            </a:solidFill>
          </p:spPr>
          <p:txBody>
            <a:bodyPr/>
            <a:lstStyle/>
            <a:p>
              <a:endParaRPr lang="vi-VN"/>
            </a:p>
          </p:txBody>
        </p:sp>
        <p:sp>
          <p:nvSpPr>
            <p:cNvPr id="11" name="TextBox 11"/>
            <p:cNvSpPr txBox="1"/>
            <p:nvPr/>
          </p:nvSpPr>
          <p:spPr>
            <a:xfrm>
              <a:off x="203200" y="-38100"/>
              <a:ext cx="135417" cy="1319593"/>
            </a:xfrm>
            <a:prstGeom prst="rect">
              <a:avLst/>
            </a:prstGeom>
          </p:spPr>
          <p:txBody>
            <a:bodyPr lIns="50800" tIns="50800" rIns="50800" bIns="50800" rtlCol="0" anchor="ctr"/>
            <a:lstStyle/>
            <a:p>
              <a:pPr algn="ctr">
                <a:lnSpc>
                  <a:spcPts val="2659"/>
                </a:lnSpc>
                <a:spcBef>
                  <a:spcPct val="0"/>
                </a:spcBef>
              </a:pPr>
              <a:endParaRPr/>
            </a:p>
          </p:txBody>
        </p:sp>
      </p:grpSp>
      <p:grpSp>
        <p:nvGrpSpPr>
          <p:cNvPr id="12" name="Group 12"/>
          <p:cNvGrpSpPr/>
          <p:nvPr/>
        </p:nvGrpSpPr>
        <p:grpSpPr>
          <a:xfrm rot="-5400000">
            <a:off x="14227177" y="6300581"/>
            <a:ext cx="370598" cy="865070"/>
            <a:chOff x="0" y="0"/>
            <a:chExt cx="592520" cy="1383093"/>
          </a:xfrm>
        </p:grpSpPr>
        <p:sp>
          <p:nvSpPr>
            <p:cNvPr id="13" name="Freeform 13"/>
            <p:cNvSpPr/>
            <p:nvPr/>
          </p:nvSpPr>
          <p:spPr>
            <a:xfrm>
              <a:off x="0" y="0"/>
              <a:ext cx="592520" cy="1383093"/>
            </a:xfrm>
            <a:custGeom>
              <a:avLst/>
              <a:gdLst/>
              <a:ahLst/>
              <a:cxnLst/>
              <a:rect l="l" t="t" r="r" b="b"/>
              <a:pathLst>
                <a:path w="592520" h="1383093">
                  <a:moveTo>
                    <a:pt x="296260" y="1383093"/>
                  </a:moveTo>
                  <a:lnTo>
                    <a:pt x="0" y="976693"/>
                  </a:lnTo>
                  <a:lnTo>
                    <a:pt x="203200" y="976693"/>
                  </a:lnTo>
                  <a:lnTo>
                    <a:pt x="203200" y="0"/>
                  </a:lnTo>
                  <a:lnTo>
                    <a:pt x="389320" y="0"/>
                  </a:lnTo>
                  <a:lnTo>
                    <a:pt x="389320" y="976693"/>
                  </a:lnTo>
                  <a:lnTo>
                    <a:pt x="592520" y="976693"/>
                  </a:lnTo>
                  <a:lnTo>
                    <a:pt x="296260" y="1383093"/>
                  </a:lnTo>
                  <a:close/>
                </a:path>
              </a:pathLst>
            </a:custGeom>
            <a:solidFill>
              <a:srgbClr val="8AB7E2"/>
            </a:solidFill>
          </p:spPr>
          <p:txBody>
            <a:bodyPr/>
            <a:lstStyle/>
            <a:p>
              <a:endParaRPr lang="vi-VN"/>
            </a:p>
          </p:txBody>
        </p:sp>
        <p:sp>
          <p:nvSpPr>
            <p:cNvPr id="14" name="TextBox 14"/>
            <p:cNvSpPr txBox="1"/>
            <p:nvPr/>
          </p:nvSpPr>
          <p:spPr>
            <a:xfrm>
              <a:off x="203200" y="-38100"/>
              <a:ext cx="186120" cy="1319593"/>
            </a:xfrm>
            <a:prstGeom prst="rect">
              <a:avLst/>
            </a:prstGeom>
          </p:spPr>
          <p:txBody>
            <a:bodyPr lIns="50800" tIns="50800" rIns="50800" bIns="50800" rtlCol="0" anchor="ctr"/>
            <a:lstStyle/>
            <a:p>
              <a:pPr algn="ctr">
                <a:lnSpc>
                  <a:spcPts val="2659"/>
                </a:lnSpc>
                <a:spcBef>
                  <a:spcPct val="0"/>
                </a:spcBef>
              </a:pPr>
              <a:endParaRPr/>
            </a:p>
          </p:txBody>
        </p:sp>
      </p:grpSp>
      <p:graphicFrame>
        <p:nvGraphicFramePr>
          <p:cNvPr id="15" name="Table 15"/>
          <p:cNvGraphicFramePr>
            <a:graphicFrameLocks noGrp="1"/>
          </p:cNvGraphicFramePr>
          <p:nvPr/>
        </p:nvGraphicFramePr>
        <p:xfrm>
          <a:off x="11177356" y="4617532"/>
          <a:ext cx="5529451" cy="5377376"/>
        </p:xfrm>
        <a:graphic>
          <a:graphicData uri="http://schemas.openxmlformats.org/drawingml/2006/table">
            <a:tbl>
              <a:tblPr/>
              <a:tblGrid>
                <a:gridCol w="5529451">
                  <a:extLst>
                    <a:ext uri="{9D8B030D-6E8A-4147-A177-3AD203B41FA5}">
                      <a16:colId xmlns:a16="http://schemas.microsoft.com/office/drawing/2014/main" val="20000"/>
                    </a:ext>
                  </a:extLst>
                </a:gridCol>
              </a:tblGrid>
              <a:tr h="5377376">
                <a:tc>
                  <a:txBody>
                    <a:bodyPr/>
                    <a:lstStyle/>
                    <a:p>
                      <a:pPr algn="ctr">
                        <a:lnSpc>
                          <a:spcPts val="2659"/>
                        </a:lnSpc>
                        <a:defRPr/>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pSp>
        <p:nvGrpSpPr>
          <p:cNvPr id="16" name="Group 16"/>
          <p:cNvGrpSpPr/>
          <p:nvPr/>
        </p:nvGrpSpPr>
        <p:grpSpPr>
          <a:xfrm>
            <a:off x="9355886" y="3075476"/>
            <a:ext cx="195943" cy="7274815"/>
            <a:chOff x="0" y="0"/>
            <a:chExt cx="51606" cy="1916001"/>
          </a:xfrm>
        </p:grpSpPr>
        <p:sp>
          <p:nvSpPr>
            <p:cNvPr id="17" name="Freeform 17"/>
            <p:cNvSpPr/>
            <p:nvPr/>
          </p:nvSpPr>
          <p:spPr>
            <a:xfrm>
              <a:off x="0" y="0"/>
              <a:ext cx="51606" cy="1916000"/>
            </a:xfrm>
            <a:custGeom>
              <a:avLst/>
              <a:gdLst/>
              <a:ahLst/>
              <a:cxnLst/>
              <a:rect l="l" t="t" r="r" b="b"/>
              <a:pathLst>
                <a:path w="51606" h="1916000">
                  <a:moveTo>
                    <a:pt x="25803" y="0"/>
                  </a:moveTo>
                  <a:lnTo>
                    <a:pt x="25803" y="0"/>
                  </a:lnTo>
                  <a:cubicBezTo>
                    <a:pt x="32647" y="0"/>
                    <a:pt x="39210" y="2719"/>
                    <a:pt x="44049" y="7558"/>
                  </a:cubicBezTo>
                  <a:cubicBezTo>
                    <a:pt x="48888" y="12397"/>
                    <a:pt x="51606" y="18960"/>
                    <a:pt x="51606" y="25803"/>
                  </a:cubicBezTo>
                  <a:lnTo>
                    <a:pt x="51606" y="1890197"/>
                  </a:lnTo>
                  <a:cubicBezTo>
                    <a:pt x="51606" y="1897041"/>
                    <a:pt x="48888" y="1903604"/>
                    <a:pt x="44049" y="1908443"/>
                  </a:cubicBezTo>
                  <a:cubicBezTo>
                    <a:pt x="39210" y="1913282"/>
                    <a:pt x="32647" y="1916000"/>
                    <a:pt x="25803" y="1916000"/>
                  </a:cubicBezTo>
                  <a:lnTo>
                    <a:pt x="25803" y="1916000"/>
                  </a:lnTo>
                  <a:cubicBezTo>
                    <a:pt x="18960" y="1916000"/>
                    <a:pt x="12397" y="1913282"/>
                    <a:pt x="7558" y="1908443"/>
                  </a:cubicBezTo>
                  <a:cubicBezTo>
                    <a:pt x="2719" y="1903604"/>
                    <a:pt x="0" y="1897041"/>
                    <a:pt x="0" y="1890197"/>
                  </a:cubicBezTo>
                  <a:lnTo>
                    <a:pt x="0" y="25803"/>
                  </a:lnTo>
                  <a:cubicBezTo>
                    <a:pt x="0" y="18960"/>
                    <a:pt x="2719" y="12397"/>
                    <a:pt x="7558" y="7558"/>
                  </a:cubicBezTo>
                  <a:cubicBezTo>
                    <a:pt x="12397" y="2719"/>
                    <a:pt x="18960" y="0"/>
                    <a:pt x="25803" y="0"/>
                  </a:cubicBezTo>
                  <a:close/>
                </a:path>
              </a:pathLst>
            </a:custGeom>
            <a:solidFill>
              <a:srgbClr val="8AB7E2"/>
            </a:solidFill>
          </p:spPr>
          <p:txBody>
            <a:bodyPr/>
            <a:lstStyle/>
            <a:p>
              <a:endParaRPr lang="vi-VN"/>
            </a:p>
          </p:txBody>
        </p:sp>
        <p:sp>
          <p:nvSpPr>
            <p:cNvPr id="18" name="TextBox 18"/>
            <p:cNvSpPr txBox="1"/>
            <p:nvPr/>
          </p:nvSpPr>
          <p:spPr>
            <a:xfrm>
              <a:off x="0" y="-38100"/>
              <a:ext cx="51606" cy="1954101"/>
            </a:xfrm>
            <a:prstGeom prst="rect">
              <a:avLst/>
            </a:prstGeom>
          </p:spPr>
          <p:txBody>
            <a:bodyPr lIns="50800" tIns="50800" rIns="50800" bIns="50800" rtlCol="0" anchor="ctr"/>
            <a:lstStyle/>
            <a:p>
              <a:pPr algn="ctr">
                <a:lnSpc>
                  <a:spcPts val="2659"/>
                </a:lnSpc>
              </a:pPr>
              <a:endParaRPr/>
            </a:p>
          </p:txBody>
        </p:sp>
      </p:grpSp>
      <p:grpSp>
        <p:nvGrpSpPr>
          <p:cNvPr id="19" name="Group 19"/>
          <p:cNvGrpSpPr/>
          <p:nvPr/>
        </p:nvGrpSpPr>
        <p:grpSpPr>
          <a:xfrm rot="-5400000">
            <a:off x="16810932" y="6469426"/>
            <a:ext cx="282158" cy="490406"/>
            <a:chOff x="0" y="0"/>
            <a:chExt cx="703968" cy="1223537"/>
          </a:xfrm>
        </p:grpSpPr>
        <p:sp>
          <p:nvSpPr>
            <p:cNvPr id="20" name="Freeform 20"/>
            <p:cNvSpPr/>
            <p:nvPr/>
          </p:nvSpPr>
          <p:spPr>
            <a:xfrm>
              <a:off x="0" y="0"/>
              <a:ext cx="703968" cy="1223537"/>
            </a:xfrm>
            <a:custGeom>
              <a:avLst/>
              <a:gdLst/>
              <a:ahLst/>
              <a:cxnLst/>
              <a:rect l="l" t="t" r="r" b="b"/>
              <a:pathLst>
                <a:path w="703968" h="1223537">
                  <a:moveTo>
                    <a:pt x="351984" y="1223537"/>
                  </a:moveTo>
                  <a:lnTo>
                    <a:pt x="0" y="817137"/>
                  </a:lnTo>
                  <a:lnTo>
                    <a:pt x="203200" y="817137"/>
                  </a:lnTo>
                  <a:lnTo>
                    <a:pt x="203200" y="0"/>
                  </a:lnTo>
                  <a:lnTo>
                    <a:pt x="500768" y="0"/>
                  </a:lnTo>
                  <a:lnTo>
                    <a:pt x="500768" y="817137"/>
                  </a:lnTo>
                  <a:lnTo>
                    <a:pt x="703968" y="817137"/>
                  </a:lnTo>
                  <a:lnTo>
                    <a:pt x="351984" y="1223537"/>
                  </a:lnTo>
                  <a:close/>
                </a:path>
              </a:pathLst>
            </a:custGeom>
            <a:solidFill>
              <a:srgbClr val="8AB7E2"/>
            </a:solidFill>
          </p:spPr>
          <p:txBody>
            <a:bodyPr/>
            <a:lstStyle/>
            <a:p>
              <a:endParaRPr lang="vi-VN"/>
            </a:p>
          </p:txBody>
        </p:sp>
        <p:sp>
          <p:nvSpPr>
            <p:cNvPr id="21" name="TextBox 21"/>
            <p:cNvSpPr txBox="1"/>
            <p:nvPr/>
          </p:nvSpPr>
          <p:spPr>
            <a:xfrm>
              <a:off x="203200" y="-28575"/>
              <a:ext cx="297568" cy="1150512"/>
            </a:xfrm>
            <a:prstGeom prst="rect">
              <a:avLst/>
            </a:prstGeom>
          </p:spPr>
          <p:txBody>
            <a:bodyPr lIns="50800" tIns="50800" rIns="50800" bIns="50800" rtlCol="0" anchor="ctr"/>
            <a:lstStyle/>
            <a:p>
              <a:pPr algn="ctr">
                <a:lnSpc>
                  <a:spcPts val="2366"/>
                </a:lnSpc>
              </a:pPr>
              <a:endParaRPr/>
            </a:p>
          </p:txBody>
        </p:sp>
      </p:grpSp>
      <p:sp>
        <p:nvSpPr>
          <p:cNvPr id="22" name="TextBox 22"/>
          <p:cNvSpPr txBox="1"/>
          <p:nvPr/>
        </p:nvSpPr>
        <p:spPr>
          <a:xfrm>
            <a:off x="1298663" y="1212386"/>
            <a:ext cx="12403015"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2. Proposed method</a:t>
            </a:r>
          </a:p>
        </p:txBody>
      </p:sp>
      <p:sp>
        <p:nvSpPr>
          <p:cNvPr id="23" name="TextBox 23"/>
          <p:cNvSpPr txBox="1"/>
          <p:nvPr/>
        </p:nvSpPr>
        <p:spPr>
          <a:xfrm>
            <a:off x="1298662" y="2354751"/>
            <a:ext cx="3425737" cy="679450"/>
          </a:xfrm>
          <a:prstGeom prst="rect">
            <a:avLst/>
          </a:prstGeom>
        </p:spPr>
        <p:txBody>
          <a:bodyPr wrap="square" lIns="0" tIns="0" rIns="0" bIns="0" rtlCol="0" anchor="t">
            <a:spAutoFit/>
          </a:bodyPr>
          <a:lstStyle/>
          <a:p>
            <a:pPr algn="ctr">
              <a:lnSpc>
                <a:spcPts val="5599"/>
              </a:lnSpc>
              <a:spcBef>
                <a:spcPct val="0"/>
              </a:spcBef>
            </a:pPr>
            <a:r>
              <a:rPr lang="en-US" sz="3999" dirty="0">
                <a:solidFill>
                  <a:srgbClr val="000000"/>
                </a:solidFill>
                <a:latin typeface="DM Sans"/>
                <a:ea typeface="DM Sans"/>
                <a:cs typeface="DM Sans"/>
                <a:sym typeface="DM Sans"/>
              </a:rPr>
              <a:t>2.1 Overview</a:t>
            </a:r>
          </a:p>
        </p:txBody>
      </p:sp>
      <p:sp>
        <p:nvSpPr>
          <p:cNvPr id="24" name="TextBox 24"/>
          <p:cNvSpPr txBox="1"/>
          <p:nvPr/>
        </p:nvSpPr>
        <p:spPr>
          <a:xfrm>
            <a:off x="787564" y="2999276"/>
            <a:ext cx="8568322" cy="679450"/>
          </a:xfrm>
          <a:prstGeom prst="rect">
            <a:avLst/>
          </a:prstGeom>
        </p:spPr>
        <p:txBody>
          <a:bodyPr lIns="0" tIns="0" rIns="0" bIns="0" rtlCol="0" anchor="t">
            <a:spAutoFit/>
          </a:bodyPr>
          <a:lstStyle/>
          <a:p>
            <a:pPr algn="l">
              <a:lnSpc>
                <a:spcPts val="5599"/>
              </a:lnSpc>
              <a:spcBef>
                <a:spcPct val="0"/>
              </a:spcBef>
            </a:pPr>
            <a:r>
              <a:rPr lang="en-US" sz="3999" dirty="0">
                <a:solidFill>
                  <a:srgbClr val="000000"/>
                </a:solidFill>
                <a:latin typeface="DM Sans"/>
                <a:ea typeface="DM Sans"/>
                <a:cs typeface="DM Sans"/>
                <a:sym typeface="DM Sans"/>
              </a:rPr>
              <a:t>Phương </a:t>
            </a:r>
            <a:r>
              <a:rPr lang="en-US" sz="3999" dirty="0" err="1">
                <a:solidFill>
                  <a:srgbClr val="000000"/>
                </a:solidFill>
                <a:latin typeface="DM Sans"/>
                <a:ea typeface="DM Sans"/>
                <a:cs typeface="DM Sans"/>
                <a:sym typeface="DM Sans"/>
              </a:rPr>
              <a:t>pháp</a:t>
            </a:r>
            <a:r>
              <a:rPr lang="en-US" sz="3999" dirty="0">
                <a:solidFill>
                  <a:srgbClr val="000000"/>
                </a:solidFill>
                <a:latin typeface="DM Sans"/>
                <a:ea typeface="DM Sans"/>
                <a:cs typeface="DM Sans"/>
                <a:sym typeface="DM Sans"/>
              </a:rPr>
              <a:t> </a:t>
            </a:r>
            <a:r>
              <a:rPr lang="en-US" sz="3999" dirty="0" err="1">
                <a:solidFill>
                  <a:srgbClr val="000000"/>
                </a:solidFill>
                <a:latin typeface="DM Sans"/>
                <a:ea typeface="DM Sans"/>
                <a:cs typeface="DM Sans"/>
                <a:sym typeface="DM Sans"/>
              </a:rPr>
              <a:t>máy</a:t>
            </a:r>
            <a:r>
              <a:rPr lang="en-US" sz="3999" dirty="0">
                <a:solidFill>
                  <a:srgbClr val="000000"/>
                </a:solidFill>
                <a:latin typeface="DM Sans"/>
                <a:ea typeface="DM Sans"/>
                <a:cs typeface="DM Sans"/>
                <a:sym typeface="DM Sans"/>
              </a:rPr>
              <a:t> </a:t>
            </a:r>
            <a:r>
              <a:rPr lang="en-US" sz="3999" dirty="0" err="1">
                <a:solidFill>
                  <a:srgbClr val="000000"/>
                </a:solidFill>
                <a:latin typeface="DM Sans"/>
                <a:ea typeface="DM Sans"/>
                <a:cs typeface="DM Sans"/>
                <a:sym typeface="DM Sans"/>
              </a:rPr>
              <a:t>học</a:t>
            </a:r>
            <a:r>
              <a:rPr lang="en-US" sz="3999" dirty="0">
                <a:solidFill>
                  <a:srgbClr val="000000"/>
                </a:solidFill>
                <a:latin typeface="DM Sans"/>
                <a:ea typeface="DM Sans"/>
                <a:cs typeface="DM Sans"/>
                <a:sym typeface="DM Sans"/>
              </a:rPr>
              <a:t> </a:t>
            </a:r>
            <a:r>
              <a:rPr lang="en-US" sz="3999" dirty="0" err="1">
                <a:solidFill>
                  <a:srgbClr val="000000"/>
                </a:solidFill>
                <a:latin typeface="DM Sans"/>
                <a:ea typeface="DM Sans"/>
                <a:cs typeface="DM Sans"/>
                <a:sym typeface="DM Sans"/>
              </a:rPr>
              <a:t>truyền</a:t>
            </a:r>
            <a:r>
              <a:rPr lang="en-US" sz="3999" dirty="0">
                <a:solidFill>
                  <a:srgbClr val="000000"/>
                </a:solidFill>
                <a:latin typeface="DM Sans"/>
                <a:ea typeface="DM Sans"/>
                <a:cs typeface="DM Sans"/>
                <a:sym typeface="DM Sans"/>
              </a:rPr>
              <a:t> </a:t>
            </a:r>
            <a:r>
              <a:rPr lang="en-US" sz="3999" dirty="0" err="1">
                <a:solidFill>
                  <a:srgbClr val="000000"/>
                </a:solidFill>
                <a:latin typeface="DM Sans"/>
                <a:ea typeface="DM Sans"/>
                <a:cs typeface="DM Sans"/>
                <a:sym typeface="DM Sans"/>
              </a:rPr>
              <a:t>thống</a:t>
            </a:r>
            <a:endParaRPr lang="en-US" sz="3999" dirty="0">
              <a:solidFill>
                <a:srgbClr val="000000"/>
              </a:solidFill>
              <a:latin typeface="DM Sans"/>
              <a:ea typeface="DM Sans"/>
              <a:cs typeface="DM Sans"/>
              <a:sym typeface="DM Sans"/>
            </a:endParaRPr>
          </a:p>
        </p:txBody>
      </p:sp>
      <p:sp>
        <p:nvSpPr>
          <p:cNvPr id="25" name="TextBox 25"/>
          <p:cNvSpPr txBox="1"/>
          <p:nvPr/>
        </p:nvSpPr>
        <p:spPr>
          <a:xfrm>
            <a:off x="883016" y="3687364"/>
            <a:ext cx="5469255" cy="3498850"/>
          </a:xfrm>
          <a:prstGeom prst="rect">
            <a:avLst/>
          </a:prstGeom>
        </p:spPr>
        <p:txBody>
          <a:bodyPr lIns="0" tIns="0" rIns="0" bIns="0" rtlCol="0" anchor="t">
            <a:spAutoFit/>
          </a:bodyPr>
          <a:lstStyle/>
          <a:p>
            <a:pPr marL="863599" lvl="1" indent="-431800" algn="l">
              <a:lnSpc>
                <a:spcPts val="5599"/>
              </a:lnSpc>
              <a:buFont typeface="Arial"/>
              <a:buChar char="•"/>
            </a:pPr>
            <a:r>
              <a:rPr lang="en-US" sz="3999" dirty="0">
                <a:solidFill>
                  <a:srgbClr val="000000"/>
                </a:solidFill>
                <a:latin typeface="DM Sans"/>
                <a:ea typeface="DM Sans"/>
                <a:cs typeface="DM Sans"/>
                <a:sym typeface="DM Sans"/>
              </a:rPr>
              <a:t>KNN </a:t>
            </a:r>
          </a:p>
          <a:p>
            <a:pPr marL="863599" lvl="1" indent="-431800" algn="l">
              <a:lnSpc>
                <a:spcPts val="5599"/>
              </a:lnSpc>
              <a:buFont typeface="Arial"/>
              <a:buChar char="•"/>
            </a:pPr>
            <a:r>
              <a:rPr lang="en-US" sz="3999" dirty="0" err="1">
                <a:solidFill>
                  <a:srgbClr val="000000"/>
                </a:solidFill>
                <a:latin typeface="DM Sans"/>
                <a:ea typeface="DM Sans"/>
                <a:cs typeface="DM Sans"/>
                <a:sym typeface="DM Sans"/>
              </a:rPr>
              <a:t>LinearSVC</a:t>
            </a:r>
            <a:r>
              <a:rPr lang="en-US" sz="3999" dirty="0">
                <a:solidFill>
                  <a:srgbClr val="000000"/>
                </a:solidFill>
                <a:latin typeface="DM Sans"/>
                <a:ea typeface="DM Sans"/>
                <a:cs typeface="DM Sans"/>
                <a:sym typeface="DM Sans"/>
              </a:rPr>
              <a:t> </a:t>
            </a:r>
          </a:p>
          <a:p>
            <a:pPr marL="863599" lvl="1" indent="-431800" algn="l">
              <a:lnSpc>
                <a:spcPts val="5599"/>
              </a:lnSpc>
              <a:buFont typeface="Arial"/>
              <a:buChar char="•"/>
            </a:pPr>
            <a:r>
              <a:rPr lang="en-US" sz="3999" dirty="0" err="1">
                <a:solidFill>
                  <a:srgbClr val="000000"/>
                </a:solidFill>
                <a:latin typeface="DM Sans"/>
                <a:ea typeface="DM Sans"/>
                <a:cs typeface="DM Sans"/>
                <a:sym typeface="DM Sans"/>
              </a:rPr>
              <a:t>XGBoost</a:t>
            </a:r>
            <a:endParaRPr lang="en-US" sz="3999" dirty="0">
              <a:solidFill>
                <a:srgbClr val="000000"/>
              </a:solidFill>
              <a:latin typeface="DM Sans"/>
              <a:ea typeface="DM Sans"/>
              <a:cs typeface="DM Sans"/>
              <a:sym typeface="DM Sans"/>
            </a:endParaRPr>
          </a:p>
          <a:p>
            <a:pPr marL="863599" lvl="1" indent="-431800" algn="l">
              <a:lnSpc>
                <a:spcPts val="5599"/>
              </a:lnSpc>
              <a:buFont typeface="Arial"/>
              <a:buChar char="•"/>
            </a:pPr>
            <a:r>
              <a:rPr lang="en-US" sz="3999" dirty="0">
                <a:solidFill>
                  <a:srgbClr val="000000"/>
                </a:solidFill>
                <a:latin typeface="DM Sans"/>
                <a:ea typeface="DM Sans"/>
                <a:cs typeface="DM Sans"/>
                <a:sym typeface="DM Sans"/>
              </a:rPr>
              <a:t>Logistic Regression </a:t>
            </a:r>
          </a:p>
          <a:p>
            <a:pPr marL="863599" lvl="1" indent="-431800" algn="l">
              <a:lnSpc>
                <a:spcPts val="5599"/>
              </a:lnSpc>
              <a:buFont typeface="Arial"/>
              <a:buChar char="•"/>
            </a:pPr>
            <a:r>
              <a:rPr lang="en-US" sz="3999" dirty="0">
                <a:solidFill>
                  <a:srgbClr val="000000"/>
                </a:solidFill>
                <a:latin typeface="DM Sans"/>
                <a:ea typeface="DM Sans"/>
                <a:cs typeface="DM Sans"/>
                <a:sym typeface="DM Sans"/>
              </a:rPr>
              <a:t>Random Forest</a:t>
            </a:r>
          </a:p>
        </p:txBody>
      </p:sp>
      <p:sp>
        <p:nvSpPr>
          <p:cNvPr id="26" name="TextBox 26"/>
          <p:cNvSpPr txBox="1"/>
          <p:nvPr/>
        </p:nvSpPr>
        <p:spPr>
          <a:xfrm>
            <a:off x="9593979" y="2999276"/>
            <a:ext cx="8222830" cy="679450"/>
          </a:xfrm>
          <a:prstGeom prst="rect">
            <a:avLst/>
          </a:prstGeom>
        </p:spPr>
        <p:txBody>
          <a:bodyPr lIns="0" tIns="0" rIns="0" bIns="0" rtlCol="0" anchor="t">
            <a:spAutoFit/>
          </a:bodyPr>
          <a:lstStyle/>
          <a:p>
            <a:pPr algn="l">
              <a:lnSpc>
                <a:spcPts val="5599"/>
              </a:lnSpc>
              <a:spcBef>
                <a:spcPct val="0"/>
              </a:spcBef>
            </a:pPr>
            <a:r>
              <a:rPr lang="en-US" sz="3999">
                <a:solidFill>
                  <a:srgbClr val="000000"/>
                </a:solidFill>
                <a:latin typeface="DM Sans"/>
                <a:ea typeface="DM Sans"/>
                <a:cs typeface="DM Sans"/>
                <a:sym typeface="DM Sans"/>
              </a:rPr>
              <a:t>Phương pháp neural network</a:t>
            </a:r>
          </a:p>
        </p:txBody>
      </p:sp>
      <p:sp>
        <p:nvSpPr>
          <p:cNvPr id="27" name="TextBox 27"/>
          <p:cNvSpPr txBox="1"/>
          <p:nvPr/>
        </p:nvSpPr>
        <p:spPr>
          <a:xfrm>
            <a:off x="10960515" y="3852854"/>
            <a:ext cx="6038851" cy="523875"/>
          </a:xfrm>
          <a:prstGeom prst="rect">
            <a:avLst/>
          </a:prstGeom>
        </p:spPr>
        <p:txBody>
          <a:bodyPr lIns="0" tIns="0" rIns="0" bIns="0" rtlCol="0" anchor="t">
            <a:spAutoFit/>
          </a:bodyPr>
          <a:lstStyle/>
          <a:p>
            <a:pPr algn="ctr">
              <a:lnSpc>
                <a:spcPts val="4200"/>
              </a:lnSpc>
              <a:spcBef>
                <a:spcPct val="0"/>
              </a:spcBef>
            </a:pPr>
            <a:r>
              <a:rPr lang="en-US" sz="3000">
                <a:solidFill>
                  <a:srgbClr val="000000"/>
                </a:solidFill>
                <a:latin typeface="DM Sans"/>
                <a:ea typeface="DM Sans"/>
                <a:cs typeface="DM Sans"/>
                <a:sym typeface="DM Sans"/>
              </a:rPr>
              <a:t>Multilayer Perceptron Architecture</a:t>
            </a:r>
          </a:p>
        </p:txBody>
      </p:sp>
      <p:sp>
        <p:nvSpPr>
          <p:cNvPr id="28" name="TextBox 28"/>
          <p:cNvSpPr txBox="1"/>
          <p:nvPr/>
        </p:nvSpPr>
        <p:spPr>
          <a:xfrm>
            <a:off x="11393262" y="8990529"/>
            <a:ext cx="1644371" cy="879273"/>
          </a:xfrm>
          <a:prstGeom prst="rect">
            <a:avLst/>
          </a:prstGeom>
        </p:spPr>
        <p:txBody>
          <a:bodyPr lIns="0" tIns="0" rIns="0" bIns="0" rtlCol="0" anchor="t">
            <a:spAutoFit/>
          </a:bodyPr>
          <a:lstStyle/>
          <a:p>
            <a:pPr algn="ctr">
              <a:lnSpc>
                <a:spcPts val="2366"/>
              </a:lnSpc>
              <a:spcBef>
                <a:spcPct val="0"/>
              </a:spcBef>
            </a:pPr>
            <a:r>
              <a:rPr lang="en-US" sz="1690">
                <a:solidFill>
                  <a:srgbClr val="000000"/>
                </a:solidFill>
                <a:latin typeface="DM Sans"/>
                <a:ea typeface="DM Sans"/>
                <a:cs typeface="DM Sans"/>
                <a:sym typeface="DM Sans"/>
              </a:rPr>
              <a:t>Dense(128)</a:t>
            </a:r>
          </a:p>
          <a:p>
            <a:pPr algn="ctr">
              <a:lnSpc>
                <a:spcPts val="2366"/>
              </a:lnSpc>
              <a:spcBef>
                <a:spcPct val="0"/>
              </a:spcBef>
            </a:pPr>
            <a:r>
              <a:rPr lang="en-US" sz="1690">
                <a:solidFill>
                  <a:srgbClr val="000000"/>
                </a:solidFill>
                <a:latin typeface="DM Sans"/>
                <a:ea typeface="DM Sans"/>
                <a:cs typeface="DM Sans"/>
                <a:sym typeface="DM Sans"/>
              </a:rPr>
              <a:t>Activation(ReLU)</a:t>
            </a:r>
          </a:p>
          <a:p>
            <a:pPr algn="ctr">
              <a:lnSpc>
                <a:spcPts val="2366"/>
              </a:lnSpc>
              <a:spcBef>
                <a:spcPct val="0"/>
              </a:spcBef>
            </a:pPr>
            <a:r>
              <a:rPr lang="en-US" sz="1690">
                <a:solidFill>
                  <a:srgbClr val="000000"/>
                </a:solidFill>
                <a:latin typeface="DM Sans"/>
                <a:ea typeface="DM Sans"/>
                <a:cs typeface="DM Sans"/>
                <a:sym typeface="DM Sans"/>
              </a:rPr>
              <a:t>Dropout(0.3)</a:t>
            </a:r>
          </a:p>
        </p:txBody>
      </p:sp>
      <p:sp>
        <p:nvSpPr>
          <p:cNvPr id="29" name="TextBox 29"/>
          <p:cNvSpPr txBox="1"/>
          <p:nvPr/>
        </p:nvSpPr>
        <p:spPr>
          <a:xfrm>
            <a:off x="13144986" y="8979374"/>
            <a:ext cx="1644371" cy="879273"/>
          </a:xfrm>
          <a:prstGeom prst="rect">
            <a:avLst/>
          </a:prstGeom>
        </p:spPr>
        <p:txBody>
          <a:bodyPr lIns="0" tIns="0" rIns="0" bIns="0" rtlCol="0" anchor="t">
            <a:spAutoFit/>
          </a:bodyPr>
          <a:lstStyle/>
          <a:p>
            <a:pPr algn="ctr">
              <a:lnSpc>
                <a:spcPts val="2366"/>
              </a:lnSpc>
              <a:spcBef>
                <a:spcPct val="0"/>
              </a:spcBef>
            </a:pPr>
            <a:r>
              <a:rPr lang="en-US" sz="1690">
                <a:solidFill>
                  <a:srgbClr val="000000"/>
                </a:solidFill>
                <a:latin typeface="DM Sans"/>
                <a:ea typeface="DM Sans"/>
                <a:cs typeface="DM Sans"/>
                <a:sym typeface="DM Sans"/>
              </a:rPr>
              <a:t>Dense(64)</a:t>
            </a:r>
          </a:p>
          <a:p>
            <a:pPr algn="ctr">
              <a:lnSpc>
                <a:spcPts val="2366"/>
              </a:lnSpc>
              <a:spcBef>
                <a:spcPct val="0"/>
              </a:spcBef>
            </a:pPr>
            <a:r>
              <a:rPr lang="en-US" sz="1690">
                <a:solidFill>
                  <a:srgbClr val="000000"/>
                </a:solidFill>
                <a:latin typeface="DM Sans"/>
                <a:ea typeface="DM Sans"/>
                <a:cs typeface="DM Sans"/>
                <a:sym typeface="DM Sans"/>
              </a:rPr>
              <a:t>Activation(ReLU)</a:t>
            </a:r>
          </a:p>
          <a:p>
            <a:pPr algn="ctr">
              <a:lnSpc>
                <a:spcPts val="2366"/>
              </a:lnSpc>
              <a:spcBef>
                <a:spcPct val="0"/>
              </a:spcBef>
            </a:pPr>
            <a:r>
              <a:rPr lang="en-US" sz="1690">
                <a:solidFill>
                  <a:srgbClr val="000000"/>
                </a:solidFill>
                <a:latin typeface="DM Sans"/>
                <a:ea typeface="DM Sans"/>
                <a:cs typeface="DM Sans"/>
                <a:sym typeface="DM Sans"/>
              </a:rPr>
              <a:t>Dropout(0.3)</a:t>
            </a:r>
          </a:p>
        </p:txBody>
      </p:sp>
      <p:sp>
        <p:nvSpPr>
          <p:cNvPr id="30" name="TextBox 30"/>
          <p:cNvSpPr txBox="1"/>
          <p:nvPr/>
        </p:nvSpPr>
        <p:spPr>
          <a:xfrm>
            <a:off x="14845011" y="8990529"/>
            <a:ext cx="1644371" cy="879273"/>
          </a:xfrm>
          <a:prstGeom prst="rect">
            <a:avLst/>
          </a:prstGeom>
        </p:spPr>
        <p:txBody>
          <a:bodyPr lIns="0" tIns="0" rIns="0" bIns="0" rtlCol="0" anchor="t">
            <a:spAutoFit/>
          </a:bodyPr>
          <a:lstStyle/>
          <a:p>
            <a:pPr algn="ctr">
              <a:lnSpc>
                <a:spcPts val="2366"/>
              </a:lnSpc>
              <a:spcBef>
                <a:spcPct val="0"/>
              </a:spcBef>
            </a:pPr>
            <a:r>
              <a:rPr lang="en-US" sz="1690">
                <a:solidFill>
                  <a:srgbClr val="000000"/>
                </a:solidFill>
                <a:latin typeface="DM Sans"/>
                <a:ea typeface="DM Sans"/>
                <a:cs typeface="DM Sans"/>
                <a:sym typeface="DM Sans"/>
              </a:rPr>
              <a:t>Dense(32)</a:t>
            </a:r>
          </a:p>
          <a:p>
            <a:pPr algn="ctr">
              <a:lnSpc>
                <a:spcPts val="2366"/>
              </a:lnSpc>
              <a:spcBef>
                <a:spcPct val="0"/>
              </a:spcBef>
            </a:pPr>
            <a:r>
              <a:rPr lang="en-US" sz="1690">
                <a:solidFill>
                  <a:srgbClr val="000000"/>
                </a:solidFill>
                <a:latin typeface="DM Sans"/>
                <a:ea typeface="DM Sans"/>
                <a:cs typeface="DM Sans"/>
                <a:sym typeface="DM Sans"/>
              </a:rPr>
              <a:t>Activation(ReLU)</a:t>
            </a:r>
          </a:p>
          <a:p>
            <a:pPr algn="ctr">
              <a:lnSpc>
                <a:spcPts val="2366"/>
              </a:lnSpc>
              <a:spcBef>
                <a:spcPct val="0"/>
              </a:spcBef>
            </a:pPr>
            <a:r>
              <a:rPr lang="en-US" sz="1690">
                <a:solidFill>
                  <a:srgbClr val="000000"/>
                </a:solidFill>
                <a:latin typeface="DM Sans"/>
                <a:ea typeface="DM Sans"/>
                <a:cs typeface="DM Sans"/>
                <a:sym typeface="DM Sans"/>
              </a:rPr>
              <a:t>Dropout(0.3)</a:t>
            </a:r>
          </a:p>
        </p:txBody>
      </p:sp>
      <p:sp>
        <p:nvSpPr>
          <p:cNvPr id="31" name="TextBox 31"/>
          <p:cNvSpPr txBox="1"/>
          <p:nvPr/>
        </p:nvSpPr>
        <p:spPr>
          <a:xfrm>
            <a:off x="16852828" y="6847728"/>
            <a:ext cx="1315792" cy="383990"/>
          </a:xfrm>
          <a:prstGeom prst="rect">
            <a:avLst/>
          </a:prstGeom>
        </p:spPr>
        <p:txBody>
          <a:bodyPr lIns="0" tIns="0" rIns="0" bIns="0" rtlCol="0" anchor="t">
            <a:spAutoFit/>
          </a:bodyPr>
          <a:lstStyle/>
          <a:p>
            <a:pPr algn="ctr">
              <a:lnSpc>
                <a:spcPts val="3194"/>
              </a:lnSpc>
              <a:spcBef>
                <a:spcPct val="0"/>
              </a:spcBef>
            </a:pPr>
            <a:r>
              <a:rPr lang="en-US" sz="2281">
                <a:solidFill>
                  <a:srgbClr val="000000"/>
                </a:solidFill>
                <a:latin typeface="DM Sans"/>
                <a:ea typeface="DM Sans"/>
                <a:cs typeface="DM Sans"/>
                <a:sym typeface="DM Sans"/>
              </a:rPr>
              <a:t>12 classes</a:t>
            </a:r>
          </a:p>
        </p:txBody>
      </p:sp>
      <p:sp>
        <p:nvSpPr>
          <p:cNvPr id="32" name="TextBox 32"/>
          <p:cNvSpPr txBox="1"/>
          <p:nvPr/>
        </p:nvSpPr>
        <p:spPr>
          <a:xfrm>
            <a:off x="17197214" y="6501838"/>
            <a:ext cx="971406" cy="383990"/>
          </a:xfrm>
          <a:prstGeom prst="rect">
            <a:avLst/>
          </a:prstGeom>
        </p:spPr>
        <p:txBody>
          <a:bodyPr lIns="0" tIns="0" rIns="0" bIns="0" rtlCol="0" anchor="t">
            <a:spAutoFit/>
          </a:bodyPr>
          <a:lstStyle/>
          <a:p>
            <a:pPr algn="ctr">
              <a:lnSpc>
                <a:spcPts val="3194"/>
              </a:lnSpc>
              <a:spcBef>
                <a:spcPct val="0"/>
              </a:spcBef>
            </a:pPr>
            <a:r>
              <a:rPr lang="en-US" sz="2281">
                <a:solidFill>
                  <a:srgbClr val="000000"/>
                </a:solidFill>
                <a:latin typeface="DM Sans"/>
                <a:ea typeface="DM Sans"/>
                <a:cs typeface="DM Sans"/>
                <a:sym typeface="DM Sans"/>
              </a:rPr>
              <a:t>output</a:t>
            </a:r>
          </a:p>
        </p:txBody>
      </p:sp>
      <p:sp>
        <p:nvSpPr>
          <p:cNvPr id="33" name="TextBox 33"/>
          <p:cNvSpPr txBox="1"/>
          <p:nvPr/>
        </p:nvSpPr>
        <p:spPr>
          <a:xfrm>
            <a:off x="9551829" y="6537927"/>
            <a:ext cx="971406" cy="383990"/>
          </a:xfrm>
          <a:prstGeom prst="rect">
            <a:avLst/>
          </a:prstGeom>
        </p:spPr>
        <p:txBody>
          <a:bodyPr lIns="0" tIns="0" rIns="0" bIns="0" rtlCol="0" anchor="t">
            <a:spAutoFit/>
          </a:bodyPr>
          <a:lstStyle/>
          <a:p>
            <a:pPr algn="ctr">
              <a:lnSpc>
                <a:spcPts val="3194"/>
              </a:lnSpc>
              <a:spcBef>
                <a:spcPct val="0"/>
              </a:spcBef>
            </a:pPr>
            <a:r>
              <a:rPr lang="en-US" sz="2281">
                <a:solidFill>
                  <a:srgbClr val="000000"/>
                </a:solidFill>
                <a:latin typeface="DM Sans"/>
                <a:ea typeface="DM Sans"/>
                <a:cs typeface="DM Sans"/>
                <a:sym typeface="DM Sans"/>
              </a:rPr>
              <a:t>input</a:t>
            </a:r>
          </a:p>
        </p:txBody>
      </p:sp>
      <p:grpSp>
        <p:nvGrpSpPr>
          <p:cNvPr id="34" name="Group 34"/>
          <p:cNvGrpSpPr/>
          <p:nvPr/>
        </p:nvGrpSpPr>
        <p:grpSpPr>
          <a:xfrm rot="-5400000">
            <a:off x="10765742" y="6538190"/>
            <a:ext cx="332823" cy="490406"/>
            <a:chOff x="0" y="0"/>
            <a:chExt cx="830374" cy="1223537"/>
          </a:xfrm>
        </p:grpSpPr>
        <p:sp>
          <p:nvSpPr>
            <p:cNvPr id="35" name="Freeform 35"/>
            <p:cNvSpPr/>
            <p:nvPr/>
          </p:nvSpPr>
          <p:spPr>
            <a:xfrm>
              <a:off x="0" y="0"/>
              <a:ext cx="830374" cy="1223537"/>
            </a:xfrm>
            <a:custGeom>
              <a:avLst/>
              <a:gdLst/>
              <a:ahLst/>
              <a:cxnLst/>
              <a:rect l="l" t="t" r="r" b="b"/>
              <a:pathLst>
                <a:path w="830374" h="1223537">
                  <a:moveTo>
                    <a:pt x="415187" y="1223537"/>
                  </a:moveTo>
                  <a:lnTo>
                    <a:pt x="0" y="817137"/>
                  </a:lnTo>
                  <a:lnTo>
                    <a:pt x="203200" y="817137"/>
                  </a:lnTo>
                  <a:lnTo>
                    <a:pt x="203200" y="0"/>
                  </a:lnTo>
                  <a:lnTo>
                    <a:pt x="627174" y="0"/>
                  </a:lnTo>
                  <a:lnTo>
                    <a:pt x="627174" y="817137"/>
                  </a:lnTo>
                  <a:lnTo>
                    <a:pt x="830374" y="817137"/>
                  </a:lnTo>
                  <a:lnTo>
                    <a:pt x="415187" y="1223537"/>
                  </a:lnTo>
                  <a:close/>
                </a:path>
              </a:pathLst>
            </a:custGeom>
            <a:solidFill>
              <a:srgbClr val="8AB7E2"/>
            </a:solidFill>
          </p:spPr>
          <p:txBody>
            <a:bodyPr/>
            <a:lstStyle/>
            <a:p>
              <a:endParaRPr lang="vi-VN"/>
            </a:p>
          </p:txBody>
        </p:sp>
        <p:sp>
          <p:nvSpPr>
            <p:cNvPr id="36" name="TextBox 36"/>
            <p:cNvSpPr txBox="1"/>
            <p:nvPr/>
          </p:nvSpPr>
          <p:spPr>
            <a:xfrm>
              <a:off x="203200" y="-28575"/>
              <a:ext cx="423974" cy="1150512"/>
            </a:xfrm>
            <a:prstGeom prst="rect">
              <a:avLst/>
            </a:prstGeom>
          </p:spPr>
          <p:txBody>
            <a:bodyPr lIns="50800" tIns="50800" rIns="50800" bIns="50800" rtlCol="0" anchor="ctr"/>
            <a:lstStyle/>
            <a:p>
              <a:pPr algn="ctr">
                <a:lnSpc>
                  <a:spcPts val="2366"/>
                </a:lnSpc>
              </a:pPr>
              <a:endParaRPr/>
            </a:p>
          </p:txBody>
        </p:sp>
      </p:grpSp>
      <p:sp>
        <p:nvSpPr>
          <p:cNvPr id="37" name="TextBox 37"/>
          <p:cNvSpPr txBox="1"/>
          <p:nvPr/>
        </p:nvSpPr>
        <p:spPr>
          <a:xfrm>
            <a:off x="9593979" y="7020673"/>
            <a:ext cx="1338174" cy="383990"/>
          </a:xfrm>
          <a:prstGeom prst="rect">
            <a:avLst/>
          </a:prstGeom>
        </p:spPr>
        <p:txBody>
          <a:bodyPr lIns="0" tIns="0" rIns="0" bIns="0" rtlCol="0" anchor="t">
            <a:spAutoFit/>
          </a:bodyPr>
          <a:lstStyle/>
          <a:p>
            <a:pPr algn="ctr">
              <a:lnSpc>
                <a:spcPts val="3194"/>
              </a:lnSpc>
              <a:spcBef>
                <a:spcPct val="0"/>
              </a:spcBef>
            </a:pPr>
            <a:r>
              <a:rPr lang="en-US" sz="2281">
                <a:solidFill>
                  <a:srgbClr val="000000"/>
                </a:solidFill>
                <a:latin typeface="DM Sans"/>
                <a:ea typeface="DM Sans"/>
                <a:cs typeface="DM Sans"/>
                <a:sym typeface="DM Sans"/>
              </a:rPr>
              <a:t>n features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1219200"/>
            <a:ext cx="13687551"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3. Experiment &amp; Result</a:t>
            </a:r>
          </a:p>
        </p:txBody>
      </p:sp>
      <p:sp>
        <p:nvSpPr>
          <p:cNvPr id="3" name="TextBox 3"/>
          <p:cNvSpPr txBox="1"/>
          <p:nvPr/>
        </p:nvSpPr>
        <p:spPr>
          <a:xfrm>
            <a:off x="1200868" y="2791571"/>
            <a:ext cx="3056182" cy="516890"/>
          </a:xfrm>
          <a:prstGeom prst="rect">
            <a:avLst/>
          </a:prstGeom>
        </p:spPr>
        <p:txBody>
          <a:bodyPr lIns="0" tIns="0" rIns="0" bIns="0" rtlCol="0" anchor="t">
            <a:spAutoFit/>
          </a:bodyPr>
          <a:lstStyle/>
          <a:p>
            <a:pPr algn="l">
              <a:lnSpc>
                <a:spcPts val="3879"/>
              </a:lnSpc>
            </a:pPr>
            <a:r>
              <a:rPr lang="en-US" sz="3999">
                <a:solidFill>
                  <a:srgbClr val="000000"/>
                </a:solidFill>
                <a:latin typeface="DM Sans"/>
                <a:ea typeface="DM Sans"/>
                <a:cs typeface="DM Sans"/>
                <a:sym typeface="DM Sans"/>
              </a:rPr>
              <a:t>3.1 Dataset</a:t>
            </a:r>
          </a:p>
        </p:txBody>
      </p:sp>
      <p:sp>
        <p:nvSpPr>
          <p:cNvPr id="4" name="TextBox 4"/>
          <p:cNvSpPr txBox="1"/>
          <p:nvPr/>
        </p:nvSpPr>
        <p:spPr>
          <a:xfrm>
            <a:off x="1468770" y="3698986"/>
            <a:ext cx="4083450" cy="516890"/>
          </a:xfrm>
          <a:prstGeom prst="rect">
            <a:avLst/>
          </a:prstGeom>
        </p:spPr>
        <p:txBody>
          <a:bodyPr lIns="0" tIns="0" rIns="0" bIns="0" rtlCol="0" anchor="t">
            <a:spAutoFit/>
          </a:bodyPr>
          <a:lstStyle/>
          <a:p>
            <a:pPr marL="863599" lvl="1" indent="-431800" algn="just">
              <a:lnSpc>
                <a:spcPts val="3879"/>
              </a:lnSpc>
              <a:buFont typeface="Arial"/>
              <a:buChar char="•"/>
            </a:pPr>
            <a:r>
              <a:rPr lang="en-US" sz="3999" dirty="0">
                <a:solidFill>
                  <a:srgbClr val="000000"/>
                </a:solidFill>
                <a:latin typeface="DM Sans"/>
                <a:ea typeface="DM Sans"/>
                <a:cs typeface="DM Sans"/>
                <a:sym typeface="DM Sans"/>
              </a:rPr>
              <a:t>RT-IoT2022</a:t>
            </a:r>
          </a:p>
        </p:txBody>
      </p:sp>
      <p:sp>
        <p:nvSpPr>
          <p:cNvPr id="5" name="TextBox 5"/>
          <p:cNvSpPr txBox="1"/>
          <p:nvPr/>
        </p:nvSpPr>
        <p:spPr>
          <a:xfrm>
            <a:off x="1914972" y="5003911"/>
            <a:ext cx="6112162" cy="516890"/>
          </a:xfrm>
          <a:prstGeom prst="rect">
            <a:avLst/>
          </a:prstGeom>
        </p:spPr>
        <p:txBody>
          <a:bodyPr lIns="0" tIns="0" rIns="0" bIns="0" rtlCol="0" anchor="t">
            <a:spAutoFit/>
          </a:bodyPr>
          <a:lstStyle/>
          <a:p>
            <a:pPr marL="863599" lvl="1" indent="-431800" algn="just">
              <a:lnSpc>
                <a:spcPts val="3879"/>
              </a:lnSpc>
              <a:buFont typeface="Arial"/>
              <a:buChar char="•"/>
            </a:pPr>
            <a:r>
              <a:rPr lang="en-US" sz="3999">
                <a:solidFill>
                  <a:srgbClr val="000000"/>
                </a:solidFill>
                <a:latin typeface="DM Sans"/>
                <a:ea typeface="DM Sans"/>
                <a:cs typeface="DM Sans"/>
                <a:sym typeface="DM Sans"/>
              </a:rPr>
              <a:t>Traningset :  80%</a:t>
            </a:r>
          </a:p>
        </p:txBody>
      </p:sp>
      <p:sp>
        <p:nvSpPr>
          <p:cNvPr id="6" name="TextBox 6"/>
          <p:cNvSpPr txBox="1"/>
          <p:nvPr/>
        </p:nvSpPr>
        <p:spPr>
          <a:xfrm>
            <a:off x="1914972" y="5658706"/>
            <a:ext cx="4209618" cy="516890"/>
          </a:xfrm>
          <a:prstGeom prst="rect">
            <a:avLst/>
          </a:prstGeom>
        </p:spPr>
        <p:txBody>
          <a:bodyPr lIns="0" tIns="0" rIns="0" bIns="0" rtlCol="0" anchor="t">
            <a:spAutoFit/>
          </a:bodyPr>
          <a:lstStyle/>
          <a:p>
            <a:pPr marL="863599" lvl="1" indent="-431800" algn="just">
              <a:lnSpc>
                <a:spcPts val="3879"/>
              </a:lnSpc>
              <a:buFont typeface="Arial"/>
              <a:buChar char="•"/>
            </a:pPr>
            <a:r>
              <a:rPr lang="en-US" sz="3999">
                <a:solidFill>
                  <a:srgbClr val="000000"/>
                </a:solidFill>
                <a:latin typeface="DM Sans"/>
                <a:ea typeface="DM Sans"/>
                <a:cs typeface="DM Sans"/>
                <a:sym typeface="DM Sans"/>
              </a:rPr>
              <a:t>Testset : 20%</a:t>
            </a:r>
          </a:p>
        </p:txBody>
      </p:sp>
      <p:sp>
        <p:nvSpPr>
          <p:cNvPr id="7" name="TextBox 7"/>
          <p:cNvSpPr txBox="1"/>
          <p:nvPr/>
        </p:nvSpPr>
        <p:spPr>
          <a:xfrm>
            <a:off x="1468770" y="6232429"/>
            <a:ext cx="12775506"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Inter"/>
                <a:ea typeface="Inter"/>
                <a:cs typeface="Inter"/>
                <a:sym typeface="Inter"/>
              </a:rPr>
              <a:t>Data balancing technique by Smote for trainset</a:t>
            </a:r>
          </a:p>
        </p:txBody>
      </p:sp>
      <p:sp>
        <p:nvSpPr>
          <p:cNvPr id="8" name="TextBox 8"/>
          <p:cNvSpPr txBox="1"/>
          <p:nvPr/>
        </p:nvSpPr>
        <p:spPr>
          <a:xfrm>
            <a:off x="1509073" y="6975379"/>
            <a:ext cx="15411570"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Inter"/>
                <a:ea typeface="Inter"/>
                <a:cs typeface="Inter"/>
                <a:sym typeface="Inter"/>
              </a:rPr>
              <a:t>Filter Method for Feature Selection and correlation threshold</a:t>
            </a:r>
          </a:p>
        </p:txBody>
      </p:sp>
      <p:sp>
        <p:nvSpPr>
          <p:cNvPr id="9" name="TextBox 9"/>
          <p:cNvSpPr txBox="1"/>
          <p:nvPr/>
        </p:nvSpPr>
        <p:spPr>
          <a:xfrm>
            <a:off x="1909718" y="4191111"/>
            <a:ext cx="9139282" cy="679450"/>
          </a:xfrm>
          <a:prstGeom prst="rect">
            <a:avLst/>
          </a:prstGeom>
        </p:spPr>
        <p:txBody>
          <a:bodyPr wrap="square" lIns="0" tIns="0" rIns="0" bIns="0" rtlCol="0" anchor="t">
            <a:spAutoFit/>
          </a:bodyPr>
          <a:lstStyle/>
          <a:p>
            <a:pPr marL="863599" lvl="1" indent="-431800" algn="l">
              <a:lnSpc>
                <a:spcPts val="5599"/>
              </a:lnSpc>
              <a:buFont typeface="Arial"/>
              <a:buChar char="•"/>
            </a:pPr>
            <a:r>
              <a:rPr lang="en-US" sz="3999" dirty="0">
                <a:solidFill>
                  <a:srgbClr val="000000"/>
                </a:solidFill>
                <a:latin typeface="DM Sans"/>
                <a:ea typeface="DM Sans"/>
                <a:cs typeface="DM Sans"/>
                <a:sym typeface="DM Sans"/>
              </a:rPr>
              <a:t>Feature scaling: </a:t>
            </a:r>
            <a:r>
              <a:rPr lang="en-US" sz="3999" dirty="0" err="1">
                <a:solidFill>
                  <a:srgbClr val="000000"/>
                </a:solidFill>
                <a:latin typeface="DM Sans"/>
                <a:ea typeface="DM Sans"/>
                <a:cs typeface="DM Sans"/>
                <a:sym typeface="DM Sans"/>
              </a:rPr>
              <a:t>StandardScaler</a:t>
            </a:r>
            <a:endParaRPr lang="en-US" sz="3999" dirty="0">
              <a:solidFill>
                <a:srgbClr val="000000"/>
              </a:solidFill>
              <a:latin typeface="DM Sans"/>
              <a:ea typeface="DM Sans"/>
              <a:cs typeface="DM Sans"/>
              <a:sym typeface="DM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1219200"/>
            <a:ext cx="13687551"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3. Experiment &amp; Result</a:t>
            </a:r>
          </a:p>
        </p:txBody>
      </p:sp>
      <p:sp>
        <p:nvSpPr>
          <p:cNvPr id="3" name="TextBox 3"/>
          <p:cNvSpPr txBox="1"/>
          <p:nvPr/>
        </p:nvSpPr>
        <p:spPr>
          <a:xfrm>
            <a:off x="1179347" y="2546933"/>
            <a:ext cx="6843776" cy="516890"/>
          </a:xfrm>
          <a:prstGeom prst="rect">
            <a:avLst/>
          </a:prstGeom>
        </p:spPr>
        <p:txBody>
          <a:bodyPr lIns="0" tIns="0" rIns="0" bIns="0" rtlCol="0" anchor="t">
            <a:spAutoFit/>
          </a:bodyPr>
          <a:lstStyle/>
          <a:p>
            <a:pPr algn="l">
              <a:lnSpc>
                <a:spcPts val="3879"/>
              </a:lnSpc>
            </a:pPr>
            <a:r>
              <a:rPr lang="en-US" sz="3999">
                <a:solidFill>
                  <a:srgbClr val="000000"/>
                </a:solidFill>
                <a:latin typeface="DM Sans"/>
                <a:ea typeface="DM Sans"/>
                <a:cs typeface="DM Sans"/>
                <a:sym typeface="DM Sans"/>
              </a:rPr>
              <a:t>3.2 Experiment setup</a:t>
            </a:r>
          </a:p>
        </p:txBody>
      </p:sp>
      <p:graphicFrame>
        <p:nvGraphicFramePr>
          <p:cNvPr id="4" name="Table 4"/>
          <p:cNvGraphicFramePr>
            <a:graphicFrameLocks noGrp="1"/>
          </p:cNvGraphicFramePr>
          <p:nvPr/>
        </p:nvGraphicFramePr>
        <p:xfrm>
          <a:off x="1564484" y="4086173"/>
          <a:ext cx="15694816" cy="5200650"/>
        </p:xfrm>
        <a:graphic>
          <a:graphicData uri="http://schemas.openxmlformats.org/drawingml/2006/table">
            <a:tbl>
              <a:tblPr/>
              <a:tblGrid>
                <a:gridCol w="4163131">
                  <a:extLst>
                    <a:ext uri="{9D8B030D-6E8A-4147-A177-3AD203B41FA5}">
                      <a16:colId xmlns:a16="http://schemas.microsoft.com/office/drawing/2014/main" val="20000"/>
                    </a:ext>
                  </a:extLst>
                </a:gridCol>
                <a:gridCol w="11531685">
                  <a:extLst>
                    <a:ext uri="{9D8B030D-6E8A-4147-A177-3AD203B41FA5}">
                      <a16:colId xmlns:a16="http://schemas.microsoft.com/office/drawing/2014/main" val="20001"/>
                    </a:ext>
                  </a:extLst>
                </a:gridCol>
              </a:tblGrid>
              <a:tr h="1040130">
                <a:tc>
                  <a:txBody>
                    <a:bodyPr/>
                    <a:lstStyle/>
                    <a:p>
                      <a:pPr algn="just">
                        <a:lnSpc>
                          <a:spcPts val="3870"/>
                        </a:lnSpc>
                        <a:defRPr/>
                      </a:pPr>
                      <a:r>
                        <a:rPr lang="en-US" sz="3000">
                          <a:solidFill>
                            <a:srgbClr val="000000"/>
                          </a:solidFill>
                          <a:latin typeface="Inter"/>
                          <a:ea typeface="Inter"/>
                          <a:cs typeface="Inter"/>
                          <a:sym typeface="Inter"/>
                        </a:rPr>
                        <a:t>KNN</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4200"/>
                        </a:lnSpc>
                        <a:defRPr/>
                      </a:pPr>
                      <a:r>
                        <a:rPr lang="en-US" sz="3000">
                          <a:solidFill>
                            <a:srgbClr val="000000"/>
                          </a:solidFill>
                          <a:latin typeface="Arimo"/>
                          <a:ea typeface="Arimo"/>
                          <a:cs typeface="Arimo"/>
                          <a:sym typeface="Arimo"/>
                        </a:rPr>
                        <a:t>n_neighbors = 5</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040130">
                <a:tc>
                  <a:txBody>
                    <a:bodyPr/>
                    <a:lstStyle/>
                    <a:p>
                      <a:pPr algn="just">
                        <a:lnSpc>
                          <a:spcPts val="3870"/>
                        </a:lnSpc>
                        <a:defRPr/>
                      </a:pPr>
                      <a:r>
                        <a:rPr lang="en-US" sz="3000">
                          <a:solidFill>
                            <a:srgbClr val="000000"/>
                          </a:solidFill>
                          <a:latin typeface="Inter"/>
                          <a:ea typeface="Inter"/>
                          <a:cs typeface="Inter"/>
                          <a:sym typeface="Inter"/>
                        </a:rPr>
                        <a:t>LinearSVC</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870"/>
                        </a:lnSpc>
                        <a:defRPr/>
                      </a:pPr>
                      <a:r>
                        <a:rPr lang="en-US" sz="3000">
                          <a:solidFill>
                            <a:srgbClr val="000000"/>
                          </a:solidFill>
                          <a:latin typeface="Inter"/>
                          <a:ea typeface="Inter"/>
                          <a:cs typeface="Inter"/>
                          <a:sym typeface="Inter"/>
                        </a:rPr>
                        <a:t>class_weight='balanced', random_state=42, max_iter=10000</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40130">
                <a:tc>
                  <a:txBody>
                    <a:bodyPr/>
                    <a:lstStyle/>
                    <a:p>
                      <a:pPr algn="just">
                        <a:lnSpc>
                          <a:spcPts val="3870"/>
                        </a:lnSpc>
                        <a:defRPr/>
                      </a:pPr>
                      <a:r>
                        <a:rPr lang="en-US" sz="3000">
                          <a:solidFill>
                            <a:srgbClr val="000000"/>
                          </a:solidFill>
                          <a:latin typeface="Inter"/>
                          <a:ea typeface="Inter"/>
                          <a:cs typeface="Inter"/>
                          <a:sym typeface="Inter"/>
                        </a:rPr>
                        <a:t>xgboost</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870"/>
                        </a:lnSpc>
                        <a:defRPr/>
                      </a:pPr>
                      <a:r>
                        <a:rPr lang="en-US" sz="3000">
                          <a:solidFill>
                            <a:srgbClr val="000000"/>
                          </a:solidFill>
                          <a:latin typeface="Inter"/>
                          <a:ea typeface="Inter"/>
                          <a:cs typeface="Inter"/>
                          <a:sym typeface="Inter"/>
                        </a:rPr>
                        <a:t>objective='multi:softmax', num_class=NUM_CLASSES</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40130">
                <a:tc>
                  <a:txBody>
                    <a:bodyPr/>
                    <a:lstStyle/>
                    <a:p>
                      <a:pPr algn="just">
                        <a:lnSpc>
                          <a:spcPts val="3870"/>
                        </a:lnSpc>
                        <a:defRPr/>
                      </a:pPr>
                      <a:r>
                        <a:rPr lang="en-US" sz="3000">
                          <a:solidFill>
                            <a:srgbClr val="000000"/>
                          </a:solidFill>
                          <a:latin typeface="Inter"/>
                          <a:ea typeface="Inter"/>
                          <a:cs typeface="Inter"/>
                          <a:sym typeface="Inter"/>
                        </a:rPr>
                        <a:t>logistic_regression</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870"/>
                        </a:lnSpc>
                        <a:defRPr/>
                      </a:pPr>
                      <a:r>
                        <a:rPr lang="en-US" sz="3000">
                          <a:solidFill>
                            <a:srgbClr val="000000"/>
                          </a:solidFill>
                          <a:latin typeface="Inter"/>
                          <a:ea typeface="Inter"/>
                          <a:cs typeface="Inter"/>
                          <a:sym typeface="Inter"/>
                        </a:rPr>
                        <a:t>multi_class='multinomial' class_weight='balanced'</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1040130">
                <a:tc>
                  <a:txBody>
                    <a:bodyPr/>
                    <a:lstStyle/>
                    <a:p>
                      <a:pPr algn="just">
                        <a:lnSpc>
                          <a:spcPts val="3870"/>
                        </a:lnSpc>
                        <a:defRPr/>
                      </a:pPr>
                      <a:r>
                        <a:rPr lang="en-US" sz="3000">
                          <a:solidFill>
                            <a:srgbClr val="000000"/>
                          </a:solidFill>
                          <a:latin typeface="Inter"/>
                          <a:ea typeface="Inter"/>
                          <a:cs typeface="Inter"/>
                          <a:sym typeface="Inter"/>
                        </a:rPr>
                        <a:t>random_forest</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tc>
                  <a:txBody>
                    <a:bodyPr/>
                    <a:lstStyle/>
                    <a:p>
                      <a:pPr algn="just">
                        <a:lnSpc>
                          <a:spcPts val="3870"/>
                        </a:lnSpc>
                        <a:defRPr/>
                      </a:pPr>
                      <a:r>
                        <a:rPr lang="en-US" sz="3000">
                          <a:solidFill>
                            <a:srgbClr val="000000"/>
                          </a:solidFill>
                          <a:latin typeface="Inter"/>
                          <a:ea typeface="Inter"/>
                          <a:cs typeface="Inter"/>
                          <a:sym typeface="Inter"/>
                        </a:rPr>
                        <a:t>n_estimators=100,class_weight='balanced'</a:t>
                      </a:r>
                      <a:endParaRPr lang="en-US" sz="1100"/>
                    </a:p>
                  </a:txBody>
                  <a:tcPr marL="190500" marR="190500" marT="190500" marB="190500">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TextBox 5"/>
          <p:cNvSpPr txBox="1"/>
          <p:nvPr/>
        </p:nvSpPr>
        <p:spPr>
          <a:xfrm>
            <a:off x="2082774" y="3197173"/>
            <a:ext cx="6892886" cy="679450"/>
          </a:xfrm>
          <a:prstGeom prst="rect">
            <a:avLst/>
          </a:prstGeom>
        </p:spPr>
        <p:txBody>
          <a:bodyPr lIns="0" tIns="0" rIns="0" bIns="0" rtlCol="0" anchor="t">
            <a:spAutoFit/>
          </a:bodyPr>
          <a:lstStyle/>
          <a:p>
            <a:pPr algn="ctr">
              <a:lnSpc>
                <a:spcPts val="5599"/>
              </a:lnSpc>
              <a:spcBef>
                <a:spcPct val="0"/>
              </a:spcBef>
            </a:pPr>
            <a:r>
              <a:rPr lang="en-US" sz="3999">
                <a:solidFill>
                  <a:srgbClr val="000000"/>
                </a:solidFill>
                <a:latin typeface="DM Sans"/>
                <a:ea typeface="DM Sans"/>
                <a:cs typeface="DM Sans"/>
                <a:sym typeface="DM Sans"/>
              </a:rPr>
              <a:t>3.2.1 Machine learning models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77551" y="1219200"/>
            <a:ext cx="13687551"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3. Experiment &amp; Result</a:t>
            </a:r>
          </a:p>
        </p:txBody>
      </p:sp>
      <p:sp>
        <p:nvSpPr>
          <p:cNvPr id="3" name="TextBox 3"/>
          <p:cNvSpPr txBox="1"/>
          <p:nvPr/>
        </p:nvSpPr>
        <p:spPr>
          <a:xfrm>
            <a:off x="1192092" y="2405698"/>
            <a:ext cx="11135492" cy="516890"/>
          </a:xfrm>
          <a:prstGeom prst="rect">
            <a:avLst/>
          </a:prstGeom>
        </p:spPr>
        <p:txBody>
          <a:bodyPr lIns="0" tIns="0" rIns="0" bIns="0" rtlCol="0" anchor="t">
            <a:spAutoFit/>
          </a:bodyPr>
          <a:lstStyle/>
          <a:p>
            <a:pPr algn="l">
              <a:lnSpc>
                <a:spcPts val="3879"/>
              </a:lnSpc>
            </a:pPr>
            <a:r>
              <a:rPr lang="en-US" sz="3999">
                <a:solidFill>
                  <a:srgbClr val="000000"/>
                </a:solidFill>
                <a:latin typeface="DM Sans"/>
                <a:ea typeface="DM Sans"/>
                <a:cs typeface="DM Sans"/>
                <a:sym typeface="DM Sans"/>
              </a:rPr>
              <a:t>3.2 Experiment setup </a:t>
            </a:r>
          </a:p>
        </p:txBody>
      </p:sp>
      <p:sp>
        <p:nvSpPr>
          <p:cNvPr id="4" name="TextBox 4"/>
          <p:cNvSpPr txBox="1"/>
          <p:nvPr/>
        </p:nvSpPr>
        <p:spPr>
          <a:xfrm>
            <a:off x="2029748" y="3959501"/>
            <a:ext cx="11533665"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Inter"/>
                <a:ea typeface="Inter"/>
                <a:cs typeface="Inter"/>
                <a:sym typeface="Inter"/>
              </a:rPr>
              <a:t>Loss function: Weighted Cross-Entropy Loss</a:t>
            </a:r>
          </a:p>
        </p:txBody>
      </p:sp>
      <p:sp>
        <p:nvSpPr>
          <p:cNvPr id="5" name="TextBox 5"/>
          <p:cNvSpPr txBox="1"/>
          <p:nvPr/>
        </p:nvSpPr>
        <p:spPr>
          <a:xfrm>
            <a:off x="2029748" y="5642251"/>
            <a:ext cx="6033453"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Inter"/>
                <a:ea typeface="Inter"/>
                <a:cs typeface="Inter"/>
                <a:sym typeface="Inter"/>
              </a:rPr>
              <a:t>Epochs: default is 50 </a:t>
            </a:r>
          </a:p>
        </p:txBody>
      </p:sp>
      <p:sp>
        <p:nvSpPr>
          <p:cNvPr id="6" name="TextBox 6"/>
          <p:cNvSpPr txBox="1"/>
          <p:nvPr/>
        </p:nvSpPr>
        <p:spPr>
          <a:xfrm>
            <a:off x="2029748" y="6439176"/>
            <a:ext cx="6562884"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Inter"/>
                <a:ea typeface="Inter"/>
                <a:cs typeface="Inter"/>
                <a:sym typeface="Inter"/>
              </a:rPr>
              <a:t>Device: training on GPU</a:t>
            </a:r>
          </a:p>
        </p:txBody>
      </p:sp>
      <p:sp>
        <p:nvSpPr>
          <p:cNvPr id="7" name="TextBox 7"/>
          <p:cNvSpPr txBox="1"/>
          <p:nvPr/>
        </p:nvSpPr>
        <p:spPr>
          <a:xfrm>
            <a:off x="2029748" y="4800876"/>
            <a:ext cx="13566775"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Inter"/>
                <a:ea typeface="Inter"/>
                <a:cs typeface="Inter"/>
                <a:sym typeface="Inter"/>
              </a:rPr>
              <a:t>Optimization function: Adam, init learning rate: 0.001 </a:t>
            </a:r>
          </a:p>
        </p:txBody>
      </p:sp>
      <p:sp>
        <p:nvSpPr>
          <p:cNvPr id="8" name="TextBox 8"/>
          <p:cNvSpPr txBox="1"/>
          <p:nvPr/>
        </p:nvSpPr>
        <p:spPr>
          <a:xfrm>
            <a:off x="1503670" y="3080026"/>
            <a:ext cx="9219112" cy="679450"/>
          </a:xfrm>
          <a:prstGeom prst="rect">
            <a:avLst/>
          </a:prstGeom>
        </p:spPr>
        <p:txBody>
          <a:bodyPr lIns="0" tIns="0" rIns="0" bIns="0" rtlCol="0" anchor="t">
            <a:spAutoFit/>
          </a:bodyPr>
          <a:lstStyle/>
          <a:p>
            <a:pPr algn="l">
              <a:lnSpc>
                <a:spcPts val="5599"/>
              </a:lnSpc>
              <a:spcBef>
                <a:spcPct val="0"/>
              </a:spcBef>
            </a:pPr>
            <a:r>
              <a:rPr lang="en-US" sz="3999">
                <a:solidFill>
                  <a:srgbClr val="000000"/>
                </a:solidFill>
                <a:latin typeface="DM Sans"/>
                <a:ea typeface="DM Sans"/>
                <a:cs typeface="DM Sans"/>
                <a:sym typeface="DM Sans"/>
              </a:rPr>
              <a:t>3.2.2 Neural  Network (MLP)</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
        <p:cNvGrpSpPr/>
        <p:nvPr/>
      </p:nvGrpSpPr>
      <p:grpSpPr>
        <a:xfrm>
          <a:off x="0" y="0"/>
          <a:ext cx="0" cy="0"/>
          <a:chOff x="0" y="0"/>
          <a:chExt cx="0" cy="0"/>
        </a:xfrm>
      </p:grpSpPr>
      <p:sp>
        <p:nvSpPr>
          <p:cNvPr id="2" name="TextBox 2"/>
          <p:cNvSpPr txBox="1"/>
          <p:nvPr/>
        </p:nvSpPr>
        <p:spPr>
          <a:xfrm>
            <a:off x="1028700" y="1219200"/>
            <a:ext cx="13687551" cy="1177290"/>
          </a:xfrm>
          <a:prstGeom prst="rect">
            <a:avLst/>
          </a:prstGeom>
        </p:spPr>
        <p:txBody>
          <a:bodyPr lIns="0" tIns="0" rIns="0" bIns="0" rtlCol="0" anchor="t">
            <a:spAutoFit/>
          </a:bodyPr>
          <a:lstStyle/>
          <a:p>
            <a:pPr algn="l">
              <a:lnSpc>
                <a:spcPts val="8730"/>
              </a:lnSpc>
            </a:pPr>
            <a:r>
              <a:rPr lang="en-US" sz="9000" b="1">
                <a:solidFill>
                  <a:srgbClr val="000000"/>
                </a:solidFill>
                <a:latin typeface="DM Sans Bold"/>
                <a:ea typeface="DM Sans Bold"/>
                <a:cs typeface="DM Sans Bold"/>
                <a:sym typeface="DM Sans Bold"/>
              </a:rPr>
              <a:t>3. Experiment &amp; Result</a:t>
            </a:r>
          </a:p>
        </p:txBody>
      </p:sp>
      <p:sp>
        <p:nvSpPr>
          <p:cNvPr id="3" name="TextBox 3"/>
          <p:cNvSpPr txBox="1"/>
          <p:nvPr/>
        </p:nvSpPr>
        <p:spPr>
          <a:xfrm>
            <a:off x="1179347" y="2482215"/>
            <a:ext cx="5438281" cy="516890"/>
          </a:xfrm>
          <a:prstGeom prst="rect">
            <a:avLst/>
          </a:prstGeom>
        </p:spPr>
        <p:txBody>
          <a:bodyPr lIns="0" tIns="0" rIns="0" bIns="0" rtlCol="0" anchor="t">
            <a:spAutoFit/>
          </a:bodyPr>
          <a:lstStyle/>
          <a:p>
            <a:pPr algn="l">
              <a:lnSpc>
                <a:spcPts val="3879"/>
              </a:lnSpc>
            </a:pPr>
            <a:r>
              <a:rPr lang="en-US" sz="3999">
                <a:solidFill>
                  <a:srgbClr val="000000"/>
                </a:solidFill>
                <a:latin typeface="DM Sans"/>
                <a:ea typeface="DM Sans"/>
                <a:cs typeface="DM Sans"/>
                <a:sym typeface="DM Sans"/>
              </a:rPr>
              <a:t>3.3 Evaluation Metrics</a:t>
            </a:r>
          </a:p>
        </p:txBody>
      </p:sp>
      <p:sp>
        <p:nvSpPr>
          <p:cNvPr id="4" name="TextBox 4"/>
          <p:cNvSpPr txBox="1"/>
          <p:nvPr/>
        </p:nvSpPr>
        <p:spPr>
          <a:xfrm>
            <a:off x="1459459" y="3363921"/>
            <a:ext cx="7152357"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DM Sans"/>
                <a:ea typeface="DM Sans"/>
                <a:cs typeface="DM Sans"/>
                <a:sym typeface="DM Sans"/>
              </a:rPr>
              <a:t>Accuracy (Độ chính xác)</a:t>
            </a:r>
          </a:p>
        </p:txBody>
      </p:sp>
      <p:sp>
        <p:nvSpPr>
          <p:cNvPr id="5" name="TextBox 5"/>
          <p:cNvSpPr txBox="1"/>
          <p:nvPr/>
        </p:nvSpPr>
        <p:spPr>
          <a:xfrm>
            <a:off x="1459459" y="4257021"/>
            <a:ext cx="9275759"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DM Sans"/>
                <a:ea typeface="DM Sans"/>
                <a:cs typeface="DM Sans"/>
                <a:sym typeface="DM Sans"/>
              </a:rPr>
              <a:t>Precision (Độ chính xác theo lớp):</a:t>
            </a:r>
          </a:p>
        </p:txBody>
      </p:sp>
      <p:sp>
        <p:nvSpPr>
          <p:cNvPr id="6" name="TextBox 6"/>
          <p:cNvSpPr txBox="1"/>
          <p:nvPr/>
        </p:nvSpPr>
        <p:spPr>
          <a:xfrm>
            <a:off x="1459459" y="5150120"/>
            <a:ext cx="7892357"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DM Sans"/>
                <a:ea typeface="DM Sans"/>
                <a:cs typeface="DM Sans"/>
                <a:sym typeface="DM Sans"/>
              </a:rPr>
              <a:t>Recall (Độ bao phủ)</a:t>
            </a:r>
          </a:p>
        </p:txBody>
      </p:sp>
      <p:sp>
        <p:nvSpPr>
          <p:cNvPr id="7" name="TextBox 7"/>
          <p:cNvSpPr txBox="1"/>
          <p:nvPr/>
        </p:nvSpPr>
        <p:spPr>
          <a:xfrm>
            <a:off x="1459459" y="5985982"/>
            <a:ext cx="5701788" cy="679450"/>
          </a:xfrm>
          <a:prstGeom prst="rect">
            <a:avLst/>
          </a:prstGeom>
        </p:spPr>
        <p:txBody>
          <a:bodyPr lIns="0" tIns="0" rIns="0" bIns="0" rtlCol="0" anchor="t">
            <a:spAutoFit/>
          </a:bodyPr>
          <a:lstStyle/>
          <a:p>
            <a:pPr marL="863599" lvl="1" indent="-431800" algn="l">
              <a:lnSpc>
                <a:spcPts val="5599"/>
              </a:lnSpc>
              <a:buFont typeface="Arial"/>
              <a:buChar char="•"/>
            </a:pPr>
            <a:r>
              <a:rPr lang="en-US" sz="3999">
                <a:solidFill>
                  <a:srgbClr val="000000"/>
                </a:solidFill>
                <a:latin typeface="DM Sans"/>
                <a:ea typeface="DM Sans"/>
                <a:cs typeface="DM Sans"/>
                <a:sym typeface="DM Sans"/>
              </a:rPr>
              <a:t>F1-Score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649</Words>
  <Application>Microsoft Office PowerPoint</Application>
  <PresentationFormat>Tùy chỉnh</PresentationFormat>
  <Paragraphs>102</Paragraphs>
  <Slides>16</Slides>
  <Notes>0</Notes>
  <HiddenSlides>0</HiddenSlides>
  <MMClips>0</MMClips>
  <ScaleCrop>false</ScaleCrop>
  <HeadingPairs>
    <vt:vector size="6" baseType="variant">
      <vt:variant>
        <vt:lpstr>Phông được Dùng</vt:lpstr>
      </vt:variant>
      <vt:variant>
        <vt:i4>7</vt:i4>
      </vt:variant>
      <vt:variant>
        <vt:lpstr>Chủ đề</vt:lpstr>
      </vt:variant>
      <vt:variant>
        <vt:i4>1</vt:i4>
      </vt:variant>
      <vt:variant>
        <vt:lpstr>Tiêu đề Bản chiếu</vt:lpstr>
      </vt:variant>
      <vt:variant>
        <vt:i4>16</vt:i4>
      </vt:variant>
    </vt:vector>
  </HeadingPairs>
  <TitlesOfParts>
    <vt:vector size="24" baseType="lpstr">
      <vt:lpstr>DM Sans</vt:lpstr>
      <vt:lpstr>Arimo</vt:lpstr>
      <vt:lpstr>DM Sans Bold</vt:lpstr>
      <vt:lpstr>Inter</vt:lpstr>
      <vt:lpstr>Arial</vt:lpstr>
      <vt:lpstr>Cormorant Garamond Bold Italics</vt:lpstr>
      <vt:lpstr>Calibri</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 PPNCKH</dc:title>
  <cp:lastModifiedBy>Tạ Hồng Quí</cp:lastModifiedBy>
  <cp:revision>2</cp:revision>
  <dcterms:created xsi:type="dcterms:W3CDTF">2006-08-16T00:00:00Z</dcterms:created>
  <dcterms:modified xsi:type="dcterms:W3CDTF">2025-05-22T13:43:32Z</dcterms:modified>
  <dc:identifier>DAGneR9zVLM</dc:identifier>
</cp:coreProperties>
</file>