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720A3-1811-48D7-B3B7-F8E6E290C2FA}" v="13" dt="2022-10-16T20:06:07.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bd731d2f297351c0" providerId="Windows Live" clId="Web-{392720A3-1811-48D7-B3B7-F8E6E290C2FA}"/>
    <pc:docChg chg="modSld">
      <pc:chgData name="Guest User" userId="bd731d2f297351c0" providerId="Windows Live" clId="Web-{392720A3-1811-48D7-B3B7-F8E6E290C2FA}" dt="2022-10-16T20:06:07.586" v="7" actId="1076"/>
      <pc:docMkLst>
        <pc:docMk/>
      </pc:docMkLst>
      <pc:sldChg chg="modSp">
        <pc:chgData name="Guest User" userId="bd731d2f297351c0" providerId="Windows Live" clId="Web-{392720A3-1811-48D7-B3B7-F8E6E290C2FA}" dt="2022-10-16T20:06:07.586" v="7" actId="1076"/>
        <pc:sldMkLst>
          <pc:docMk/>
          <pc:sldMk cId="0" sldId="261"/>
        </pc:sldMkLst>
        <pc:spChg chg="mod">
          <ac:chgData name="Guest User" userId="bd731d2f297351c0" providerId="Windows Live" clId="Web-{392720A3-1811-48D7-B3B7-F8E6E290C2FA}" dt="2022-10-16T20:06:01.977" v="6" actId="14100"/>
          <ac:spMkLst>
            <pc:docMk/>
            <pc:sldMk cId="0" sldId="261"/>
            <ac:spMk id="307" creationId="{00000000-0000-0000-0000-000000000000}"/>
          </ac:spMkLst>
        </pc:spChg>
        <pc:spChg chg="mod">
          <ac:chgData name="Guest User" userId="bd731d2f297351c0" providerId="Windows Live" clId="Web-{392720A3-1811-48D7-B3B7-F8E6E290C2FA}" dt="2022-10-16T20:06:07.586" v="7" actId="1076"/>
          <ac:spMkLst>
            <pc:docMk/>
            <pc:sldMk cId="0" sldId="261"/>
            <ac:spMk id="3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6b282b50a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6b282b50a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6b282b50a5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6b282b50a5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6b282b50a5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6b282b50a5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6b282b50a5_0_2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6b282b50a5_0_2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6b282b50a5_0_2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6b282b50a5_0_2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6b282b50a5_0_2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6b282b50a5_0_2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6b282b50a5_0_2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6b282b50a5_0_2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6b282b50a5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6b282b50a5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 y="0"/>
            <a:ext cx="3634155" cy="5143501"/>
          </a:xfrm>
          <a:prstGeom prst="rect">
            <a:avLst/>
          </a:prstGeom>
          <a:noFill/>
          <a:ln>
            <a:noFill/>
          </a:ln>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696969"/>
            </a:gs>
            <a:gs pos="100000">
              <a:srgbClr val="1D1D1D"/>
            </a:gs>
          </a:gsLst>
          <a:lin ang="5400012" scaled="0"/>
        </a:gra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3" name="Google Shape;283;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4" name="Google Shape;284;p14"/>
          <p:cNvPicPr preferRelativeResize="0"/>
          <p:nvPr/>
        </p:nvPicPr>
        <p:blipFill>
          <a:blip r:embed="rId3">
            <a:alphaModFix/>
          </a:blip>
          <a:stretch>
            <a:fillRect/>
          </a:stretch>
        </p:blipFill>
        <p:spPr>
          <a:xfrm>
            <a:off x="1103267" y="669425"/>
            <a:ext cx="6771350" cy="380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lin ang="5400012" scaled="0"/>
        </a:gra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90" name="Google Shape;290;p15"/>
          <p:cNvPicPr preferRelativeResize="0"/>
          <p:nvPr/>
        </p:nvPicPr>
        <p:blipFill>
          <a:blip r:embed="rId3">
            <a:alphaModFix/>
          </a:blip>
          <a:stretch>
            <a:fillRect/>
          </a:stretch>
        </p:blipFill>
        <p:spPr>
          <a:xfrm>
            <a:off x="5384125" y="318750"/>
            <a:ext cx="3187750" cy="4105450"/>
          </a:xfrm>
          <a:prstGeom prst="rect">
            <a:avLst/>
          </a:prstGeom>
          <a:noFill/>
          <a:ln>
            <a:noFill/>
          </a:ln>
        </p:spPr>
      </p:pic>
      <p:pic>
        <p:nvPicPr>
          <p:cNvPr id="291" name="Google Shape;291;p15"/>
          <p:cNvPicPr preferRelativeResize="0"/>
          <p:nvPr/>
        </p:nvPicPr>
        <p:blipFill>
          <a:blip r:embed="rId4">
            <a:alphaModFix/>
          </a:blip>
          <a:stretch>
            <a:fillRect/>
          </a:stretch>
        </p:blipFill>
        <p:spPr>
          <a:xfrm>
            <a:off x="539125" y="318750"/>
            <a:ext cx="4085104" cy="410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p:nvPr/>
        </p:nvSpPr>
        <p:spPr>
          <a:xfrm>
            <a:off x="391025" y="308350"/>
            <a:ext cx="66072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u="sng">
                <a:latin typeface="Nunito"/>
                <a:ea typeface="Nunito"/>
                <a:cs typeface="Nunito"/>
                <a:sym typeface="Nunito"/>
              </a:rPr>
              <a:t>Mano Guru</a:t>
            </a:r>
            <a:endParaRPr sz="3300" u="sng">
              <a:latin typeface="Nunito"/>
              <a:ea typeface="Nunito"/>
              <a:cs typeface="Nunito"/>
              <a:sym typeface="Nunito"/>
            </a:endParaRPr>
          </a:p>
        </p:txBody>
      </p:sp>
      <p:sp>
        <p:nvSpPr>
          <p:cNvPr id="297" name="Google Shape;297;p16"/>
          <p:cNvSpPr txBox="1"/>
          <p:nvPr/>
        </p:nvSpPr>
        <p:spPr>
          <a:xfrm>
            <a:off x="571575" y="1644325"/>
            <a:ext cx="7178700" cy="127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latin typeface="Nunito"/>
                <a:ea typeface="Nunito"/>
                <a:cs typeface="Nunito"/>
                <a:sym typeface="Nunito"/>
              </a:rPr>
              <a:t>Your every visit is very precious to us.</a:t>
            </a:r>
            <a:endParaRPr sz="1900">
              <a:latin typeface="Nunito"/>
              <a:ea typeface="Nunito"/>
              <a:cs typeface="Nunito"/>
              <a:sym typeface="Nunito"/>
            </a:endParaRPr>
          </a:p>
          <a:p>
            <a:pPr marL="0" lvl="0" indent="0" algn="l" rtl="0">
              <a:spcBef>
                <a:spcPts val="0"/>
              </a:spcBef>
              <a:spcAft>
                <a:spcPts val="0"/>
              </a:spcAft>
              <a:buNone/>
            </a:pPr>
            <a:r>
              <a:rPr lang="en-GB" sz="1900">
                <a:latin typeface="Nunito"/>
                <a:ea typeface="Nunito"/>
                <a:cs typeface="Nunito"/>
                <a:sym typeface="Nunito"/>
              </a:rPr>
              <a:t>We love to serve you delicious food and your desired drinks.</a:t>
            </a:r>
            <a:endParaRPr sz="1900">
              <a:latin typeface="Nunito"/>
              <a:ea typeface="Nunito"/>
              <a:cs typeface="Nunito"/>
              <a:sym typeface="Nunito"/>
            </a:endParaRPr>
          </a:p>
          <a:p>
            <a:pPr marL="0" lvl="0" indent="0" algn="l" rtl="0">
              <a:spcBef>
                <a:spcPts val="0"/>
              </a:spcBef>
              <a:spcAft>
                <a:spcPts val="0"/>
              </a:spcAft>
              <a:buNone/>
            </a:pPr>
            <a:r>
              <a:rPr lang="en-GB" sz="1900">
                <a:latin typeface="Nunito"/>
                <a:ea typeface="Nunito"/>
                <a:cs typeface="Nunito"/>
                <a:sym typeface="Nunito"/>
              </a:rPr>
              <a:t>You can avail our monthly membership card after your third visit .</a:t>
            </a:r>
            <a:endParaRPr sz="1900">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p:nvPr/>
        </p:nvSpPr>
        <p:spPr>
          <a:xfrm>
            <a:off x="140375" y="350925"/>
            <a:ext cx="80310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Nunito"/>
                <a:ea typeface="Nunito"/>
                <a:cs typeface="Nunito"/>
                <a:sym typeface="Nunito"/>
              </a:rPr>
              <a:t>We offer you many exciting incentives on availing our membership, some of them being : </a:t>
            </a:r>
            <a:endParaRPr sz="2000">
              <a:latin typeface="Nunito"/>
              <a:ea typeface="Nunito"/>
              <a:cs typeface="Nunito"/>
              <a:sym typeface="Nunito"/>
            </a:endParaRPr>
          </a:p>
          <a:p>
            <a:pPr marL="457200" lvl="0" indent="-355600" algn="l" rtl="0">
              <a:spcBef>
                <a:spcPts val="0"/>
              </a:spcBef>
              <a:spcAft>
                <a:spcPts val="0"/>
              </a:spcAft>
              <a:buSzPts val="2000"/>
              <a:buFont typeface="Nunito"/>
              <a:buChar char="●"/>
            </a:pPr>
            <a:r>
              <a:rPr lang="en-GB" sz="2000">
                <a:latin typeface="Nunito"/>
                <a:ea typeface="Nunito"/>
                <a:cs typeface="Nunito"/>
                <a:sym typeface="Nunito"/>
              </a:rPr>
              <a:t>Points will be added on your every visit to our salad bar</a:t>
            </a:r>
            <a:endParaRPr sz="2000">
              <a:latin typeface="Nunito"/>
              <a:ea typeface="Nunito"/>
              <a:cs typeface="Nunito"/>
              <a:sym typeface="Nunito"/>
            </a:endParaRPr>
          </a:p>
          <a:p>
            <a:pPr marL="457200" lvl="0" indent="-355600" algn="l" rtl="0">
              <a:spcBef>
                <a:spcPts val="0"/>
              </a:spcBef>
              <a:spcAft>
                <a:spcPts val="0"/>
              </a:spcAft>
              <a:buSzPts val="2000"/>
              <a:buFont typeface="Nunito"/>
              <a:buChar char="●"/>
            </a:pPr>
            <a:r>
              <a:rPr lang="en-GB" sz="2000">
                <a:latin typeface="Nunito"/>
                <a:ea typeface="Nunito"/>
                <a:cs typeface="Nunito"/>
                <a:sym typeface="Nunito"/>
              </a:rPr>
              <a:t>You will be receiving a Appreciation Certificates from our side on completion of 500 points. You can definitely show-off this certificate on social media </a:t>
            </a:r>
            <a:endParaRPr sz="2000">
              <a:latin typeface="Nunito"/>
              <a:ea typeface="Nunito"/>
              <a:cs typeface="Nunito"/>
              <a:sym typeface="Nunito"/>
            </a:endParaRPr>
          </a:p>
          <a:p>
            <a:pPr marL="457200" lvl="0" indent="-355600" algn="l" rtl="0">
              <a:spcBef>
                <a:spcPts val="0"/>
              </a:spcBef>
              <a:spcAft>
                <a:spcPts val="0"/>
              </a:spcAft>
              <a:buSzPts val="2000"/>
              <a:buFont typeface="Nunito"/>
              <a:buChar char="●"/>
            </a:pPr>
            <a:r>
              <a:rPr lang="en-GB" sz="2000">
                <a:latin typeface="Nunito"/>
                <a:ea typeface="Nunito"/>
                <a:cs typeface="Nunito"/>
                <a:sym typeface="Nunito"/>
              </a:rPr>
              <a:t>We will be making donations on your prefered name after completion of 5000 points</a:t>
            </a:r>
            <a:endParaRPr sz="2000">
              <a:latin typeface="Nunito"/>
              <a:ea typeface="Nunito"/>
              <a:cs typeface="Nunito"/>
              <a:sym typeface="Nunito"/>
            </a:endParaRPr>
          </a:p>
          <a:p>
            <a:pPr marL="457200" lvl="0" indent="-355600" algn="l" rtl="0">
              <a:spcBef>
                <a:spcPts val="0"/>
              </a:spcBef>
              <a:spcAft>
                <a:spcPts val="0"/>
              </a:spcAft>
              <a:buSzPts val="2000"/>
              <a:buFont typeface="Nunito"/>
              <a:buChar char="●"/>
            </a:pPr>
            <a:r>
              <a:rPr lang="en-GB" sz="2000">
                <a:latin typeface="Nunito"/>
                <a:ea typeface="Nunito"/>
                <a:cs typeface="Nunito"/>
                <a:sym typeface="Nunito"/>
              </a:rPr>
              <a:t>Donations will be made to Rehabilitation Centres on the behalf of our initiative “Mano Guru”</a:t>
            </a:r>
            <a:endParaRPr sz="2000">
              <a:latin typeface="Nunito"/>
              <a:ea typeface="Nunito"/>
              <a:cs typeface="Nunito"/>
              <a:sym typeface="Nunito"/>
            </a:endParaRPr>
          </a:p>
          <a:p>
            <a:pPr marL="457200" lvl="0" indent="-355600" algn="l" rtl="0">
              <a:spcBef>
                <a:spcPts val="0"/>
              </a:spcBef>
              <a:spcAft>
                <a:spcPts val="0"/>
              </a:spcAft>
              <a:buSzPts val="2000"/>
              <a:buFont typeface="Nunito"/>
              <a:buChar char="●"/>
            </a:pPr>
            <a:r>
              <a:rPr lang="en-GB" sz="2000">
                <a:latin typeface="Nunito"/>
                <a:ea typeface="Nunito"/>
                <a:cs typeface="Nunito"/>
                <a:sym typeface="Nunito"/>
              </a:rPr>
              <a:t>You will be receiving our Gratitude certificates from our side after the donation is made</a:t>
            </a:r>
            <a:endParaRPr sz="2000">
              <a:latin typeface="Nunito"/>
              <a:ea typeface="Nunito"/>
              <a:cs typeface="Nunito"/>
              <a:sym typeface="Nunito"/>
            </a:endParaRPr>
          </a:p>
          <a:p>
            <a:pPr marL="91440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p:nvPr/>
        </p:nvSpPr>
        <p:spPr>
          <a:xfrm>
            <a:off x="741950" y="370975"/>
            <a:ext cx="552476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a:latin typeface="Nunito"/>
                <a:ea typeface="Nunito"/>
                <a:cs typeface="Nunito"/>
                <a:sym typeface="Nunito"/>
              </a:rPr>
              <a:t>“Mano Guru,</a:t>
            </a:r>
            <a:endParaRPr sz="3300">
              <a:latin typeface="Nunito"/>
              <a:ea typeface="Nunito"/>
              <a:cs typeface="Nunito"/>
              <a:sym typeface="Nunito"/>
            </a:endParaRPr>
          </a:p>
          <a:p>
            <a:r>
              <a:rPr lang="en-GB" sz="3300">
                <a:latin typeface="Nunito"/>
                <a:ea typeface="Nunito"/>
                <a:cs typeface="Nunito"/>
                <a:sym typeface="Nunito"/>
              </a:rPr>
              <a:t>      Your Social Companion”</a:t>
            </a:r>
            <a:endParaRPr sz="3300">
              <a:latin typeface="Nunito"/>
              <a:ea typeface="Nunito"/>
              <a:cs typeface="Nunito"/>
              <a:sym typeface="Nunito"/>
            </a:endParaRPr>
          </a:p>
        </p:txBody>
      </p:sp>
      <p:sp>
        <p:nvSpPr>
          <p:cNvPr id="308" name="Google Shape;308;p18"/>
          <p:cNvSpPr txBox="1"/>
          <p:nvPr/>
        </p:nvSpPr>
        <p:spPr>
          <a:xfrm>
            <a:off x="452674" y="1997835"/>
            <a:ext cx="7399500" cy="30168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GB" sz="1700">
                <a:latin typeface="Nunito"/>
                <a:ea typeface="Nunito"/>
                <a:cs typeface="Nunito"/>
                <a:sym typeface="Nunito"/>
              </a:rPr>
              <a:t>Our social initiative which includes a six months counselling program for our employees working at the salad bar. This initiative focuses on the problem of social integration of people entering the society after rehabilitation or social isolation . This program helps them getting a job after working six months at our salad bars.</a:t>
            </a:r>
            <a:endParaRPr sz="1700">
              <a:latin typeface="Nunito"/>
              <a:ea typeface="Nunito"/>
              <a:cs typeface="Nunito"/>
              <a:sym typeface="Nunito"/>
            </a:endParaRPr>
          </a:p>
          <a:p>
            <a:pPr marL="0" lvl="0" indent="457200" algn="l" rtl="0">
              <a:spcBef>
                <a:spcPts val="0"/>
              </a:spcBef>
              <a:spcAft>
                <a:spcPts val="0"/>
              </a:spcAft>
              <a:buNone/>
            </a:pPr>
            <a:r>
              <a:rPr lang="en-GB" sz="1700">
                <a:latin typeface="Nunito"/>
                <a:ea typeface="Nunito"/>
                <a:cs typeface="Nunito"/>
                <a:sym typeface="Nunito"/>
              </a:rPr>
              <a:t>We provide them accommodation for this period of six months. The salad bar collaborates with many projects in Lithuania and worldwide. In 2009-10, the salad bar was recognised as the most hospitable cafe in Vilnius. We partner with many firms in Lithuania and worldwide to promote our social initiative.</a:t>
            </a:r>
            <a:endParaRPr sz="1700">
              <a:latin typeface="Nunito"/>
              <a:ea typeface="Nunito"/>
              <a:cs typeface="Nunito"/>
              <a:sym typeface="Nunito"/>
            </a:endParaRPr>
          </a:p>
          <a:p>
            <a:pPr marL="0" lvl="0" indent="0" algn="l" rtl="0">
              <a:spcBef>
                <a:spcPts val="0"/>
              </a:spcBef>
              <a:spcAft>
                <a:spcPts val="0"/>
              </a:spcAft>
              <a:buNone/>
            </a:pPr>
            <a:r>
              <a:rPr lang="en-GB">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p:nvPr/>
        </p:nvSpPr>
        <p:spPr>
          <a:xfrm>
            <a:off x="411100" y="501325"/>
            <a:ext cx="6286500" cy="35094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GB" sz="1800">
                <a:latin typeface="Nunito"/>
                <a:ea typeface="Nunito"/>
                <a:cs typeface="Nunito"/>
                <a:sym typeface="Nunito"/>
              </a:rPr>
              <a:t>“Mano Guru” are members of National Network of Poverty Alleviation Organizations and Lithuanian Social Business Association.</a:t>
            </a:r>
            <a:endParaRPr sz="1800">
              <a:latin typeface="Nunito"/>
              <a:ea typeface="Nunito"/>
              <a:cs typeface="Nunito"/>
              <a:sym typeface="Nunito"/>
            </a:endParaRPr>
          </a:p>
          <a:p>
            <a:pPr marL="0" lvl="0" indent="457200" algn="l" rtl="0">
              <a:spcBef>
                <a:spcPts val="0"/>
              </a:spcBef>
              <a:spcAft>
                <a:spcPts val="0"/>
              </a:spcAft>
              <a:buNone/>
            </a:pPr>
            <a:r>
              <a:rPr lang="en-GB" sz="1800">
                <a:latin typeface="Nunito"/>
                <a:ea typeface="Nunito"/>
                <a:cs typeface="Nunito"/>
                <a:sym typeface="Nunito"/>
              </a:rPr>
              <a:t>Since our establishment in 2004, the salad bar “Mano Guru” has helped over 800 people escape their troubled environments and start an independent, addiction-free lifestyle.</a:t>
            </a:r>
            <a:endParaRPr sz="1800">
              <a:latin typeface="Nunito"/>
              <a:ea typeface="Nunito"/>
              <a:cs typeface="Nunito"/>
              <a:sym typeface="Nunito"/>
            </a:endParaRPr>
          </a:p>
          <a:p>
            <a:pPr marL="0" lvl="0" indent="457200" algn="l" rtl="0">
              <a:spcBef>
                <a:spcPts val="0"/>
              </a:spcBef>
              <a:spcAft>
                <a:spcPts val="0"/>
              </a:spcAft>
              <a:buNone/>
            </a:pPr>
            <a:r>
              <a:rPr lang="en-GB" sz="1800">
                <a:latin typeface="Nunito"/>
                <a:ea typeface="Nunito"/>
                <a:cs typeface="Nunito"/>
                <a:sym typeface="Nunito"/>
              </a:rPr>
              <a:t>We also have a food truck that has been invited to a event and we further aim to expand the customer base and the popularity of the food truck .</a:t>
            </a:r>
            <a:endParaRPr sz="1800">
              <a:latin typeface="Nunito"/>
              <a:ea typeface="Nunito"/>
              <a:cs typeface="Nunito"/>
              <a:sym typeface="Nunito"/>
            </a:endParaRPr>
          </a:p>
          <a:p>
            <a:pPr marL="0" lvl="0" indent="457200" algn="l" rtl="0">
              <a:spcBef>
                <a:spcPts val="0"/>
              </a:spcBef>
              <a:spcAft>
                <a:spcPts val="0"/>
              </a:spcAft>
              <a:buNone/>
            </a:pPr>
            <a:r>
              <a:rPr lang="en-GB" sz="1800">
                <a:latin typeface="Nunito"/>
                <a:ea typeface="Nunito"/>
                <a:cs typeface="Nunito"/>
                <a:sym typeface="Nunito"/>
              </a:rPr>
              <a:t>We further aim to boost our business of salad bar, banquets and buffets.</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p:nvPr/>
        </p:nvSpPr>
        <p:spPr>
          <a:xfrm>
            <a:off x="561475" y="240625"/>
            <a:ext cx="78606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latin typeface="Nunito"/>
                <a:ea typeface="Nunito"/>
                <a:cs typeface="Nunito"/>
                <a:sym typeface="Nunito"/>
              </a:rPr>
              <a:t>We aim to promote this social initiative in the society by :</a:t>
            </a:r>
            <a:endParaRPr sz="1700">
              <a:latin typeface="Nunito"/>
              <a:ea typeface="Nunito"/>
              <a:cs typeface="Nunito"/>
              <a:sym typeface="Nunito"/>
            </a:endParaRPr>
          </a:p>
          <a:p>
            <a:pPr marL="457200" lvl="0" indent="-336550" algn="l" rtl="0">
              <a:spcBef>
                <a:spcPts val="0"/>
              </a:spcBef>
              <a:spcAft>
                <a:spcPts val="0"/>
              </a:spcAft>
              <a:buSzPts val="1700"/>
              <a:buFont typeface="Nunito"/>
              <a:buChar char="●"/>
            </a:pPr>
            <a:r>
              <a:rPr lang="en-GB" sz="1700">
                <a:latin typeface="Nunito"/>
                <a:ea typeface="Nunito"/>
                <a:cs typeface="Nunito"/>
                <a:sym typeface="Nunito"/>
              </a:rPr>
              <a:t>We plan on expanding our presence over all social media platforms </a:t>
            </a:r>
            <a:endParaRPr sz="1700">
              <a:latin typeface="Nunito"/>
              <a:ea typeface="Nunito"/>
              <a:cs typeface="Nunito"/>
              <a:sym typeface="Nunito"/>
            </a:endParaRPr>
          </a:p>
          <a:p>
            <a:pPr marL="457200" lvl="0" indent="-336550" algn="l" rtl="0">
              <a:spcBef>
                <a:spcPts val="0"/>
              </a:spcBef>
              <a:spcAft>
                <a:spcPts val="0"/>
              </a:spcAft>
              <a:buSzPts val="1700"/>
              <a:buFont typeface="Nunito"/>
              <a:buChar char="●"/>
            </a:pPr>
            <a:r>
              <a:rPr lang="en-GB" sz="1700">
                <a:latin typeface="Nunito"/>
                <a:ea typeface="Nunito"/>
                <a:cs typeface="Nunito"/>
                <a:sym typeface="Nunito"/>
              </a:rPr>
              <a:t>We will be uploading multiple videos of how our employees contribute towards the betterment of the society </a:t>
            </a:r>
            <a:endParaRPr sz="1700">
              <a:latin typeface="Nunito"/>
              <a:ea typeface="Nunito"/>
              <a:cs typeface="Nunito"/>
              <a:sym typeface="Nunito"/>
            </a:endParaRPr>
          </a:p>
          <a:p>
            <a:pPr marL="457200" lvl="0" indent="-336550" algn="l" rtl="0">
              <a:spcBef>
                <a:spcPts val="0"/>
              </a:spcBef>
              <a:spcAft>
                <a:spcPts val="0"/>
              </a:spcAft>
              <a:buSzPts val="1700"/>
              <a:buFont typeface="Nunito"/>
              <a:buChar char="●"/>
            </a:pPr>
            <a:r>
              <a:rPr lang="en-GB" sz="1700">
                <a:latin typeface="Nunito"/>
                <a:ea typeface="Nunito"/>
                <a:cs typeface="Nunito"/>
                <a:sym typeface="Nunito"/>
              </a:rPr>
              <a:t>We would request well-known people who have undergone rehabilitation to urge the society to accept the rehabilitated people and explain the importance of why they should be accepted in the society</a:t>
            </a:r>
            <a:endParaRPr sz="1700">
              <a:latin typeface="Nunito"/>
              <a:ea typeface="Nunito"/>
              <a:cs typeface="Nunito"/>
              <a:sym typeface="Nunito"/>
            </a:endParaRPr>
          </a:p>
          <a:p>
            <a:pPr marL="457200" lvl="0" indent="-336550" algn="l" rtl="0">
              <a:spcBef>
                <a:spcPts val="0"/>
              </a:spcBef>
              <a:spcAft>
                <a:spcPts val="0"/>
              </a:spcAft>
              <a:buSzPts val="1700"/>
              <a:buFont typeface="Nunito"/>
              <a:buChar char="●"/>
            </a:pPr>
            <a:r>
              <a:rPr lang="en-GB" sz="1700">
                <a:latin typeface="Nunito"/>
                <a:ea typeface="Nunito"/>
                <a:cs typeface="Nunito"/>
                <a:sym typeface="Nunito"/>
              </a:rPr>
              <a:t>People visiting our salad bar, buffets and banquets are definitely contributing in bettering the lives of our employees </a:t>
            </a:r>
            <a:endParaRPr sz="1700">
              <a:latin typeface="Nunito"/>
              <a:ea typeface="Nunito"/>
              <a:cs typeface="Nunito"/>
              <a:sym typeface="Nunito"/>
            </a:endParaRPr>
          </a:p>
          <a:p>
            <a:pPr marL="457200" lvl="0" indent="-336550" algn="l" rtl="0">
              <a:spcBef>
                <a:spcPts val="0"/>
              </a:spcBef>
              <a:spcAft>
                <a:spcPts val="0"/>
              </a:spcAft>
              <a:buSzPts val="1700"/>
              <a:buFont typeface="Nunito"/>
              <a:buChar char="●"/>
            </a:pPr>
            <a:r>
              <a:rPr lang="en-GB" sz="1700">
                <a:latin typeface="Nunito"/>
                <a:ea typeface="Nunito"/>
                <a:cs typeface="Nunito"/>
                <a:sym typeface="Nunito"/>
              </a:rPr>
              <a:t>This social initiative also includes the employees of the salad bar performing selfless actions towards the society like helping the poor and needy, feeding the hungry etc.</a:t>
            </a:r>
            <a:endParaRPr sz="17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24" name="Google Shape;324;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2022-10-16T20:06:37Z</dcterms:modified>
</cp:coreProperties>
</file>