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7" r:id="rId3"/>
    <p:sldId id="258" r:id="rId4"/>
    <p:sldId id="268" r:id="rId5"/>
    <p:sldId id="259" r:id="rId6"/>
    <p:sldId id="260" r:id="rId7"/>
    <p:sldId id="263" r:id="rId8"/>
    <p:sldId id="264" r:id="rId9"/>
    <p:sldId id="265" r:id="rId10"/>
    <p:sldId id="261" r:id="rId11"/>
    <p:sldId id="262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2841" autoAdjust="0"/>
  </p:normalViewPr>
  <p:slideViewPr>
    <p:cSldViewPr snapToGrid="0">
      <p:cViewPr varScale="1">
        <p:scale>
          <a:sx n="118" d="100"/>
          <a:sy n="118" d="100"/>
        </p:scale>
        <p:origin x="11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e470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e470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to Notebook to show longitude and latitude data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Go to Notebook to show bar graphs where you can click on the different </a:t>
            </a:r>
            <a:r>
              <a:rPr lang="en-US" dirty="0" err="1"/>
              <a:t>groupby</a:t>
            </a:r>
            <a:r>
              <a:rPr lang="en-US" dirty="0"/>
              <a:t> drop downs.</a:t>
            </a:r>
          </a:p>
        </p:txBody>
      </p:sp>
    </p:spTree>
    <p:extLst>
      <p:ext uri="{BB962C8B-B14F-4D97-AF65-F5344CB8AC3E}">
        <p14:creationId xmlns:p14="http://schemas.microsoft.com/office/powerpoint/2010/main" val="2655341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554ab872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554ab872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Estate -ROI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7913" y="26140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Tapping the U.S. Real Estate Market for the best ROI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852600" y="3685350"/>
            <a:ext cx="2297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Jon Kearney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Wilson Quizhpi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Latoya Springer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265500" y="368808"/>
            <a:ext cx="4045200" cy="8207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Postmortem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D5BC1-0125-4F66-9DF9-E5D16633C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130" y="1633074"/>
            <a:ext cx="2381250" cy="2381250"/>
          </a:xfrm>
          <a:prstGeom prst="rect">
            <a:avLst/>
          </a:prstGeom>
        </p:spPr>
      </p:pic>
      <p:sp>
        <p:nvSpPr>
          <p:cNvPr id="129" name="Google Shape;129;p18"/>
          <p:cNvSpPr txBox="1"/>
          <p:nvPr/>
        </p:nvSpPr>
        <p:spPr>
          <a:xfrm>
            <a:off x="7301425" y="1808075"/>
            <a:ext cx="2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D07DF3-2D09-4EAD-8ED3-46FFE24E613E}"/>
              </a:ext>
            </a:extLst>
          </p:cNvPr>
          <p:cNvSpPr txBox="1"/>
          <p:nvPr/>
        </p:nvSpPr>
        <p:spPr>
          <a:xfrm>
            <a:off x="5007864" y="368808"/>
            <a:ext cx="3742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-Difficulties that arose: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Finding real estate data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Cleaning data and organizing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Plotting on maps with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Could not execute Monte Carlo Simulation with our real estate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33C73-54A7-424C-AAB1-52E0E08426E6}"/>
              </a:ext>
            </a:extLst>
          </p:cNvPr>
          <p:cNvSpPr txBox="1"/>
          <p:nvPr/>
        </p:nvSpPr>
        <p:spPr>
          <a:xfrm>
            <a:off x="5059680" y="2030337"/>
            <a:ext cx="34107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-Additional Questions that came 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What other data would make it more accurate for investors?</a:t>
            </a:r>
          </a:p>
          <a:p>
            <a:r>
              <a:rPr lang="en-US" b="1" dirty="0">
                <a:solidFill>
                  <a:schemeClr val="bg1"/>
                </a:solidFill>
              </a:rPr>
              <a:t>	-County taxes</a:t>
            </a:r>
          </a:p>
          <a:p>
            <a:r>
              <a:rPr lang="en-US" b="1" dirty="0">
                <a:solidFill>
                  <a:schemeClr val="bg1"/>
                </a:solidFill>
              </a:rPr>
              <a:t>	-Insurance Costs</a:t>
            </a:r>
          </a:p>
          <a:p>
            <a:r>
              <a:rPr lang="en-US" b="1" dirty="0">
                <a:solidFill>
                  <a:schemeClr val="bg1"/>
                </a:solidFill>
              </a:rPr>
              <a:t>	-Vacancy Rates</a:t>
            </a:r>
          </a:p>
          <a:p>
            <a:r>
              <a:rPr lang="en-US" b="1" dirty="0">
                <a:solidFill>
                  <a:schemeClr val="bg1"/>
                </a:solidFill>
              </a:rPr>
              <a:t>	-Repair Costs</a:t>
            </a:r>
          </a:p>
          <a:p>
            <a:r>
              <a:rPr lang="en-US" b="1" dirty="0">
                <a:solidFill>
                  <a:schemeClr val="bg1"/>
                </a:solidFill>
              </a:rPr>
              <a:t>	-Property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What is the best way to project into the future?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Would data taken by county have been better?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07463" y="158284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Q&amp;A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1"/>
          </p:nvPr>
        </p:nvSpPr>
        <p:spPr>
          <a:xfrm>
            <a:off x="485200" y="33782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2"/>
          </p:nvPr>
        </p:nvSpPr>
        <p:spPr>
          <a:xfrm>
            <a:off x="53070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b="1" dirty="0"/>
              <a:t>Questions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b="1" dirty="0"/>
              <a:t>Comments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b="1" dirty="0"/>
              <a:t>Advice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b="1" strike="sngStrike" dirty="0"/>
              <a:t>Put-Downs</a:t>
            </a:r>
            <a:endParaRPr sz="3200" b="1" strike="sngStrik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DEF030-EF3A-4631-A1B0-1E2452C63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88" y="1851469"/>
            <a:ext cx="4095750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5436-BA0F-4483-B73E-8AB236E6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3707"/>
            <a:ext cx="8520600" cy="60780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400" dirty="0"/>
              <a:t>Market Opportunity</a:t>
            </a:r>
            <a:br>
              <a:rPr lang="en-US" sz="1800" b="1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</a:br>
            <a:br>
              <a:rPr lang="en-US" sz="18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grpSp>
        <p:nvGrpSpPr>
          <p:cNvPr id="3" name="Google Shape;93;p14">
            <a:extLst>
              <a:ext uri="{FF2B5EF4-FFF2-40B4-BE49-F238E27FC236}">
                <a16:creationId xmlns:a16="http://schemas.microsoft.com/office/drawing/2014/main" id="{A63CCDFA-546C-480D-8927-D853050CAD40}"/>
              </a:ext>
            </a:extLst>
          </p:cNvPr>
          <p:cNvGrpSpPr/>
          <p:nvPr/>
        </p:nvGrpSpPr>
        <p:grpSpPr>
          <a:xfrm>
            <a:off x="418315" y="881507"/>
            <a:ext cx="8166415" cy="3723193"/>
            <a:chOff x="3320450" y="1304875"/>
            <a:chExt cx="2628900" cy="3416400"/>
          </a:xfrm>
        </p:grpSpPr>
        <p:sp>
          <p:nvSpPr>
            <p:cNvPr id="4" name="Google Shape;94;p14">
              <a:extLst>
                <a:ext uri="{FF2B5EF4-FFF2-40B4-BE49-F238E27FC236}">
                  <a16:creationId xmlns:a16="http://schemas.microsoft.com/office/drawing/2014/main" id="{4B75FC87-24C0-40A2-A6E9-A23E010E1FB6}"/>
                </a:ext>
              </a:extLst>
            </p:cNvPr>
            <p:cNvSpPr txBox="1"/>
            <p:nvPr/>
          </p:nvSpPr>
          <p:spPr>
            <a:xfrm>
              <a:off x="33204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Questions to be answered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5" name="Google Shape;95;p14">
              <a:extLst>
                <a:ext uri="{FF2B5EF4-FFF2-40B4-BE49-F238E27FC236}">
                  <a16:creationId xmlns:a16="http://schemas.microsoft.com/office/drawing/2014/main" id="{628C65DB-5C4E-4758-94D0-6F11F2448ECF}"/>
                </a:ext>
              </a:extLst>
            </p:cNvPr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97;p14">
            <a:extLst>
              <a:ext uri="{FF2B5EF4-FFF2-40B4-BE49-F238E27FC236}">
                <a16:creationId xmlns:a16="http://schemas.microsoft.com/office/drawing/2014/main" id="{30C728A0-54A7-420E-A3BC-FFBF3E9360B9}"/>
              </a:ext>
            </a:extLst>
          </p:cNvPr>
          <p:cNvSpPr txBox="1">
            <a:spLocks/>
          </p:cNvSpPr>
          <p:nvPr/>
        </p:nvSpPr>
        <p:spPr>
          <a:xfrm>
            <a:off x="811704" y="1617064"/>
            <a:ext cx="7379638" cy="165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304800">
              <a:buClr>
                <a:srgbClr val="57606A"/>
              </a:buClr>
              <a:buSzPts val="1200"/>
              <a:buFont typeface="Arial"/>
              <a:buChar char="●"/>
            </a:pPr>
            <a:r>
              <a:rPr lang="en-US" sz="1200" dirty="0">
                <a:solidFill>
                  <a:srgbClr val="57606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Which cities in the United States offer best ROI for purchasing rental properties considering home purchase value and rental value?    </a:t>
            </a:r>
          </a:p>
          <a:p>
            <a:pPr marL="152400" indent="0">
              <a:buClr>
                <a:srgbClr val="57606A"/>
              </a:buClr>
              <a:buSzPts val="1200"/>
              <a:buFont typeface="Roboto"/>
              <a:buNone/>
            </a:pPr>
            <a:r>
              <a:rPr lang="en-US" sz="1200" dirty="0">
                <a:solidFill>
                  <a:srgbClr val="57606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</a:t>
            </a:r>
          </a:p>
          <a:p>
            <a:pPr indent="-304800">
              <a:buClr>
                <a:srgbClr val="57606A"/>
              </a:buClr>
              <a:buSzPts val="1200"/>
              <a:buFont typeface="Arial"/>
              <a:buChar char="●"/>
            </a:pPr>
            <a:r>
              <a:rPr lang="en-US" sz="1200" dirty="0">
                <a:solidFill>
                  <a:srgbClr val="57606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Historically, how have these cities performed. How have they faired in the last 1, 3 and 5 years in terms of ROI? </a:t>
            </a:r>
          </a:p>
          <a:p>
            <a:pPr indent="-304800">
              <a:spcBef>
                <a:spcPts val="1600"/>
              </a:spcBef>
              <a:buClr>
                <a:srgbClr val="57606A"/>
              </a:buClr>
              <a:buSzPts val="1200"/>
              <a:buFont typeface="Arial"/>
              <a:buChar char="●"/>
            </a:pPr>
            <a:r>
              <a:rPr lang="en-US" sz="1200" dirty="0">
                <a:solidFill>
                  <a:srgbClr val="57606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Looking into the future, which cities offer the best outlook on their ROI?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Roboto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171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 Cleanup &amp; Exploration</a:t>
            </a:r>
            <a:endParaRPr sz="2400" dirty="0"/>
          </a:p>
        </p:txBody>
      </p:sp>
      <p:sp>
        <p:nvSpPr>
          <p:cNvPr id="103" name="Google Shape;103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Finding Data</a:t>
            </a:r>
            <a:endParaRPr sz="1600" b="1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 </a:t>
            </a:r>
            <a:r>
              <a:rPr lang="en" sz="1600"/>
              <a:t>Limited free data for Real Estate                 Investors</a:t>
            </a:r>
            <a:endParaRPr sz="1600" b="1"/>
          </a:p>
        </p:txBody>
      </p:sp>
      <p:sp>
        <p:nvSpPr>
          <p:cNvPr id="106" name="Google Shape;106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4294967295"/>
          </p:nvPr>
        </p:nvSpPr>
        <p:spPr>
          <a:xfrm>
            <a:off x="6092952" y="2082700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Data formatting</a:t>
            </a:r>
          </a:p>
          <a:p>
            <a:pPr indent="-330200">
              <a:spcBef>
                <a:spcPts val="800"/>
              </a:spcBef>
              <a:buSzPts val="1600"/>
            </a:pPr>
            <a:r>
              <a:rPr lang="en" sz="1600" dirty="0"/>
              <a:t>Categorical data</a:t>
            </a:r>
            <a:endParaRPr sz="1600"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Merging </a:t>
            </a:r>
            <a:endParaRPr sz="1600" dirty="0"/>
          </a:p>
        </p:txBody>
      </p:sp>
      <p:sp>
        <p:nvSpPr>
          <p:cNvPr id="109" name="Google Shape;109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4294967295"/>
          </p:nvPr>
        </p:nvSpPr>
        <p:spPr>
          <a:xfrm>
            <a:off x="3121650" y="2059376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US" sz="1600" b="1" dirty="0"/>
              <a:t>Big Data</a:t>
            </a:r>
          </a:p>
          <a:p>
            <a:pPr indent="-330200" fontAlgn="base">
              <a:spcBef>
                <a:spcPts val="800"/>
              </a:spcBef>
              <a:buSzPts val="1600"/>
            </a:pPr>
            <a:r>
              <a:rPr lang="en-US" sz="1600" dirty="0"/>
              <a:t>Narrowing down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479582-4374-4297-83EA-06DEF8E78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19" y="713900"/>
            <a:ext cx="6095469" cy="1958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F2780A-5962-4F68-9A2B-B8284B153D1E}"/>
              </a:ext>
            </a:extLst>
          </p:cNvPr>
          <p:cNvSpPr txBox="1"/>
          <p:nvPr/>
        </p:nvSpPr>
        <p:spPr>
          <a:xfrm>
            <a:off x="403519" y="2672173"/>
            <a:ext cx="28516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73239"/>
                </a:solidFill>
                <a:effectLst/>
                <a:latin typeface="+mj-lt"/>
              </a:rPr>
              <a:t>Pandas.melt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+mj-lt"/>
              </a:rPr>
              <a:t>() unpivots a </a:t>
            </a:r>
            <a:r>
              <a:rPr lang="en-US" sz="1200" b="0" i="0" dirty="0" err="1">
                <a:solidFill>
                  <a:srgbClr val="273239"/>
                </a:solidFill>
                <a:effectLst/>
                <a:latin typeface="+mj-lt"/>
              </a:rPr>
              <a:t>DataFrame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+mj-lt"/>
              </a:rPr>
              <a:t> from wide format to long format.</a:t>
            </a:r>
            <a:br>
              <a:rPr lang="en-US" sz="1200" dirty="0">
                <a:latin typeface="+mj-lt"/>
              </a:rPr>
            </a:br>
            <a:r>
              <a:rPr lang="en-US" sz="1200" b="1" i="0" dirty="0">
                <a:solidFill>
                  <a:srgbClr val="273239"/>
                </a:solidFill>
                <a:effectLst/>
                <a:latin typeface="+mj-lt"/>
              </a:rPr>
              <a:t>melt()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+mj-lt"/>
              </a:rPr>
              <a:t> function is useful to message a </a:t>
            </a:r>
            <a:r>
              <a:rPr lang="en-US" sz="1200" b="0" i="0" dirty="0" err="1">
                <a:solidFill>
                  <a:srgbClr val="273239"/>
                </a:solidFill>
                <a:effectLst/>
                <a:latin typeface="+mj-lt"/>
              </a:rPr>
              <a:t>DataFrame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+mj-lt"/>
              </a:rPr>
              <a:t> into a format where one or more columns are identifier variables, while all other columns, considered measured variables, are unpivoted to the row axis, leaving just two non-identifier columns, variable and value.</a:t>
            </a:r>
            <a:endParaRPr lang="en-US" sz="12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7A14C-931E-46BF-AA4D-7517724AC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889" y="1973854"/>
            <a:ext cx="4790358" cy="2792705"/>
          </a:xfrm>
          <a:prstGeom prst="rect">
            <a:avLst/>
          </a:prstGeom>
        </p:spPr>
      </p:pic>
      <p:sp>
        <p:nvSpPr>
          <p:cNvPr id="8" name="Google Shape;102;p15">
            <a:extLst>
              <a:ext uri="{FF2B5EF4-FFF2-40B4-BE49-F238E27FC236}">
                <a16:creationId xmlns:a16="http://schemas.microsoft.com/office/drawing/2014/main" id="{AB9AB26F-C723-4D31-94D0-67A3FCD20B0C}"/>
              </a:ext>
            </a:extLst>
          </p:cNvPr>
          <p:cNvSpPr txBox="1">
            <a:spLocks/>
          </p:cNvSpPr>
          <p:nvPr/>
        </p:nvSpPr>
        <p:spPr>
          <a:xfrm>
            <a:off x="403519" y="173464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Data Cleanup &amp; Exploration</a:t>
            </a:r>
          </a:p>
        </p:txBody>
      </p:sp>
    </p:spTree>
    <p:extLst>
      <p:ext uri="{BB962C8B-B14F-4D97-AF65-F5344CB8AC3E}">
        <p14:creationId xmlns:p14="http://schemas.microsoft.com/office/powerpoint/2010/main" val="74371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338329" y="107334"/>
            <a:ext cx="4014908" cy="6695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Data Analysis</a:t>
            </a:r>
            <a:endParaRPr sz="3200" dirty="0"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233475" y="1152169"/>
            <a:ext cx="4119762" cy="2225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Return on Investment</a:t>
            </a:r>
            <a:r>
              <a:rPr lang="en-US" dirty="0"/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 dirty="0"/>
              <a:t>Annual Return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Total Investment</a:t>
            </a:r>
          </a:p>
        </p:txBody>
      </p:sp>
      <p:sp>
        <p:nvSpPr>
          <p:cNvPr id="118" name="Google Shape;118;p16"/>
          <p:cNvSpPr txBox="1"/>
          <p:nvPr/>
        </p:nvSpPr>
        <p:spPr>
          <a:xfrm>
            <a:off x="4925568" y="-124968"/>
            <a:ext cx="3745324" cy="5093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Zillow Home Values Index (ZHVI)</a:t>
            </a:r>
            <a:r>
              <a:rPr lang="en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measure of the typical home value and market changes across a given region.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-Looks at home values in the 35</a:t>
            </a:r>
            <a:r>
              <a:rPr lang="en" baseline="30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to 65</a:t>
            </a:r>
            <a:r>
              <a:rPr lang="en" baseline="30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percentile range.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-Single family residences</a:t>
            </a:r>
            <a:endParaRPr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Zillow Observed Rent Index (ZORI)</a:t>
            </a:r>
            <a:r>
              <a:rPr lang="en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smoothed measure of the typical observed market rate rent across a given region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-Looks at listed rents in the 40</a:t>
            </a:r>
            <a:r>
              <a:rPr lang="en" baseline="30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to 60</a:t>
            </a:r>
            <a:r>
              <a:rPr lang="en" baseline="30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percentile range.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-All homes and apartments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Zillow Home Value Forecase (ZHVF)</a:t>
            </a:r>
            <a:r>
              <a:rPr lang="en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1 year forecast using all homes from ZHVI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Reference: </a:t>
            </a:r>
            <a:r>
              <a:rPr lang="en-US" sz="11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https://www.zillow.com/research/data/</a:t>
            </a:r>
            <a:endParaRPr sz="11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5A86191C-5958-440F-BE47-6CC5B501FC43}"/>
              </a:ext>
            </a:extLst>
          </p:cNvPr>
          <p:cNvSpPr/>
          <p:nvPr/>
        </p:nvSpPr>
        <p:spPr>
          <a:xfrm>
            <a:off x="1479131" y="1809220"/>
            <a:ext cx="45719" cy="61264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0B954340-C181-4E10-B11F-5A47293BC5D2}"/>
              </a:ext>
            </a:extLst>
          </p:cNvPr>
          <p:cNvSpPr/>
          <p:nvPr/>
        </p:nvSpPr>
        <p:spPr>
          <a:xfrm>
            <a:off x="3027961" y="1809220"/>
            <a:ext cx="45719" cy="612648"/>
          </a:xfrm>
          <a:prstGeom prst="leftBracket">
            <a:avLst/>
          </a:prstGeom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5603E-A943-42B7-8EFB-A66AB7F147C3}"/>
              </a:ext>
            </a:extLst>
          </p:cNvPr>
          <p:cNvSpPr txBox="1"/>
          <p:nvPr/>
        </p:nvSpPr>
        <p:spPr>
          <a:xfrm>
            <a:off x="3367559" y="1963539"/>
            <a:ext cx="70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E20A0-939D-419F-B404-ADEEF349DF42}"/>
              </a:ext>
            </a:extLst>
          </p:cNvPr>
          <p:cNvSpPr txBox="1"/>
          <p:nvPr/>
        </p:nvSpPr>
        <p:spPr>
          <a:xfrm>
            <a:off x="1476156" y="2721633"/>
            <a:ext cx="1634400" cy="53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ZORI X 12 month</a:t>
            </a:r>
          </a:p>
          <a:p>
            <a:r>
              <a:rPr lang="en-US" b="1" dirty="0"/>
              <a:t>           ZHVI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3D1E8878-7802-4204-9DFC-BC53FA06E591}"/>
              </a:ext>
            </a:extLst>
          </p:cNvPr>
          <p:cNvSpPr/>
          <p:nvPr/>
        </p:nvSpPr>
        <p:spPr>
          <a:xfrm>
            <a:off x="1501990" y="2680658"/>
            <a:ext cx="45719" cy="61264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ED1B3153-DB89-4A0C-A780-06732D4DEBF4}"/>
              </a:ext>
            </a:extLst>
          </p:cNvPr>
          <p:cNvSpPr/>
          <p:nvPr/>
        </p:nvSpPr>
        <p:spPr>
          <a:xfrm>
            <a:off x="3026404" y="2628824"/>
            <a:ext cx="45719" cy="612648"/>
          </a:xfrm>
          <a:prstGeom prst="leftBracket">
            <a:avLst/>
          </a:prstGeom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F147BD-A83C-42AE-95EC-739D73BF54A5}"/>
              </a:ext>
            </a:extLst>
          </p:cNvPr>
          <p:cNvSpPr txBox="1"/>
          <p:nvPr/>
        </p:nvSpPr>
        <p:spPr>
          <a:xfrm>
            <a:off x="3361680" y="2774909"/>
            <a:ext cx="70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 100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786B8A-44A9-48D4-9746-2D293C29E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25" y="647363"/>
            <a:ext cx="6036657" cy="3995045"/>
          </a:xfrm>
          <a:prstGeom prst="rect">
            <a:avLst/>
          </a:prstGeom>
        </p:spPr>
      </p:pic>
      <p:sp>
        <p:nvSpPr>
          <p:cNvPr id="3" name="Google Shape;116;p16">
            <a:extLst>
              <a:ext uri="{FF2B5EF4-FFF2-40B4-BE49-F238E27FC236}">
                <a16:creationId xmlns:a16="http://schemas.microsoft.com/office/drawing/2014/main" id="{26664172-3363-4DF8-A388-ECB1D851D3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152" y="217870"/>
            <a:ext cx="3712337" cy="5664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Data Analysis</a:t>
            </a:r>
            <a:endParaRPr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56C5FB-1029-4309-A72F-893D50FAF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634" y="585569"/>
            <a:ext cx="4893780" cy="27040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D76B54-FE38-4D12-97B8-367FEBE47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84" y="3038542"/>
            <a:ext cx="4448286" cy="2048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EF2CF6-DD2D-420A-A6C8-DC11DB3B3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131" y="3735934"/>
            <a:ext cx="3618421" cy="524085"/>
          </a:xfrm>
          <a:prstGeom prst="rect">
            <a:avLst/>
          </a:prstGeom>
        </p:spPr>
      </p:pic>
      <p:sp>
        <p:nvSpPr>
          <p:cNvPr id="5" name="Google Shape;116;p16">
            <a:extLst>
              <a:ext uri="{FF2B5EF4-FFF2-40B4-BE49-F238E27FC236}">
                <a16:creationId xmlns:a16="http://schemas.microsoft.com/office/drawing/2014/main" id="{9EA1591B-3497-458C-B02A-CB755C7633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750" y="139225"/>
            <a:ext cx="3989374" cy="5746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Data Analysis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14773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6A63-15E5-4D00-8ED7-97F18A84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 to the Future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BF4C7-775E-4255-ACE9-AE6E19FCB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20" y="1017800"/>
            <a:ext cx="4910129" cy="2097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B102D-2DCE-4EE4-809B-7CE02746B4AE}"/>
              </a:ext>
            </a:extLst>
          </p:cNvPr>
          <p:cNvSpPr txBox="1"/>
          <p:nvPr/>
        </p:nvSpPr>
        <p:spPr>
          <a:xfrm>
            <a:off x="5483352" y="1069848"/>
            <a:ext cx="3236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noticed the correlation between home values and rents was nearly 1 (0.98472). Since we were unable to run a Monte Carlo Simulation we used the assumption of a perfect correlation of 1, coupled with the projected home values 1 year from today (ZHVF), and calculated projected rents and ROI.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01273-A5D6-40E4-B483-89D42E1A9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648" y="3167104"/>
            <a:ext cx="4611280" cy="1869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412AB7-3E03-4883-959B-6F3D7B5DDD31}"/>
              </a:ext>
            </a:extLst>
          </p:cNvPr>
          <p:cNvSpPr txBox="1"/>
          <p:nvPr/>
        </p:nvSpPr>
        <p:spPr>
          <a:xfrm>
            <a:off x="557784" y="3511296"/>
            <a:ext cx="34442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forecasted percent change and the assumed correlation of 1, projected values were calculated for rents. With projected home values and rents, ROI was able to be calculated.</a:t>
            </a:r>
          </a:p>
        </p:txBody>
      </p:sp>
    </p:spTree>
    <p:extLst>
      <p:ext uri="{BB962C8B-B14F-4D97-AF65-F5344CB8AC3E}">
        <p14:creationId xmlns:p14="http://schemas.microsoft.com/office/powerpoint/2010/main" val="38447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2347-AA03-4694-87B5-D13F4485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ROI look in the Future?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327D10-18BE-4AE8-805B-83B7E4E2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2" y="1017800"/>
            <a:ext cx="5586295" cy="3170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06BAD-8F3F-4BF9-A521-877354976A74}"/>
              </a:ext>
            </a:extLst>
          </p:cNvPr>
          <p:cNvSpPr txBox="1"/>
          <p:nvPr/>
        </p:nvSpPr>
        <p:spPr>
          <a:xfrm>
            <a:off x="6144768" y="1441704"/>
            <a:ext cx="272106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b="1" dirty="0"/>
              <a:t>New York City, NY (11.97%)</a:t>
            </a:r>
          </a:p>
          <a:p>
            <a:pPr marL="342900" indent="-342900">
              <a:buAutoNum type="arabicPeriod"/>
            </a:pPr>
            <a:r>
              <a:rPr lang="en-US" sz="1200" dirty="0"/>
              <a:t>Jackson, MS (9.19%)</a:t>
            </a:r>
          </a:p>
          <a:p>
            <a:pPr marL="342900" indent="-342900">
              <a:buAutoNum type="arabicPeriod"/>
            </a:pPr>
            <a:r>
              <a:rPr lang="en-US" sz="1200" dirty="0"/>
              <a:t>Winston-Salem, NC (9.19%)</a:t>
            </a:r>
          </a:p>
          <a:p>
            <a:pPr marL="342900" indent="-342900">
              <a:buAutoNum type="arabicPeriod"/>
            </a:pPr>
            <a:r>
              <a:rPr lang="en-US" sz="1200" dirty="0"/>
              <a:t>Syracuse, NY (9.01%)</a:t>
            </a:r>
          </a:p>
          <a:p>
            <a:pPr marL="342900" indent="-342900">
              <a:buAutoNum type="arabicPeriod"/>
            </a:pPr>
            <a:r>
              <a:rPr lang="en-US" sz="1200" dirty="0"/>
              <a:t>Toledo, OH (8.69%)</a:t>
            </a:r>
          </a:p>
          <a:p>
            <a:pPr marL="342900" indent="-342900">
              <a:buAutoNum type="arabicPeriod"/>
            </a:pPr>
            <a:r>
              <a:rPr lang="en-US" sz="1200" dirty="0"/>
              <a:t>Memphis, TN (8.59%)</a:t>
            </a:r>
          </a:p>
          <a:p>
            <a:pPr marL="342900" indent="-342900">
              <a:buAutoNum type="arabicPeriod"/>
            </a:pPr>
            <a:r>
              <a:rPr lang="en-US" sz="1200" dirty="0"/>
              <a:t>Scranton, PA (8.59%)</a:t>
            </a:r>
          </a:p>
          <a:p>
            <a:pPr marL="342900" indent="-342900">
              <a:buAutoNum type="arabicPeriod"/>
            </a:pPr>
            <a:r>
              <a:rPr lang="en-US" sz="1200" dirty="0"/>
              <a:t>El Paso, TX (8.42%)</a:t>
            </a:r>
          </a:p>
          <a:p>
            <a:pPr marL="342900" indent="-342900">
              <a:buAutoNum type="arabicPeriod"/>
            </a:pPr>
            <a:r>
              <a:rPr lang="en-US" sz="1200" dirty="0"/>
              <a:t>Greensboro, NC (8.34%)</a:t>
            </a:r>
          </a:p>
          <a:p>
            <a:pPr marL="342900" indent="-342900">
              <a:buAutoNum type="arabicPeriod"/>
            </a:pPr>
            <a:r>
              <a:rPr lang="en-US" sz="1200" dirty="0"/>
              <a:t>Dayton, OH (8.03%)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05105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607</Words>
  <Application>Microsoft Office PowerPoint</Application>
  <PresentationFormat>On-screen Show (16:9)</PresentationFormat>
  <Paragraphs>87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Wingdings</vt:lpstr>
      <vt:lpstr>Roboto</vt:lpstr>
      <vt:lpstr>Arial</vt:lpstr>
      <vt:lpstr>Geometric</vt:lpstr>
      <vt:lpstr>Real Estate -ROI</vt:lpstr>
      <vt:lpstr>Market Opportunity  </vt:lpstr>
      <vt:lpstr>Data Cleanup &amp; Exploration</vt:lpstr>
      <vt:lpstr>PowerPoint Presentation</vt:lpstr>
      <vt:lpstr>Data Analysis</vt:lpstr>
      <vt:lpstr>Data Analysis</vt:lpstr>
      <vt:lpstr>Data Analysis</vt:lpstr>
      <vt:lpstr>Projecting to the Future</vt:lpstr>
      <vt:lpstr>How does ROI look in the Future?</vt:lpstr>
      <vt:lpstr>Postmortem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-ROI</dc:title>
  <dc:creator>Jonathan Kearney</dc:creator>
  <cp:lastModifiedBy>Latoya Springer</cp:lastModifiedBy>
  <cp:revision>6</cp:revision>
  <dcterms:modified xsi:type="dcterms:W3CDTF">2022-02-16T17:06:49Z</dcterms:modified>
</cp:coreProperties>
</file>