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8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Notebook to show longitude and latitude data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Go to Notebook to show bar graphs where you can click on the different </a:t>
            </a:r>
            <a:r>
              <a:rPr lang="en-US" dirty="0" err="1"/>
              <a:t>groupby</a:t>
            </a:r>
            <a:r>
              <a:rPr lang="en-US" dirty="0"/>
              <a:t> drop downs.</a:t>
            </a:r>
          </a:p>
        </p:txBody>
      </p:sp>
    </p:spTree>
    <p:extLst>
      <p:ext uri="{BB962C8B-B14F-4D97-AF65-F5344CB8AC3E}">
        <p14:creationId xmlns:p14="http://schemas.microsoft.com/office/powerpoint/2010/main" val="265534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54ab87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54ab87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-ROI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7913" y="26140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Tapping the U.S. Real Estate Market for the best ROI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852600" y="3685350"/>
            <a:ext cx="2297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Jon Kearney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Wilson Quizhpi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Latoya Springer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Postmortem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D5BC1-0125-4F66-9DF9-E5D16633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571750"/>
            <a:ext cx="2381250" cy="2381250"/>
          </a:xfrm>
          <a:prstGeom prst="rect">
            <a:avLst/>
          </a:prstGeom>
        </p:spPr>
      </p:pic>
      <p:sp>
        <p:nvSpPr>
          <p:cNvPr id="129" name="Google Shape;129;p18"/>
          <p:cNvSpPr txBox="1"/>
          <p:nvPr/>
        </p:nvSpPr>
        <p:spPr>
          <a:xfrm>
            <a:off x="7301425" y="1808075"/>
            <a:ext cx="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07DF3-2D09-4EAD-8ED3-46FFE24E613E}"/>
              </a:ext>
            </a:extLst>
          </p:cNvPr>
          <p:cNvSpPr txBox="1"/>
          <p:nvPr/>
        </p:nvSpPr>
        <p:spPr>
          <a:xfrm>
            <a:off x="5007864" y="368808"/>
            <a:ext cx="3742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-Difficulties that arose: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Finding real estate data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Cleaning data and organizing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Plotting on maps with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Could not execute Monte Carlo Simulation with our real estate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33C73-54A7-424C-AAB1-52E0E08426E6}"/>
              </a:ext>
            </a:extLst>
          </p:cNvPr>
          <p:cNvSpPr txBox="1"/>
          <p:nvPr/>
        </p:nvSpPr>
        <p:spPr>
          <a:xfrm>
            <a:off x="5059680" y="2030337"/>
            <a:ext cx="3410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-Additional Questions that came 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other data would make it more accurate for investors?</a:t>
            </a:r>
          </a:p>
          <a:p>
            <a:r>
              <a:rPr lang="en-US" b="1" dirty="0">
                <a:solidFill>
                  <a:schemeClr val="bg1"/>
                </a:solidFill>
              </a:rPr>
              <a:t>	-County taxes</a:t>
            </a:r>
          </a:p>
          <a:p>
            <a:r>
              <a:rPr lang="en-US" b="1" dirty="0">
                <a:solidFill>
                  <a:schemeClr val="bg1"/>
                </a:solidFill>
              </a:rPr>
              <a:t>	-Insurance Costs</a:t>
            </a:r>
          </a:p>
          <a:p>
            <a:r>
              <a:rPr lang="en-US" b="1" dirty="0">
                <a:solidFill>
                  <a:schemeClr val="bg1"/>
                </a:solidFill>
              </a:rPr>
              <a:t>	-Vacancy Rates</a:t>
            </a:r>
          </a:p>
          <a:p>
            <a:r>
              <a:rPr lang="en-US" b="1" dirty="0">
                <a:solidFill>
                  <a:schemeClr val="bg1"/>
                </a:solidFill>
              </a:rPr>
              <a:t>	-Repair Costs</a:t>
            </a:r>
          </a:p>
          <a:p>
            <a:r>
              <a:rPr lang="en-US" b="1" dirty="0">
                <a:solidFill>
                  <a:schemeClr val="bg1"/>
                </a:solidFill>
              </a:rPr>
              <a:t>	-Property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the best way to project into the future?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Would data taken by county have been better?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07463" y="158284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485200" y="33782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53070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/>
              <a:t>Questions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/>
              <a:t>Comments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/>
              <a:t>Advice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strike="sngStrike" dirty="0"/>
              <a:t>Put-Downs</a:t>
            </a:r>
            <a:endParaRPr sz="3200" b="1" strike="sngStrik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DEF030-EF3A-4631-A1B0-1E2452C6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8" y="1851469"/>
            <a:ext cx="40957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499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opportunity</a:t>
            </a:r>
            <a:endParaRPr dirty="0"/>
          </a:p>
        </p:txBody>
      </p:sp>
      <p:grpSp>
        <p:nvGrpSpPr>
          <p:cNvPr id="93" name="Google Shape;93;p14"/>
          <p:cNvGrpSpPr/>
          <p:nvPr/>
        </p:nvGrpSpPr>
        <p:grpSpPr>
          <a:xfrm>
            <a:off x="483201" y="1073542"/>
            <a:ext cx="8177598" cy="3723193"/>
            <a:chOff x="3320450" y="1304875"/>
            <a:chExt cx="2632500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2420650" y="353550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400550" y="1897925"/>
            <a:ext cx="7780200" cy="1549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7606A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cities in the United States offer best ROI for purchasing rental properties considering home purchase value and rental value?   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57606A"/>
              </a:buClr>
              <a:buSzPts val="1200"/>
              <a:buNone/>
            </a:pPr>
            <a:r>
              <a:rPr lang="en" sz="1200" dirty="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</a:t>
            </a:r>
            <a:endParaRPr sz="1200" dirty="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7606A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Historically, how have these cities performed. How have they faired in the last 1, 3 and 5 years in terms of ROI? </a:t>
            </a:r>
            <a:endParaRPr sz="1200" dirty="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57606A"/>
              </a:buClr>
              <a:buSzPts val="1200"/>
              <a:buFont typeface="Arial"/>
              <a:buChar char="●"/>
            </a:pPr>
            <a:r>
              <a:rPr lang="en-US" sz="1200" dirty="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Looking into the future, which cities offer the best outlook on their ROI?</a:t>
            </a:r>
            <a:endParaRPr sz="1200" dirty="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46764-97B3-48B3-A38F-DE7AC84404E0}"/>
              </a:ext>
            </a:extLst>
          </p:cNvPr>
          <p:cNvSpPr txBox="1"/>
          <p:nvPr/>
        </p:nvSpPr>
        <p:spPr>
          <a:xfrm>
            <a:off x="3079070" y="1146600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Questions to be Answered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Finding Data</a:t>
            </a:r>
            <a:endParaRPr sz="1600" b="1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 </a:t>
            </a:r>
            <a:r>
              <a:rPr lang="en" sz="1600"/>
              <a:t>Limited free data for Real Estate                 Investors</a:t>
            </a:r>
            <a:endParaRPr sz="1600" b="1"/>
          </a:p>
        </p:txBody>
      </p:sp>
      <p:sp>
        <p:nvSpPr>
          <p:cNvPr id="106" name="Google Shape;10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4294967295"/>
          </p:nvPr>
        </p:nvSpPr>
        <p:spPr>
          <a:xfrm>
            <a:off x="3228909" y="202062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Data formatting</a:t>
            </a:r>
            <a:endParaRPr sz="1600" b="1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Merging and stacking</a:t>
            </a:r>
            <a:endParaRPr sz="1600"/>
          </a:p>
        </p:txBody>
      </p:sp>
      <p:sp>
        <p:nvSpPr>
          <p:cNvPr id="109" name="Google Shape;10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Increase conversion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Return on Investment</a:t>
            </a:r>
            <a:r>
              <a:rPr lang="en-US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/>
              <a:t>Annual Return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Total Investment</a:t>
            </a:r>
            <a:endParaRPr sz="1400" dirty="0"/>
          </a:p>
        </p:txBody>
      </p:sp>
      <p:sp>
        <p:nvSpPr>
          <p:cNvPr id="118" name="Google Shape;118;p16"/>
          <p:cNvSpPr txBox="1"/>
          <p:nvPr/>
        </p:nvSpPr>
        <p:spPr>
          <a:xfrm>
            <a:off x="4925568" y="-124968"/>
            <a:ext cx="3745324" cy="509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Zillow Home Values Index (ZHVI)</a:t>
            </a:r>
            <a:r>
              <a:rPr lang="en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measure of the typical home value and market changes across a given region.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-Looks at home values in the 35</a:t>
            </a:r>
            <a:r>
              <a:rPr lang="en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to 65</a:t>
            </a:r>
            <a:r>
              <a:rPr lang="en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percentile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-Single family residences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Zillow Observed Rent Index (ZORI)</a:t>
            </a:r>
            <a:r>
              <a:rPr lang="en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smoothed measure of the typical observed market rate rent across a given region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-Looks at listed rents in the 40</a:t>
            </a:r>
            <a:r>
              <a:rPr lang="en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to 60</a:t>
            </a:r>
            <a:r>
              <a:rPr lang="en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percentile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-All homes and apartments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Zillow Home Value Forecase (ZHVF)</a:t>
            </a:r>
            <a:r>
              <a:rPr lang="en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 year forecast using all homes from ZHVI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-US" sz="1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https://www.zillow.com/research/data/</a:t>
            </a:r>
            <a:endParaRPr sz="11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5A86191C-5958-440F-BE47-6CC5B501FC43}"/>
              </a:ext>
            </a:extLst>
          </p:cNvPr>
          <p:cNvSpPr/>
          <p:nvPr/>
        </p:nvSpPr>
        <p:spPr>
          <a:xfrm>
            <a:off x="1566672" y="3403651"/>
            <a:ext cx="45719" cy="6126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0B954340-C181-4E10-B11F-5A47293BC5D2}"/>
              </a:ext>
            </a:extLst>
          </p:cNvPr>
          <p:cNvSpPr/>
          <p:nvPr/>
        </p:nvSpPr>
        <p:spPr>
          <a:xfrm>
            <a:off x="2938686" y="3403651"/>
            <a:ext cx="45719" cy="612648"/>
          </a:xfrm>
          <a:prstGeom prst="leftBracket">
            <a:avLst/>
          </a:prstGeom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5603E-A943-42B7-8EFB-A66AB7F147C3}"/>
              </a:ext>
            </a:extLst>
          </p:cNvPr>
          <p:cNvSpPr txBox="1"/>
          <p:nvPr/>
        </p:nvSpPr>
        <p:spPr>
          <a:xfrm>
            <a:off x="2961545" y="3579424"/>
            <a:ext cx="70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E20A0-939D-419F-B404-ADEEF349DF42}"/>
              </a:ext>
            </a:extLst>
          </p:cNvPr>
          <p:cNvSpPr txBox="1"/>
          <p:nvPr/>
        </p:nvSpPr>
        <p:spPr>
          <a:xfrm>
            <a:off x="1425600" y="4190736"/>
            <a:ext cx="1634400" cy="53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ZORI X 12 month</a:t>
            </a:r>
          </a:p>
          <a:p>
            <a:r>
              <a:rPr lang="en-US" b="1" dirty="0"/>
              <a:t>           ZHVI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3D1E8878-7802-4204-9DFC-BC53FA06E591}"/>
              </a:ext>
            </a:extLst>
          </p:cNvPr>
          <p:cNvSpPr/>
          <p:nvPr/>
        </p:nvSpPr>
        <p:spPr>
          <a:xfrm>
            <a:off x="1456272" y="4108786"/>
            <a:ext cx="45719" cy="6126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ED1B3153-DB89-4A0C-A780-06732D4DEBF4}"/>
              </a:ext>
            </a:extLst>
          </p:cNvPr>
          <p:cNvSpPr/>
          <p:nvPr/>
        </p:nvSpPr>
        <p:spPr>
          <a:xfrm>
            <a:off x="2961545" y="4108786"/>
            <a:ext cx="45719" cy="612648"/>
          </a:xfrm>
          <a:prstGeom prst="leftBracket">
            <a:avLst/>
          </a:prstGeom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147BD-A83C-42AE-95EC-739D73BF54A5}"/>
              </a:ext>
            </a:extLst>
          </p:cNvPr>
          <p:cNvSpPr txBox="1"/>
          <p:nvPr/>
        </p:nvSpPr>
        <p:spPr>
          <a:xfrm>
            <a:off x="3016559" y="4261221"/>
            <a:ext cx="70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86B8A-44A9-48D4-9746-2D293C29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" y="24078"/>
            <a:ext cx="7699248" cy="50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56C5FB-1029-4309-A72F-893D50FA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" y="0"/>
            <a:ext cx="6382381" cy="3526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76B54-FE38-4D12-97B8-367FEBE4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49853"/>
            <a:ext cx="4448286" cy="2048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EF2CF6-DD2D-420A-A6C8-DC11DB3B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33912"/>
            <a:ext cx="4474464" cy="6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6A63-15E5-4D00-8ED7-97F18A84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to the Future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BF4C7-775E-4255-ACE9-AE6E19FC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0" y="1017800"/>
            <a:ext cx="4910129" cy="209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B102D-2DCE-4EE4-809B-7CE02746B4AE}"/>
              </a:ext>
            </a:extLst>
          </p:cNvPr>
          <p:cNvSpPr txBox="1"/>
          <p:nvPr/>
        </p:nvSpPr>
        <p:spPr>
          <a:xfrm>
            <a:off x="5483352" y="1069848"/>
            <a:ext cx="3236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noticed the correlation between home values and rents was nearly 1 (0.98472). Since we were unable to run a Monte Carlo Simulation we used the assumption of a perfect correlation of 1, coupled with the projected home values 1 year from today (ZHVF), and calculated projected rents and ROI.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01273-A5D6-40E4-B483-89D42E1A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48" y="3167104"/>
            <a:ext cx="4611280" cy="186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12AB7-3E03-4883-959B-6F3D7B5DDD31}"/>
              </a:ext>
            </a:extLst>
          </p:cNvPr>
          <p:cNvSpPr txBox="1"/>
          <p:nvPr/>
        </p:nvSpPr>
        <p:spPr>
          <a:xfrm>
            <a:off x="557784" y="3511296"/>
            <a:ext cx="3444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forecasted percent change and the assumed correlation of 1, projected values were calculated for rents. With projected home values and rents, ROI was able to be calculated.</a:t>
            </a:r>
          </a:p>
        </p:txBody>
      </p:sp>
    </p:spTree>
    <p:extLst>
      <p:ext uri="{BB962C8B-B14F-4D97-AF65-F5344CB8AC3E}">
        <p14:creationId xmlns:p14="http://schemas.microsoft.com/office/powerpoint/2010/main" val="38447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2347-AA03-4694-87B5-D13F4485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ROI look in the Future?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27D10-18BE-4AE8-805B-83B7E4E2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2" y="1017800"/>
            <a:ext cx="5586295" cy="3170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06BAD-8F3F-4BF9-A521-877354976A74}"/>
              </a:ext>
            </a:extLst>
          </p:cNvPr>
          <p:cNvSpPr txBox="1"/>
          <p:nvPr/>
        </p:nvSpPr>
        <p:spPr>
          <a:xfrm>
            <a:off x="6144768" y="1441704"/>
            <a:ext cx="272106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New York City, NY (11.97%)</a:t>
            </a:r>
          </a:p>
          <a:p>
            <a:pPr marL="342900" indent="-342900">
              <a:buAutoNum type="arabicPeriod"/>
            </a:pPr>
            <a:r>
              <a:rPr lang="en-US" sz="1200" dirty="0"/>
              <a:t>Jackson, MS (9.19%)</a:t>
            </a:r>
          </a:p>
          <a:p>
            <a:pPr marL="342900" indent="-342900">
              <a:buAutoNum type="arabicPeriod"/>
            </a:pPr>
            <a:r>
              <a:rPr lang="en-US" sz="1200" dirty="0"/>
              <a:t>Winston-Salem, NC (9.19%)</a:t>
            </a:r>
          </a:p>
          <a:p>
            <a:pPr marL="342900" indent="-342900">
              <a:buAutoNum type="arabicPeriod"/>
            </a:pPr>
            <a:r>
              <a:rPr lang="en-US" sz="1200" dirty="0"/>
              <a:t>Syracuse, NY (9.01%)</a:t>
            </a:r>
          </a:p>
          <a:p>
            <a:pPr marL="342900" indent="-342900">
              <a:buAutoNum type="arabicPeriod"/>
            </a:pPr>
            <a:r>
              <a:rPr lang="en-US" sz="1200" dirty="0"/>
              <a:t>Toledo, OH (8.69%)</a:t>
            </a:r>
          </a:p>
          <a:p>
            <a:pPr marL="342900" indent="-342900">
              <a:buAutoNum type="arabicPeriod"/>
            </a:pPr>
            <a:r>
              <a:rPr lang="en-US" sz="1200" dirty="0"/>
              <a:t>Memphis, TN (8.59%)</a:t>
            </a:r>
          </a:p>
          <a:p>
            <a:pPr marL="342900" indent="-342900">
              <a:buAutoNum type="arabicPeriod"/>
            </a:pPr>
            <a:r>
              <a:rPr lang="en-US" sz="1200" dirty="0"/>
              <a:t>Scranton, PA (8.59%)</a:t>
            </a:r>
          </a:p>
          <a:p>
            <a:pPr marL="342900" indent="-342900">
              <a:buAutoNum type="arabicPeriod"/>
            </a:pPr>
            <a:r>
              <a:rPr lang="en-US" sz="1200" dirty="0"/>
              <a:t>El Paso, TX (8.42%)</a:t>
            </a:r>
          </a:p>
          <a:p>
            <a:pPr marL="342900" indent="-342900">
              <a:buAutoNum type="arabicPeriod"/>
            </a:pPr>
            <a:r>
              <a:rPr lang="en-US" sz="1200" dirty="0"/>
              <a:t>Greensboro, NC (8.34%)</a:t>
            </a:r>
          </a:p>
          <a:p>
            <a:pPr marL="342900" indent="-342900">
              <a:buAutoNum type="arabicPeriod"/>
            </a:pPr>
            <a:r>
              <a:rPr lang="en-US" sz="1200" dirty="0"/>
              <a:t>Dayton, OH (8.03%)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0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799E-E10B-4371-A84E-99FB96C0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478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548</Words>
  <Application>Microsoft Office PowerPoint</Application>
  <PresentationFormat>On-screen Show (16:9)</PresentationFormat>
  <Paragraphs>82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Wingdings</vt:lpstr>
      <vt:lpstr>Roboto</vt:lpstr>
      <vt:lpstr>Geometric</vt:lpstr>
      <vt:lpstr>Real Estate -ROI</vt:lpstr>
      <vt:lpstr>Market opportunity</vt:lpstr>
      <vt:lpstr>Challenges deep-dive</vt:lpstr>
      <vt:lpstr>Data Analysis</vt:lpstr>
      <vt:lpstr>PowerPoint Presentation</vt:lpstr>
      <vt:lpstr>PowerPoint Presentation</vt:lpstr>
      <vt:lpstr>Projecting to the Future</vt:lpstr>
      <vt:lpstr>How does ROI look in the Future?</vt:lpstr>
      <vt:lpstr>PowerPoint Presentation</vt:lpstr>
      <vt:lpstr>Postmortem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-ROI</dc:title>
  <dc:creator>Jonathan Kearney</dc:creator>
  <cp:lastModifiedBy>Jonathan Kearney</cp:lastModifiedBy>
  <cp:revision>4</cp:revision>
  <dcterms:modified xsi:type="dcterms:W3CDTF">2022-02-16T05:29:56Z</dcterms:modified>
</cp:coreProperties>
</file>