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8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51C8A-72D1-87CC-60D1-0F64665F9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8F99D-C554-8FCA-8A83-9BE46F6BB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40D8C-8E1F-AB2B-2874-4B114F8C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EEFDE-2311-122A-207B-75F1DDE2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057CF-61F5-271A-CDFB-247700B2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1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2C9B-9360-5A62-9F09-79F1580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09A8E-B341-8A14-A654-380FD448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44E2E-368A-2B62-604D-BC7B42AD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6235F-E02A-96F7-6357-1E9B2681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15E0-D419-5D8D-6B28-157DCB7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E2BAD-C8A0-F78C-1104-BA7778071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2B46E-7925-562F-05C9-FA0357A3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EFFB6-628A-9CEF-25A6-E6A11066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4E69-0526-529E-8E19-98D6D1C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9388C-0358-B616-C414-803B6175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88F9-A2D0-0EE3-AA47-98A513FC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A0C7-FBAB-930D-6777-8830C0D9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AC93A-9838-A099-F456-E1657AE7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00AB-5C7F-EBBC-1DEB-ECA36A7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42B41-A800-0808-C501-D81F47F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4B56-55F1-DC88-B83D-BE18008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BBB07-8381-F11C-70BF-0B883E99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CE79B-370C-C283-0ED7-48D1EB7D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1AFC1-E19B-C1EC-545A-4E881C66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E94E6-6A72-775F-CAA6-7DCAF5C4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6A64-3662-860B-0E30-4D4B7213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1F520-C15C-9FB0-ECD4-15855F46D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01715-5C7E-5225-77AF-77CD119D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C2C5E-2752-C9B1-C995-D03C1948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11496-5979-9D1B-5E88-E83574C3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444F3-B0C5-071B-1DC5-3F93FA92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CE70B-57B4-6D0B-8589-08585A77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F97A1-DF9E-8284-33A8-8F20CBBF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92743-59C9-72E4-FCBF-6B904193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B8A131-8D2F-0ADF-18F1-391B981C6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158F9-DB88-51C1-4E04-14827E1FF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30566-BABE-EC0F-B3A6-6F55ED4C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D73BB-FD16-3D54-5EB3-992DB1C6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6E209-000A-EE2E-7766-5EEF5FD2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5C02-86FD-A578-BF41-8C325BE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38BA3-D417-66B5-17B7-CCBB559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87452-E8E9-98E3-4593-05DD2B18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2AEE6-82CC-5C12-A464-54130317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D8EA9-23F7-0BC4-BD9C-C77DFF2F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3F606-DE5E-9859-FE1B-B9C72CAE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AF8FE-542C-0594-9837-86BED0F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BD06D-4D40-6CEA-0013-B9F87A9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D3DF5-CBB2-65A0-34A8-175BCA71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58259-EE5E-49DC-65AA-781CE198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9A7BA-44C0-4218-A85C-0F41B6C4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C43FC-EDBF-FAAF-89E4-0E400A68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EABA0-A922-259E-3531-764676AC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2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7452-6A46-6A5D-9E43-6443F1EB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A7928-57DB-4B28-1D07-9F3F213D7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7D3B3-7A4F-DB5F-602B-9D76F346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8C05C-83F5-37F5-7224-5B637965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C4D65-9E17-21D5-BAB7-B9A1C064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EBC8B-B8C5-550B-E0E4-6DB87C5D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3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57376-851A-AB4A-DDB1-741FEB4D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3F7DE-6B99-7A1C-4B04-DB1A20E1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B1EEA-1573-5374-2F0B-3A653AA18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70C1-047C-4D1F-A992-DFEE8985B7B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9FEE9-D0E0-D229-39F9-B5318663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A534F-5EEB-E58D-1887-507A3431D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1625-AE55-49DF-A35B-0FB99529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6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DD560-6B05-CD95-7517-96425E39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064" y="1122363"/>
            <a:ext cx="9885872" cy="2387600"/>
          </a:xfrm>
        </p:spPr>
        <p:txBody>
          <a:bodyPr/>
          <a:lstStyle/>
          <a:p>
            <a:r>
              <a:rPr lang="en-US" altLang="ko-KR" sz="6000" dirty="0"/>
              <a:t>2023 SSCC </a:t>
            </a:r>
            <a:r>
              <a:rPr lang="ko-KR" altLang="en-US" sz="6000" dirty="0"/>
              <a:t>알고리즘 스터디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05541-C6F3-FC77-E898-3DE41A05F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그래프 탐색</a:t>
            </a:r>
            <a:endParaRPr lang="en-US" altLang="ko-KR" dirty="0"/>
          </a:p>
          <a:p>
            <a:r>
              <a:rPr lang="ko-KR" altLang="en-US" dirty="0"/>
              <a:t>인증샷 남기기</a:t>
            </a:r>
          </a:p>
        </p:txBody>
      </p:sp>
    </p:spTree>
    <p:extLst>
      <p:ext uri="{BB962C8B-B14F-4D97-AF65-F5344CB8AC3E}">
        <p14:creationId xmlns:p14="http://schemas.microsoft.com/office/powerpoint/2010/main" val="3451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F23F-2797-E77B-1097-6C37CA4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기타 정보가 필요하다면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BFFC9-545A-4F15-3ED2-C8FB29A8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pair</a:t>
            </a:r>
            <a:r>
              <a:rPr lang="ko-KR" altLang="en-US" dirty="0"/>
              <a:t> 사용</a:t>
            </a:r>
            <a:r>
              <a:rPr lang="en-US" altLang="ko-KR" dirty="0"/>
              <a:t> (</a:t>
            </a:r>
            <a:r>
              <a:rPr lang="ko-KR" altLang="en-US" dirty="0"/>
              <a:t>구조체 만들기는 귀찮으므로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레포지토리의</a:t>
            </a:r>
            <a:r>
              <a:rPr lang="ko-KR" altLang="en-US" dirty="0"/>
              <a:t> </a:t>
            </a:r>
            <a:r>
              <a:rPr lang="en-US" altLang="ko-KR" dirty="0"/>
              <a:t>complicated_graph.cpp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61D9E-A90E-F198-E1A9-3EC0DE5F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89" y="2814034"/>
            <a:ext cx="4170025" cy="36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8195-30A7-F866-9C84-C346D9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FD250-CAB4-44B8-D258-3B96F1EF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3943" cy="4351338"/>
          </a:xfrm>
        </p:spPr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r>
              <a:rPr lang="ko-KR" altLang="en-US" dirty="0" err="1"/>
              <a:t>는그래프</a:t>
            </a:r>
            <a:r>
              <a:rPr lang="ko-KR" altLang="en-US" dirty="0"/>
              <a:t> 속의 연결된 부분만 탐색이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분리된 그래프라면</a:t>
            </a:r>
            <a:r>
              <a:rPr lang="en-US" altLang="ko-KR" dirty="0"/>
              <a:t>, </a:t>
            </a:r>
            <a:r>
              <a:rPr lang="ko-KR" altLang="en-US" dirty="0"/>
              <a:t>분리된 각각의 연결 그래프의 시작점이 중요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7825EA-1B2A-B008-ABC3-0E825CE5C601}"/>
              </a:ext>
            </a:extLst>
          </p:cNvPr>
          <p:cNvSpPr/>
          <p:nvPr/>
        </p:nvSpPr>
        <p:spPr>
          <a:xfrm>
            <a:off x="5270988" y="547279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E2C1BAD-27F6-386C-0157-A97EB83DD0EC}"/>
              </a:ext>
            </a:extLst>
          </p:cNvPr>
          <p:cNvSpPr/>
          <p:nvPr/>
        </p:nvSpPr>
        <p:spPr>
          <a:xfrm>
            <a:off x="6447056" y="416597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26E238-1540-51C6-86E9-C8CA848C78F9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977846" y="4907573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805B828-3E0E-BC46-AE93-7A7C07C7934E}"/>
              </a:ext>
            </a:extLst>
          </p:cNvPr>
          <p:cNvSpPr/>
          <p:nvPr/>
        </p:nvSpPr>
        <p:spPr>
          <a:xfrm>
            <a:off x="7655770" y="547279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DEAA7D-4FCF-EE00-6938-CD5FBB56837E}"/>
              </a:ext>
            </a:extLst>
          </p:cNvPr>
          <p:cNvSpPr/>
          <p:nvPr/>
        </p:nvSpPr>
        <p:spPr>
          <a:xfrm>
            <a:off x="7609254" y="292490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6621C1-527F-4111-447D-7016480C62EA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7153914" y="3666507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6D9AC7-7604-EAFF-B492-9309B14651B6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153914" y="4907573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05FCA70-17FC-BDD3-3853-57F7F2364105}"/>
              </a:ext>
            </a:extLst>
          </p:cNvPr>
          <p:cNvSpPr/>
          <p:nvPr/>
        </p:nvSpPr>
        <p:spPr>
          <a:xfrm>
            <a:off x="8735763" y="416597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BC9FC7-3BA0-3916-22F5-EF7EBC1B5A4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316112" y="3666507"/>
            <a:ext cx="540929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37FB76E-575E-CA9C-F14E-8453500B1690}"/>
              </a:ext>
            </a:extLst>
          </p:cNvPr>
          <p:cNvSpPr/>
          <p:nvPr/>
        </p:nvSpPr>
        <p:spPr>
          <a:xfrm>
            <a:off x="9857323" y="292490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68B86C-C291-41A6-3F2A-C05BC216EE90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8437390" y="3359325"/>
            <a:ext cx="14199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B9BAF28-2655-B1B9-661F-F8C27FDF9946}"/>
              </a:ext>
            </a:extLst>
          </p:cNvPr>
          <p:cNvSpPr/>
          <p:nvPr/>
        </p:nvSpPr>
        <p:spPr>
          <a:xfrm>
            <a:off x="3355416" y="2801962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5613FC-313F-C6AC-4B0A-A9BD696D902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183552" y="3236383"/>
            <a:ext cx="5941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DAED4A-0E26-C2A8-86F9-9E4D44DDFB9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08724" y="3359325"/>
            <a:ext cx="900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52F1AA2-A7F9-AC65-EE14-CC05A30C4170}"/>
              </a:ext>
            </a:extLst>
          </p:cNvPr>
          <p:cNvSpPr/>
          <p:nvPr/>
        </p:nvSpPr>
        <p:spPr>
          <a:xfrm>
            <a:off x="1049881" y="544305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B696AF-0358-B02C-397E-17D29A4E7370}"/>
              </a:ext>
            </a:extLst>
          </p:cNvPr>
          <p:cNvSpPr/>
          <p:nvPr/>
        </p:nvSpPr>
        <p:spPr>
          <a:xfrm>
            <a:off x="2225949" y="413623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CF0312-52F5-DF6B-5E7D-FABC6B1BF264}"/>
              </a:ext>
            </a:extLst>
          </p:cNvPr>
          <p:cNvCxnSpPr>
            <a:stCxn id="18" idx="7"/>
            <a:endCxn id="19" idx="3"/>
          </p:cNvCxnSpPr>
          <p:nvPr/>
        </p:nvCxnSpPr>
        <p:spPr>
          <a:xfrm flipV="1">
            <a:off x="1756739" y="4877834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17C06D0-2F9B-59FA-3311-EB61160C89B0}"/>
              </a:ext>
            </a:extLst>
          </p:cNvPr>
          <p:cNvSpPr/>
          <p:nvPr/>
        </p:nvSpPr>
        <p:spPr>
          <a:xfrm>
            <a:off x="3434663" y="544305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CFA454-28A9-754A-A842-39A9EFEEA480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2932807" y="4877834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C9A5EE-BB95-5E00-20FC-62D7177A0D03}"/>
              </a:ext>
            </a:extLst>
          </p:cNvPr>
          <p:cNvCxnSpPr>
            <a:cxnSpLocks/>
            <a:stCxn id="19" idx="7"/>
            <a:endCxn id="15" idx="3"/>
          </p:cNvCxnSpPr>
          <p:nvPr/>
        </p:nvCxnSpPr>
        <p:spPr>
          <a:xfrm flipV="1">
            <a:off x="2932807" y="3543565"/>
            <a:ext cx="543887" cy="719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4BEA54D-328A-3D99-7D48-E14B58BF4F6C}"/>
              </a:ext>
            </a:extLst>
          </p:cNvPr>
          <p:cNvSpPr/>
          <p:nvPr/>
        </p:nvSpPr>
        <p:spPr>
          <a:xfrm>
            <a:off x="902898" y="2801962"/>
            <a:ext cx="4084862" cy="3932392"/>
          </a:xfrm>
          <a:prstGeom prst="round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6ED46-F0EA-B9A1-AE91-151214B7CCCE}"/>
              </a:ext>
            </a:extLst>
          </p:cNvPr>
          <p:cNvSpPr/>
          <p:nvPr/>
        </p:nvSpPr>
        <p:spPr>
          <a:xfrm>
            <a:off x="5174330" y="2794187"/>
            <a:ext cx="5884733" cy="3932392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3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8195-30A7-F866-9C84-C346D9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는 결과적으로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FD250-CAB4-44B8-D258-3B96F1EF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3943" cy="4351338"/>
          </a:xfrm>
        </p:spPr>
        <p:txBody>
          <a:bodyPr/>
          <a:lstStyle/>
          <a:p>
            <a:r>
              <a:rPr lang="en-US" altLang="ko-KR" dirty="0"/>
              <a:t>DFS : Depth First Search 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D3F68-E828-F5DE-12B6-3762073D07D5}"/>
              </a:ext>
            </a:extLst>
          </p:cNvPr>
          <p:cNvSpPr/>
          <p:nvPr/>
        </p:nvSpPr>
        <p:spPr>
          <a:xfrm>
            <a:off x="992286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765834-878E-0B19-15DB-BFD1A88270A5}"/>
              </a:ext>
            </a:extLst>
          </p:cNvPr>
          <p:cNvSpPr/>
          <p:nvPr/>
        </p:nvSpPr>
        <p:spPr>
          <a:xfrm>
            <a:off x="2168354" y="397043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5FCA7-9435-27E8-B237-8C1DDAC10F2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699144" y="4712040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E018A84-B12B-EBCD-5CDA-1C60BD50CA80}"/>
              </a:ext>
            </a:extLst>
          </p:cNvPr>
          <p:cNvSpPr/>
          <p:nvPr/>
        </p:nvSpPr>
        <p:spPr>
          <a:xfrm>
            <a:off x="3377068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33095-21A4-5C5C-0996-4D4395ED8F33}"/>
              </a:ext>
            </a:extLst>
          </p:cNvPr>
          <p:cNvSpPr/>
          <p:nvPr/>
        </p:nvSpPr>
        <p:spPr>
          <a:xfrm>
            <a:off x="3330552" y="272937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6B4041-5A7F-985B-E170-B32FFAFAAC8F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2875212" y="3470974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C68CB8-8817-FE9C-8B09-5D91FC33F3EC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875212" y="4712040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7EC3124-4A9C-5296-3051-0647953E594B}"/>
              </a:ext>
            </a:extLst>
          </p:cNvPr>
          <p:cNvSpPr/>
          <p:nvPr/>
        </p:nvSpPr>
        <p:spPr>
          <a:xfrm>
            <a:off x="4326645" y="39244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E6D3EA-2514-BE0F-14DD-7E0BEB19F32E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4037410" y="3470974"/>
            <a:ext cx="410513" cy="5806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969B31C-2ADA-F336-BE6A-B2A873ACFA76}"/>
              </a:ext>
            </a:extLst>
          </p:cNvPr>
          <p:cNvSpPr/>
          <p:nvPr/>
        </p:nvSpPr>
        <p:spPr>
          <a:xfrm>
            <a:off x="5191386" y="27306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EAD1AB9-6250-0CEC-FBEE-802DABDF4BF9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4158688" y="3163792"/>
            <a:ext cx="1032698" cy="1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88C81C-1DCC-0759-A1CD-0548ACE24442}"/>
              </a:ext>
            </a:extLst>
          </p:cNvPr>
          <p:cNvSpPr txBox="1"/>
          <p:nvPr/>
        </p:nvSpPr>
        <p:spPr>
          <a:xfrm>
            <a:off x="6929887" y="2662687"/>
            <a:ext cx="461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부터 탐색을 시작하였다면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탐색되는 순서는</a:t>
            </a:r>
            <a:r>
              <a:rPr lang="en-US" altLang="ko-KR" dirty="0"/>
              <a:t> 1,2,3,4,5,6</a:t>
            </a:r>
            <a:r>
              <a:rPr lang="ko-KR" altLang="en-US" dirty="0"/>
              <a:t>번 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스택에 넣는 순서에 따라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1,6,5,2,3,4 </a:t>
            </a:r>
            <a:r>
              <a:rPr lang="ko-KR" altLang="en-US" dirty="0"/>
              <a:t>등등도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즉 더이상 탐색할 주변 노드가 없어질 때까지 </a:t>
            </a:r>
            <a:r>
              <a:rPr lang="en-US" altLang="ko-KR" dirty="0"/>
              <a:t>‘</a:t>
            </a:r>
            <a:r>
              <a:rPr lang="ko-KR" altLang="en-US" dirty="0"/>
              <a:t>깊게</a:t>
            </a:r>
            <a:r>
              <a:rPr lang="en-US" altLang="ko-KR" dirty="0"/>
              <a:t>’</a:t>
            </a:r>
            <a:r>
              <a:rPr lang="ko-KR" altLang="en-US" dirty="0"/>
              <a:t> 들어가는 것이 깊이 우선 탐색이다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8195-30A7-F866-9C84-C346D96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는 결과적으로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FD250-CAB4-44B8-D258-3B96F1EF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3943" cy="4351338"/>
          </a:xfrm>
        </p:spPr>
        <p:txBody>
          <a:bodyPr/>
          <a:lstStyle/>
          <a:p>
            <a:r>
              <a:rPr lang="en-US" altLang="ko-KR" dirty="0"/>
              <a:t>BFS : Breadth First Search 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ED3F68-E828-F5DE-12B6-3762073D07D5}"/>
              </a:ext>
            </a:extLst>
          </p:cNvPr>
          <p:cNvSpPr/>
          <p:nvPr/>
        </p:nvSpPr>
        <p:spPr>
          <a:xfrm>
            <a:off x="992286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765834-878E-0B19-15DB-BFD1A88270A5}"/>
              </a:ext>
            </a:extLst>
          </p:cNvPr>
          <p:cNvSpPr/>
          <p:nvPr/>
        </p:nvSpPr>
        <p:spPr>
          <a:xfrm>
            <a:off x="2168354" y="3970437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5FCA7-9435-27E8-B237-8C1DDAC10F2F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699144" y="4712040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E018A84-B12B-EBCD-5CDA-1C60BD50CA80}"/>
              </a:ext>
            </a:extLst>
          </p:cNvPr>
          <p:cNvSpPr/>
          <p:nvPr/>
        </p:nvSpPr>
        <p:spPr>
          <a:xfrm>
            <a:off x="3377068" y="527726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33095-21A4-5C5C-0996-4D4395ED8F33}"/>
              </a:ext>
            </a:extLst>
          </p:cNvPr>
          <p:cNvSpPr/>
          <p:nvPr/>
        </p:nvSpPr>
        <p:spPr>
          <a:xfrm>
            <a:off x="3330552" y="272937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6B4041-5A7F-985B-E170-B32FFAFAAC8F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2875212" y="3470974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C68CB8-8817-FE9C-8B09-5D91FC33F3EC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875212" y="4712040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7EC3124-4A9C-5296-3051-0647953E594B}"/>
              </a:ext>
            </a:extLst>
          </p:cNvPr>
          <p:cNvSpPr/>
          <p:nvPr/>
        </p:nvSpPr>
        <p:spPr>
          <a:xfrm>
            <a:off x="4326645" y="39244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E6D3EA-2514-BE0F-14DD-7E0BEB19F32E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4037410" y="3470974"/>
            <a:ext cx="410513" cy="5806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969B31C-2ADA-F336-BE6A-B2A873ACFA76}"/>
              </a:ext>
            </a:extLst>
          </p:cNvPr>
          <p:cNvSpPr/>
          <p:nvPr/>
        </p:nvSpPr>
        <p:spPr>
          <a:xfrm>
            <a:off x="5191386" y="2730630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EAD1AB9-6250-0CEC-FBEE-802DABDF4BF9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4158688" y="3163792"/>
            <a:ext cx="1032698" cy="1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88C81C-1DCC-0759-A1CD-0548ACE24442}"/>
              </a:ext>
            </a:extLst>
          </p:cNvPr>
          <p:cNvSpPr txBox="1"/>
          <p:nvPr/>
        </p:nvSpPr>
        <p:spPr>
          <a:xfrm>
            <a:off x="6929887" y="2662687"/>
            <a:ext cx="4612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부터 탐색을 시작하였다면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탐색되는 순서는</a:t>
            </a:r>
            <a:r>
              <a:rPr lang="en-US" altLang="ko-KR" dirty="0"/>
              <a:t> 1,2,3,4,5,6</a:t>
            </a:r>
            <a:r>
              <a:rPr lang="ko-KR" altLang="en-US" dirty="0"/>
              <a:t>번 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한 지점에 인접한 지점을 모두 탐색하는 방식이 너비우선탐색이다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88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7595-5A48-F9A3-78CF-41CCAF6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스택을 활용한 </a:t>
            </a:r>
            <a:r>
              <a:rPr lang="en-US" altLang="ko-KR" dirty="0"/>
              <a:t>DFS</a:t>
            </a:r>
            <a:r>
              <a:rPr lang="ko-KR" altLang="en-US" dirty="0"/>
              <a:t>의 탐색과정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4375CB-3900-8A96-0E0F-F2EC89A58759}"/>
              </a:ext>
            </a:extLst>
          </p:cNvPr>
          <p:cNvCxnSpPr>
            <a:cxnSpLocks/>
          </p:cNvCxnSpPr>
          <p:nvPr/>
        </p:nvCxnSpPr>
        <p:spPr>
          <a:xfrm>
            <a:off x="661358" y="1726781"/>
            <a:ext cx="0" cy="48422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638989-7EE3-A4B4-73D7-3368BDF0F482}"/>
              </a:ext>
            </a:extLst>
          </p:cNvPr>
          <p:cNvCxnSpPr>
            <a:cxnSpLocks/>
          </p:cNvCxnSpPr>
          <p:nvPr/>
        </p:nvCxnSpPr>
        <p:spPr>
          <a:xfrm flipH="1">
            <a:off x="661358" y="6553320"/>
            <a:ext cx="18863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E0A592-8CFE-C1EC-52A3-4A1178BC7216}"/>
              </a:ext>
            </a:extLst>
          </p:cNvPr>
          <p:cNvCxnSpPr>
            <a:cxnSpLocks/>
          </p:cNvCxnSpPr>
          <p:nvPr/>
        </p:nvCxnSpPr>
        <p:spPr>
          <a:xfrm>
            <a:off x="2516037" y="1726781"/>
            <a:ext cx="0" cy="48422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BA3C6-A0BB-66AC-B300-4755D1E56DB6}"/>
              </a:ext>
            </a:extLst>
          </p:cNvPr>
          <p:cNvSpPr/>
          <p:nvPr/>
        </p:nvSpPr>
        <p:spPr>
          <a:xfrm>
            <a:off x="369498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A31F76-6B08-4A3A-AD29-28542A42C158}"/>
              </a:ext>
            </a:extLst>
          </p:cNvPr>
          <p:cNvSpPr/>
          <p:nvPr/>
        </p:nvSpPr>
        <p:spPr>
          <a:xfrm>
            <a:off x="5158596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C271F2-97AB-D517-3991-913646A63676}"/>
              </a:ext>
            </a:extLst>
          </p:cNvPr>
          <p:cNvSpPr/>
          <p:nvPr/>
        </p:nvSpPr>
        <p:spPr>
          <a:xfrm>
            <a:off x="662221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F54221-2D11-3F50-2334-66ED2FE5EE2A}"/>
              </a:ext>
            </a:extLst>
          </p:cNvPr>
          <p:cNvSpPr/>
          <p:nvPr/>
        </p:nvSpPr>
        <p:spPr>
          <a:xfrm>
            <a:off x="3716548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EF3A24-2235-C3E1-89FE-A59E97027F67}"/>
              </a:ext>
            </a:extLst>
          </p:cNvPr>
          <p:cNvSpPr/>
          <p:nvPr/>
        </p:nvSpPr>
        <p:spPr>
          <a:xfrm>
            <a:off x="5158596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F1D15B-D435-721B-772E-1BAC937619BA}"/>
              </a:ext>
            </a:extLst>
          </p:cNvPr>
          <p:cNvSpPr/>
          <p:nvPr/>
        </p:nvSpPr>
        <p:spPr>
          <a:xfrm>
            <a:off x="6622211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91247D-9C29-7A51-D117-73F2D105EF2A}"/>
              </a:ext>
            </a:extLst>
          </p:cNvPr>
          <p:cNvSpPr/>
          <p:nvPr/>
        </p:nvSpPr>
        <p:spPr>
          <a:xfrm>
            <a:off x="3716548" y="3978277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0D637B-4721-BB5D-2A0B-A8FD9E182D27}"/>
              </a:ext>
            </a:extLst>
          </p:cNvPr>
          <p:cNvSpPr/>
          <p:nvPr/>
        </p:nvSpPr>
        <p:spPr>
          <a:xfrm>
            <a:off x="8619945" y="1827377"/>
            <a:ext cx="2989053" cy="458925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is_visited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True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0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7595-5A48-F9A3-78CF-41CCAF6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스택을 활용한 </a:t>
            </a:r>
            <a:r>
              <a:rPr lang="en-US" altLang="ko-KR" dirty="0"/>
              <a:t>BFS</a:t>
            </a:r>
            <a:r>
              <a:rPr lang="ko-KR" altLang="en-US" dirty="0"/>
              <a:t>의 탐색과정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4375CB-3900-8A96-0E0F-F2EC89A58759}"/>
              </a:ext>
            </a:extLst>
          </p:cNvPr>
          <p:cNvCxnSpPr>
            <a:cxnSpLocks/>
          </p:cNvCxnSpPr>
          <p:nvPr/>
        </p:nvCxnSpPr>
        <p:spPr>
          <a:xfrm>
            <a:off x="661358" y="1726781"/>
            <a:ext cx="0" cy="39263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E0A592-8CFE-C1EC-52A3-4A1178BC7216}"/>
              </a:ext>
            </a:extLst>
          </p:cNvPr>
          <p:cNvCxnSpPr>
            <a:cxnSpLocks/>
          </p:cNvCxnSpPr>
          <p:nvPr/>
        </p:nvCxnSpPr>
        <p:spPr>
          <a:xfrm>
            <a:off x="2516037" y="1726781"/>
            <a:ext cx="0" cy="3880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ABA3C6-A0BB-66AC-B300-4755D1E56DB6}"/>
              </a:ext>
            </a:extLst>
          </p:cNvPr>
          <p:cNvSpPr/>
          <p:nvPr/>
        </p:nvSpPr>
        <p:spPr>
          <a:xfrm>
            <a:off x="369498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A31F76-6B08-4A3A-AD29-28542A42C158}"/>
              </a:ext>
            </a:extLst>
          </p:cNvPr>
          <p:cNvSpPr/>
          <p:nvPr/>
        </p:nvSpPr>
        <p:spPr>
          <a:xfrm>
            <a:off x="5158596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C271F2-97AB-D517-3991-913646A63676}"/>
              </a:ext>
            </a:extLst>
          </p:cNvPr>
          <p:cNvSpPr/>
          <p:nvPr/>
        </p:nvSpPr>
        <p:spPr>
          <a:xfrm>
            <a:off x="6622211" y="2143603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F54221-2D11-3F50-2334-66ED2FE5EE2A}"/>
              </a:ext>
            </a:extLst>
          </p:cNvPr>
          <p:cNvSpPr/>
          <p:nvPr/>
        </p:nvSpPr>
        <p:spPr>
          <a:xfrm>
            <a:off x="3716548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EF3A24-2235-C3E1-89FE-A59E97027F67}"/>
              </a:ext>
            </a:extLst>
          </p:cNvPr>
          <p:cNvSpPr/>
          <p:nvPr/>
        </p:nvSpPr>
        <p:spPr>
          <a:xfrm>
            <a:off x="5158596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F1D15B-D435-721B-772E-1BAC937619BA}"/>
              </a:ext>
            </a:extLst>
          </p:cNvPr>
          <p:cNvSpPr/>
          <p:nvPr/>
        </p:nvSpPr>
        <p:spPr>
          <a:xfrm>
            <a:off x="6622211" y="3060940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91247D-9C29-7A51-D117-73F2D105EF2A}"/>
              </a:ext>
            </a:extLst>
          </p:cNvPr>
          <p:cNvSpPr/>
          <p:nvPr/>
        </p:nvSpPr>
        <p:spPr>
          <a:xfrm>
            <a:off x="3716548" y="3978277"/>
            <a:ext cx="1391728" cy="736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0D637B-4721-BB5D-2A0B-A8FD9E182D27}"/>
              </a:ext>
            </a:extLst>
          </p:cNvPr>
          <p:cNvSpPr/>
          <p:nvPr/>
        </p:nvSpPr>
        <p:spPr>
          <a:xfrm>
            <a:off x="8619945" y="1827377"/>
            <a:ext cx="2989053" cy="458925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is_visited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True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2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29A3-8B81-1275-4F61-07E8CB55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큐를 활용한 </a:t>
            </a:r>
            <a:r>
              <a:rPr lang="en-US" altLang="ko-KR" dirty="0"/>
              <a:t>BFS</a:t>
            </a:r>
            <a:r>
              <a:rPr lang="ko-KR" altLang="en-US" dirty="0"/>
              <a:t>의 탐색과정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6FAB2-83C9-D83C-4F56-32ACF9C8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7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D9C8-8A13-FC5E-2016-8F8D1083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스택을 활용한 </a:t>
            </a:r>
            <a:r>
              <a:rPr lang="en-US" altLang="ko-KR" dirty="0"/>
              <a:t>DFS</a:t>
            </a:r>
            <a:r>
              <a:rPr lang="ko-KR" altLang="en-US" dirty="0"/>
              <a:t>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FD717-3479-1A90-9C4F-A865E270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7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13669-779B-4781-C35F-413DA50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큐를 활용한 </a:t>
            </a:r>
            <a:r>
              <a:rPr lang="en-US" altLang="ko-KR" dirty="0"/>
              <a:t>BFS</a:t>
            </a:r>
            <a:r>
              <a:rPr lang="ko-KR" altLang="en-US" dirty="0"/>
              <a:t>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AA82-61BD-092D-75A5-995AA5E7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3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4653-2541-2A48-9525-ECBFCE3E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B89-DF1B-F054-7101-1CDEC696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높은 확률로 </a:t>
            </a:r>
            <a:r>
              <a:rPr lang="en-US" altLang="ko-KR" dirty="0"/>
              <a:t>BFS</a:t>
            </a:r>
            <a:r>
              <a:rPr lang="ko-KR" altLang="en-US" dirty="0"/>
              <a:t>가 유리하다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O(n) = V+E</a:t>
            </a:r>
            <a:r>
              <a:rPr lang="ko-KR" altLang="en-US" dirty="0"/>
              <a:t> 로서 시간 복잡도는 같지만</a:t>
            </a:r>
            <a:r>
              <a:rPr lang="en-US" altLang="ko-KR" dirty="0"/>
              <a:t>, </a:t>
            </a:r>
            <a:r>
              <a:rPr lang="ko-KR" altLang="en-US" dirty="0"/>
              <a:t>탐색 방법의 차이로 속도 차이 존재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BFS 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r>
              <a:rPr lang="ko-KR" altLang="en-US" dirty="0"/>
              <a:t>의 구현난이도는 거의 비슷하다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BFS</a:t>
            </a:r>
            <a:r>
              <a:rPr lang="ko-KR" altLang="en-US" dirty="0"/>
              <a:t>의 구현 생김새는 </a:t>
            </a:r>
            <a:r>
              <a:rPr lang="en-US" altLang="ko-KR" dirty="0"/>
              <a:t>Dijkstra, Prim </a:t>
            </a:r>
            <a:r>
              <a:rPr lang="ko-KR" altLang="en-US" dirty="0"/>
              <a:t>알고리즘과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특수한 경우 </a:t>
            </a:r>
            <a:r>
              <a:rPr lang="en-US" altLang="ko-KR" dirty="0"/>
              <a:t>(</a:t>
            </a:r>
            <a:r>
              <a:rPr lang="ko-KR" altLang="en-US" dirty="0"/>
              <a:t>경로 제한 조건</a:t>
            </a:r>
            <a:r>
              <a:rPr lang="en-US" altLang="ko-KR" dirty="0"/>
              <a:t>), DFS</a:t>
            </a:r>
            <a:r>
              <a:rPr lang="ko-KR" altLang="en-US" dirty="0"/>
              <a:t>가 유리할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31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EE07D-A438-11B3-8C0A-C468D526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탐색 문제의 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E2556-7C21-B336-A813-78D8A2F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확인사항을 체크한다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시간제한</a:t>
            </a:r>
            <a:r>
              <a:rPr lang="en-US" altLang="ko-KR" dirty="0"/>
              <a:t>, </a:t>
            </a:r>
            <a:r>
              <a:rPr lang="ko-KR" altLang="en-US" dirty="0"/>
              <a:t>입출력 방식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문제에 주어진 상황을 </a:t>
            </a:r>
            <a:r>
              <a:rPr lang="en-US" altLang="ko-KR" dirty="0"/>
              <a:t>‘</a:t>
            </a:r>
            <a:r>
              <a:rPr lang="ko-KR" altLang="en-US" dirty="0"/>
              <a:t>그래프화</a:t>
            </a:r>
            <a:r>
              <a:rPr lang="en-US" altLang="ko-KR" dirty="0"/>
              <a:t>’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쉬운 문제</a:t>
            </a:r>
            <a:r>
              <a:rPr lang="en-US" altLang="ko-KR" sz="2400" dirty="0"/>
              <a:t>, </a:t>
            </a:r>
            <a:r>
              <a:rPr lang="ko-KR" altLang="en-US" sz="2400" dirty="0"/>
              <a:t>정형화된 문제는 이 과정에서 필요한 최적화는 없다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어려운 문제에는 </a:t>
            </a:r>
            <a:r>
              <a:rPr lang="en-US" altLang="ko-KR" sz="2400" dirty="0"/>
              <a:t>Greedy, Dynamic </a:t>
            </a:r>
            <a:r>
              <a:rPr lang="ko-KR" altLang="en-US" sz="2400" dirty="0"/>
              <a:t>과 같은 최적화 필요</a:t>
            </a:r>
            <a:endParaRPr lang="en-US" altLang="ko-KR" sz="2400" dirty="0"/>
          </a:p>
          <a:p>
            <a:r>
              <a:rPr lang="ko-KR" altLang="en-US" dirty="0"/>
              <a:t>탐색 방식을 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=&gt; </a:t>
            </a:r>
            <a:r>
              <a:rPr lang="ko-KR" altLang="en-US" sz="2400" dirty="0" err="1"/>
              <a:t>브루트</a:t>
            </a:r>
            <a:r>
              <a:rPr lang="ko-KR" altLang="en-US" sz="2400" dirty="0"/>
              <a:t> 포스</a:t>
            </a:r>
            <a:r>
              <a:rPr lang="en-US" altLang="ko-KR" sz="2400" dirty="0"/>
              <a:t>/ DFS / </a:t>
            </a:r>
            <a:r>
              <a:rPr lang="en-US" altLang="ko-KR" sz="2400" dirty="0">
                <a:solidFill>
                  <a:srgbClr val="FF0000"/>
                </a:solidFill>
              </a:rPr>
              <a:t>BFS</a:t>
            </a:r>
          </a:p>
          <a:p>
            <a:r>
              <a:rPr lang="ko-KR" altLang="en-US" dirty="0"/>
              <a:t>탐색에 예외가 있는지 점검한다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=&gt; </a:t>
            </a:r>
            <a:r>
              <a:rPr lang="ko-KR" altLang="en-US" sz="2400" dirty="0" err="1"/>
              <a:t>격자판</a:t>
            </a:r>
            <a:r>
              <a:rPr lang="ko-KR" altLang="en-US" sz="2400" dirty="0"/>
              <a:t> 탈출은 </a:t>
            </a:r>
            <a:r>
              <a:rPr lang="en-US" altLang="ko-KR" sz="2400" dirty="0"/>
              <a:t>Out of Bounds </a:t>
            </a:r>
            <a:r>
              <a:rPr lang="ko-KR" altLang="en-US" sz="2400" dirty="0"/>
              <a:t>런타임 에러로 이어진다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방문 처리에 변형을 줘야 하는 경우도 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97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19862-2D8C-2CFD-C517-EBB2F0D0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 백트래킹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CF3E3-A85F-C1D7-4DD2-915A5F2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엄밀히 말하면 </a:t>
            </a:r>
            <a:r>
              <a:rPr lang="en-US" altLang="ko-KR" dirty="0"/>
              <a:t>‘</a:t>
            </a:r>
            <a:r>
              <a:rPr lang="ko-KR" altLang="en-US" dirty="0"/>
              <a:t>백</a:t>
            </a:r>
            <a:r>
              <a:rPr lang="en-US" altLang="ko-KR" dirty="0"/>
              <a:t>’ </a:t>
            </a:r>
            <a:r>
              <a:rPr lang="ko-KR" altLang="en-US" dirty="0" err="1"/>
              <a:t>트래킹은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노드까지 가는 경로저장 벡터를 </a:t>
            </a:r>
            <a:r>
              <a:rPr lang="ko-KR" altLang="en-US" dirty="0" err="1"/>
              <a:t>만들어두고</a:t>
            </a:r>
            <a:r>
              <a:rPr lang="ko-KR" altLang="en-US" dirty="0"/>
              <a:t> 갱신해 나간다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최단거리는 </a:t>
            </a:r>
            <a:r>
              <a:rPr lang="ko-KR" altLang="en-US" dirty="0" err="1"/>
              <a:t>다익스트라</a:t>
            </a:r>
            <a:r>
              <a:rPr lang="en-US" altLang="ko-KR" dirty="0"/>
              <a:t>, </a:t>
            </a:r>
            <a:r>
              <a:rPr lang="ko-KR" altLang="en-US" dirty="0" err="1"/>
              <a:t>플로이드</a:t>
            </a:r>
            <a:r>
              <a:rPr lang="en-US" altLang="ko-KR" dirty="0"/>
              <a:t>-</a:t>
            </a:r>
            <a:r>
              <a:rPr lang="ko-KR" altLang="en-US" dirty="0" err="1"/>
              <a:t>워셜을</a:t>
            </a:r>
            <a:r>
              <a:rPr lang="ko-KR" altLang="en-US" dirty="0"/>
              <a:t> 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4EE1-6B37-7C90-72EB-2B11F39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2606</a:t>
            </a:r>
            <a:r>
              <a:rPr lang="ko-KR" altLang="en-US" dirty="0"/>
              <a:t>번 바이러스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16E35-9791-974E-998C-890019FD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 or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 원하는 알고리즘으로 문제를 풀어봅시다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BA67-2BEE-015F-C998-9D5E61E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기초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0055-9EA7-D8AF-C369-D542949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알고리즘에서 말하는 그래프는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13F299-40F3-D9FA-B9FA-3BAD0A190FAD}"/>
              </a:ext>
            </a:extLst>
          </p:cNvPr>
          <p:cNvSpPr/>
          <p:nvPr/>
        </p:nvSpPr>
        <p:spPr>
          <a:xfrm>
            <a:off x="1012166" y="530812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1D93F92-0CFD-33B0-BAAD-B914D83E97BB}"/>
              </a:ext>
            </a:extLst>
          </p:cNvPr>
          <p:cNvSpPr/>
          <p:nvPr/>
        </p:nvSpPr>
        <p:spPr>
          <a:xfrm>
            <a:off x="2188234" y="400129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6CCA94-17A7-FA40-9D12-291614C22E04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719024" y="4742897"/>
            <a:ext cx="590488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65E293E-F612-E934-3015-A5C9B4E67900}"/>
              </a:ext>
            </a:extLst>
          </p:cNvPr>
          <p:cNvSpPr/>
          <p:nvPr/>
        </p:nvSpPr>
        <p:spPr>
          <a:xfrm>
            <a:off x="3396948" y="5308121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A9ECB6-8F9C-02A4-1B4B-BD402A89BD7D}"/>
              </a:ext>
            </a:extLst>
          </p:cNvPr>
          <p:cNvSpPr/>
          <p:nvPr/>
        </p:nvSpPr>
        <p:spPr>
          <a:xfrm>
            <a:off x="3350432" y="276022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E4483E-604D-1C8E-E8CB-16F538C98378}"/>
              </a:ext>
            </a:extLst>
          </p:cNvPr>
          <p:cNvCxnSpPr>
            <a:cxnSpLocks/>
            <a:stCxn id="5" idx="7"/>
            <a:endCxn id="9" idx="3"/>
          </p:cNvCxnSpPr>
          <p:nvPr/>
        </p:nvCxnSpPr>
        <p:spPr>
          <a:xfrm flipV="1">
            <a:off x="2895092" y="3501831"/>
            <a:ext cx="576618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15809B-C8AB-51E8-EAB3-6CDD2BE24C9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895092" y="4742897"/>
            <a:ext cx="623134" cy="692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73B39D-7E6B-50B5-09EF-3E3056485565}"/>
              </a:ext>
            </a:extLst>
          </p:cNvPr>
          <p:cNvSpPr/>
          <p:nvPr/>
        </p:nvSpPr>
        <p:spPr>
          <a:xfrm>
            <a:off x="4476941" y="4001294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865109-C9D4-A360-B2E5-0FDD350A8B9C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4057290" y="3501831"/>
            <a:ext cx="540929" cy="626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A18A556-8C8D-1D2D-3A4E-5B011CE224C6}"/>
              </a:ext>
            </a:extLst>
          </p:cNvPr>
          <p:cNvSpPr/>
          <p:nvPr/>
        </p:nvSpPr>
        <p:spPr>
          <a:xfrm>
            <a:off x="5598501" y="276022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166D19-A582-9DE2-B098-FD5796BB5AC6}"/>
              </a:ext>
            </a:extLst>
          </p:cNvPr>
          <p:cNvCxnSpPr>
            <a:stCxn id="9" idx="6"/>
            <a:endCxn id="23" idx="2"/>
          </p:cNvCxnSpPr>
          <p:nvPr/>
        </p:nvCxnSpPr>
        <p:spPr>
          <a:xfrm>
            <a:off x="4178568" y="3194649"/>
            <a:ext cx="14199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552193-A388-B0F6-D20A-99CC1EE414C8}"/>
              </a:ext>
            </a:extLst>
          </p:cNvPr>
          <p:cNvSpPr txBox="1"/>
          <p:nvPr/>
        </p:nvSpPr>
        <p:spPr>
          <a:xfrm>
            <a:off x="6809116" y="2846717"/>
            <a:ext cx="4544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간선 </a:t>
            </a:r>
            <a:r>
              <a:rPr lang="en-US" altLang="ko-KR" dirty="0"/>
              <a:t>: Edge</a:t>
            </a:r>
          </a:p>
          <a:p>
            <a:r>
              <a:rPr lang="ko-KR" altLang="en-US" dirty="0"/>
              <a:t>정점 </a:t>
            </a:r>
            <a:r>
              <a:rPr lang="en-US" altLang="ko-KR" dirty="0"/>
              <a:t>: Vertex, Node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간선에는 방향이 존재할 수도</a:t>
            </a:r>
            <a:r>
              <a:rPr lang="en-US" altLang="ko-KR" dirty="0"/>
              <a:t>(</a:t>
            </a:r>
            <a:r>
              <a:rPr lang="ko-KR" altLang="en-US" dirty="0"/>
              <a:t>유향 간선</a:t>
            </a:r>
            <a:r>
              <a:rPr lang="en-US" altLang="ko-KR" dirty="0"/>
              <a:t>),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간선에는 가중치가 있을 수도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정점끼리 절대 닿지 못하는</a:t>
            </a:r>
            <a:r>
              <a:rPr lang="en-US" altLang="ko-KR" dirty="0"/>
              <a:t>, </a:t>
            </a:r>
            <a:r>
              <a:rPr lang="ko-KR" altLang="en-US" dirty="0"/>
              <a:t>끊어진 그래프의 형상 또한 가능하다</a:t>
            </a:r>
            <a:r>
              <a:rPr lang="en-US" altLang="ko-KR" dirty="0"/>
              <a:t>. (</a:t>
            </a:r>
            <a:r>
              <a:rPr lang="ko-KR" altLang="en-US" dirty="0"/>
              <a:t>연결 그래프의 반대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2E289FC-D6E6-1696-3356-F3E6BD7DC822}"/>
              </a:ext>
            </a:extLst>
          </p:cNvPr>
          <p:cNvSpPr/>
          <p:nvPr/>
        </p:nvSpPr>
        <p:spPr>
          <a:xfrm>
            <a:off x="544564" y="2760228"/>
            <a:ext cx="828136" cy="868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5EBE76-748E-2BB0-C127-712A9697D259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1372700" y="3194649"/>
            <a:ext cx="5941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A67487-F6E9-3432-3D77-AA4ABC34823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49902" y="3194649"/>
            <a:ext cx="900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BA67-2BEE-015F-C998-9D5E61E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기초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0055-9EA7-D8AF-C369-D542949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시스템들은 그래프화 하여 표현이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지도</a:t>
            </a:r>
            <a:r>
              <a:rPr lang="en-US" altLang="ko-KR" dirty="0"/>
              <a:t>, </a:t>
            </a:r>
            <a:r>
              <a:rPr lang="ko-KR" altLang="en-US" dirty="0"/>
              <a:t>이분형 설문</a:t>
            </a:r>
            <a:r>
              <a:rPr lang="en-US" altLang="ko-KR" dirty="0"/>
              <a:t> ,</a:t>
            </a:r>
            <a:r>
              <a:rPr lang="ko-KR" altLang="en-US" dirty="0"/>
              <a:t>상태의 순차</a:t>
            </a:r>
            <a:r>
              <a:rPr lang="en-US" altLang="ko-KR" dirty="0"/>
              <a:t>(</a:t>
            </a:r>
            <a:r>
              <a:rPr lang="ko-KR" altLang="en-US" dirty="0"/>
              <a:t>유한 상태 기계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그러한 시스템들의 특징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연결성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연결성을 어떻게 </a:t>
            </a:r>
            <a:r>
              <a:rPr lang="ko-KR" altLang="en-US" dirty="0" err="1"/>
              <a:t>컴퓨적으로</a:t>
            </a:r>
            <a:r>
              <a:rPr lang="ko-KR" altLang="en-US" dirty="0"/>
              <a:t> </a:t>
            </a:r>
            <a:r>
              <a:rPr lang="ko-KR" altLang="en-US" dirty="0" err="1"/>
              <a:t>처리가능할까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985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0505E-A491-A23E-502E-0D75B1E5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65189-34D3-676B-55EF-4CC6330B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그래프를 탐색하려면</a:t>
            </a:r>
            <a:r>
              <a:rPr lang="en-US" altLang="ko-KR" dirty="0"/>
              <a:t>, </a:t>
            </a:r>
            <a:r>
              <a:rPr lang="ko-KR" altLang="en-US" dirty="0"/>
              <a:t>탐색할 그래프를 만드는 것이 우선이다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상황에 맞는 그래프를 만들어 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https://www.acmicpc.net/problem/2606 </a:t>
            </a:r>
            <a:br>
              <a:rPr lang="en-US" altLang="ko-KR" dirty="0"/>
            </a:br>
            <a:r>
              <a:rPr lang="ko-KR" altLang="en-US" dirty="0"/>
              <a:t>백준 </a:t>
            </a:r>
            <a:r>
              <a:rPr lang="en-US" altLang="ko-KR" dirty="0"/>
              <a:t>2606</a:t>
            </a:r>
            <a:r>
              <a:rPr lang="ko-KR" altLang="en-US" dirty="0"/>
              <a:t>번 바이러스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48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7173-520F-F37B-8323-C3D09A25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FC61C-D3BC-173F-2486-859BC403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Check point</a:t>
            </a:r>
            <a:r>
              <a:rPr lang="ko-KR" altLang="en-US" dirty="0"/>
              <a:t>를 확인 해보며 문제를 읽어봅시다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연결 그래프인가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 err="1"/>
              <a:t>무향인가</a:t>
            </a:r>
            <a:r>
              <a:rPr lang="en-US" altLang="ko-KR" dirty="0"/>
              <a:t>, </a:t>
            </a:r>
            <a:r>
              <a:rPr lang="ko-KR" altLang="en-US" dirty="0"/>
              <a:t>유향인가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간선 가중치가 존재하는가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30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C5DF-D2AB-E1BD-22CB-74F0FF5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C80C1-9F1F-4FE4-11BD-CCD4CF26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그래프는 배열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(</a:t>
            </a:r>
            <a:r>
              <a:rPr lang="ko-KR" altLang="en-US" dirty="0"/>
              <a:t>압도적으로</a:t>
            </a:r>
            <a:r>
              <a:rPr lang="en-US" altLang="ko-KR" dirty="0"/>
              <a:t>)</a:t>
            </a:r>
            <a:r>
              <a:rPr lang="ko-KR" altLang="en-US" dirty="0"/>
              <a:t> 벡터를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벡터의 인덱스 </a:t>
            </a:r>
            <a:r>
              <a:rPr lang="en-US" altLang="ko-KR" dirty="0"/>
              <a:t>(+1)</a:t>
            </a:r>
            <a:r>
              <a:rPr lang="ko-KR" altLang="en-US" dirty="0"/>
              <a:t>이 노드의 번호</a:t>
            </a:r>
            <a:r>
              <a:rPr lang="en-US" altLang="ko-KR" dirty="0"/>
              <a:t>, </a:t>
            </a:r>
            <a:r>
              <a:rPr lang="ko-KR" altLang="en-US" dirty="0"/>
              <a:t>인덱스에 해당하는 값이 인덱스 노드와 연결된 다른 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문제의 예제를 통해 </a:t>
            </a:r>
            <a:r>
              <a:rPr lang="ko-KR" altLang="en-US" dirty="0" err="1"/>
              <a:t>무향</a:t>
            </a:r>
            <a:r>
              <a:rPr lang="en-US" altLang="ko-KR" dirty="0"/>
              <a:t>,</a:t>
            </a:r>
            <a:r>
              <a:rPr lang="ko-KR" altLang="en-US" dirty="0"/>
              <a:t> 무 가중치 그래프를 연습해봅시다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63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F049-7DD2-0819-F926-0BAADE5A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(4)-a</a:t>
            </a:r>
            <a:endParaRPr lang="ko-KR" altLang="en-US" dirty="0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E30FFEFF-6297-86B5-9118-514FD8B94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97794"/>
              </p:ext>
            </p:extLst>
          </p:nvPr>
        </p:nvGraphicFramePr>
        <p:xfrm>
          <a:off x="838200" y="1825623"/>
          <a:ext cx="570781" cy="4839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0781">
                  <a:extLst>
                    <a:ext uri="{9D8B030D-6E8A-4147-A177-3AD203B41FA5}">
                      <a16:colId xmlns:a16="http://schemas.microsoft.com/office/drawing/2014/main" val="4132805294"/>
                    </a:ext>
                  </a:extLst>
                </a:gridCol>
              </a:tblGrid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87940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98390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20883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3883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3595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15477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59094"/>
                  </a:ext>
                </a:extLst>
              </a:tr>
              <a:tr h="60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29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292F8D-460C-2D19-3210-4908FCCA6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4746"/>
              </p:ext>
            </p:extLst>
          </p:nvPr>
        </p:nvGraphicFramePr>
        <p:xfrm>
          <a:off x="1548921" y="2490955"/>
          <a:ext cx="4023744" cy="4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872">
                  <a:extLst>
                    <a:ext uri="{9D8B030D-6E8A-4147-A177-3AD203B41FA5}">
                      <a16:colId xmlns:a16="http://schemas.microsoft.com/office/drawing/2014/main" val="3244195869"/>
                    </a:ext>
                  </a:extLst>
                </a:gridCol>
                <a:gridCol w="2011872">
                  <a:extLst>
                    <a:ext uri="{9D8B030D-6E8A-4147-A177-3AD203B41FA5}">
                      <a16:colId xmlns:a16="http://schemas.microsoft.com/office/drawing/2014/main" val="1560849277"/>
                    </a:ext>
                  </a:extLst>
                </a:gridCol>
              </a:tblGrid>
              <a:tr h="470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406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91042D-BA1D-D5F7-4320-9849323C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22577"/>
              </p:ext>
            </p:extLst>
          </p:nvPr>
        </p:nvGraphicFramePr>
        <p:xfrm>
          <a:off x="1548921" y="3100556"/>
          <a:ext cx="5984814" cy="4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98">
                  <a:extLst>
                    <a:ext uri="{9D8B030D-6E8A-4147-A177-3AD203B41FA5}">
                      <a16:colId xmlns:a16="http://schemas.microsoft.com/office/drawing/2014/main" val="1050988653"/>
                    </a:ext>
                  </a:extLst>
                </a:gridCol>
                <a:gridCol w="1985958">
                  <a:extLst>
                    <a:ext uri="{9D8B030D-6E8A-4147-A177-3AD203B41FA5}">
                      <a16:colId xmlns:a16="http://schemas.microsoft.com/office/drawing/2014/main" val="3605985394"/>
                    </a:ext>
                  </a:extLst>
                </a:gridCol>
                <a:gridCol w="1985958">
                  <a:extLst>
                    <a:ext uri="{9D8B030D-6E8A-4147-A177-3AD203B41FA5}">
                      <a16:colId xmlns:a16="http://schemas.microsoft.com/office/drawing/2014/main" val="163369121"/>
                    </a:ext>
                  </a:extLst>
                </a:gridCol>
              </a:tblGrid>
              <a:tr h="470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7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D493D-5A51-0BC4-9BD4-068B065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만들기</a:t>
            </a:r>
            <a:r>
              <a:rPr lang="en-US" altLang="ko-KR" dirty="0"/>
              <a:t>(4)-b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21D0-F265-898A-9391-32D02A10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518"/>
          </a:xfrm>
        </p:spPr>
        <p:txBody>
          <a:bodyPr>
            <a:normAutofit/>
          </a:bodyPr>
          <a:lstStyle/>
          <a:p>
            <a:r>
              <a:rPr lang="ko-KR" altLang="en-US" dirty="0"/>
              <a:t>코드로 나타내면 다음과 같다</a:t>
            </a:r>
            <a:r>
              <a:rPr lang="en-US" altLang="ko-KR" dirty="0"/>
              <a:t>. (</a:t>
            </a:r>
            <a:r>
              <a:rPr lang="ko-KR" altLang="en-US" dirty="0" err="1"/>
              <a:t>레포지토리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B0E8B-9743-84EB-44BD-D756B08C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3" y="2247660"/>
            <a:ext cx="6024607" cy="44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656</Words>
  <Application>Microsoft Office PowerPoint</Application>
  <PresentationFormat>와이드스크린</PresentationFormat>
  <Paragraphs>138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2023 SSCC 알고리즘 스터디</vt:lpstr>
      <vt:lpstr>그래프 탐색 문제의 풀이 과정</vt:lpstr>
      <vt:lpstr>그래프 기초(1)</vt:lpstr>
      <vt:lpstr>그래프 기초(2)</vt:lpstr>
      <vt:lpstr>그래프 만들기(1)</vt:lpstr>
      <vt:lpstr>그래프 만들기(2)</vt:lpstr>
      <vt:lpstr>그래프 만들기(3)</vt:lpstr>
      <vt:lpstr>그래프 만들기(4)-a</vt:lpstr>
      <vt:lpstr>그래프 만들기(4)-b</vt:lpstr>
      <vt:lpstr>참고) 가중치, 기타 정보가 필요하다면?</vt:lpstr>
      <vt:lpstr>BFS와 DFS</vt:lpstr>
      <vt:lpstr>DFS는 결과적으로…</vt:lpstr>
      <vt:lpstr>BFS는 결과적으로…</vt:lpstr>
      <vt:lpstr>스택을 활용한 DFS의 탐색과정</vt:lpstr>
      <vt:lpstr>스택을 활용한 BFS의 탐색과정</vt:lpstr>
      <vt:lpstr>큐를 활용한 BFS의 탐색과정</vt:lpstr>
      <vt:lpstr>스택을 활용한 DFS의 구현</vt:lpstr>
      <vt:lpstr>큐를 활용한 BFS의 구현</vt:lpstr>
      <vt:lpstr>DFS VS BFS</vt:lpstr>
      <vt:lpstr>BFS 백트래킹</vt:lpstr>
      <vt:lpstr>2606번 바이러스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1</cp:revision>
  <dcterms:created xsi:type="dcterms:W3CDTF">2023-11-30T07:27:04Z</dcterms:created>
  <dcterms:modified xsi:type="dcterms:W3CDTF">2023-12-01T07:53:00Z</dcterms:modified>
</cp:coreProperties>
</file>