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70" r:id="rId11"/>
    <p:sldId id="271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51431-9ED7-4B1D-8AA0-A981CCF8FD57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F58A0-F41D-4A53-8415-8323CF232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65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F58A0-F41D-4A53-8415-8323CF232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241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F58A0-F41D-4A53-8415-8323CF232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73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54BA646-DA66-47A4-9D9E-885A134FBD18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58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F2D1-8241-4E9E-B2F9-D29401AB2641}" type="datetime1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78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9290-17FC-478A-B858-63E863CAAB66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433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6772-3BF5-4B13-8A0B-FA4D4415F783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13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79D1-389D-472B-B5C6-84BBF9043A22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277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0F18-1492-47D7-85B7-A9D462A1A015}" type="datetime1">
              <a:rPr lang="ru-RU" smtClean="0"/>
              <a:t>24.06.2022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926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758B-E1C8-4BFE-A267-0E6097F421BD}" type="datetime1">
              <a:rPr lang="ru-RU" smtClean="0"/>
              <a:t>24.06.2022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942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7E40894-6DB1-49D8-97E2-78FDA161F32A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069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9F5C4C-F9C3-4EF5-AD9D-953166926A3C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85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AE8F-BDC8-4A03-B0B6-3F1BE30314AF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485E-BDE6-4F21-8E76-E80DE843B19A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96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9425-6082-4E44-9000-F3C97278A039}" type="datetime1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2540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F90-0F6B-4430-9888-A2F1BF8E720B}" type="datetime1">
              <a:rPr lang="ru-RU" smtClean="0"/>
              <a:t>24.06.2022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5523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A2F3-E646-4E83-9C3C-165798166A28}" type="datetime1">
              <a:rPr lang="ru-RU" smtClean="0"/>
              <a:t>24.06.2022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70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BBD6-D428-4E88-A8F6-8A53108D6C74}" type="datetime1">
              <a:rPr lang="ru-RU" smtClean="0"/>
              <a:t>24.06.2022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46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2DA8-C584-41F2-AD74-A2B3D7EEEC0A}" type="datetime1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9177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58FC-727A-4F63-9141-5148065A1168}" type="datetime1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03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7A10BA4-6914-43CF-AE3E-BBF400B9E19D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02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Relationship Id="rId1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game.org/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890587" y="0"/>
            <a:ext cx="10410825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Государственное бюджетное образовательное учреждение высшего образования Московской области</a:t>
            </a:r>
          </a:p>
          <a:p>
            <a:r>
              <a:rPr lang="ru-RU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ТЕХНОЛОГИЧЕСКИЙ УНИВЕРСИТЕТ </a:t>
            </a:r>
          </a:p>
          <a:p>
            <a:r>
              <a:rPr lang="ru-RU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имени дважды Героя Советского Союза, летчика-космонавта А.А. Леонова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B0605243-5436-4D1B-B719-D83377DF1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470400"/>
            <a:ext cx="9144000" cy="2387600"/>
          </a:xfrm>
        </p:spPr>
        <p:txBody>
          <a:bodyPr>
            <a:normAutofit fontScale="90000"/>
          </a:bodyPr>
          <a:lstStyle/>
          <a:p>
            <a:pPr algn="ctr">
              <a:spcAft>
                <a:spcPts val="0"/>
              </a:spcAft>
            </a:pPr>
            <a:r>
              <a:rPr lang="ru-RU" sz="20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КОЛЛЕДЖ КОСМИЧЕСКОГО МАШИНОСТРОЕНИЯ И ТЕХНОЛОГИЙ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      </a:t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 </a:t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Курсовой проект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По МДК 01.02 Прикладное программирование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Создание Компьютерной игры «Змейка»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Обучающийся группы П1-19   </a:t>
            </a:r>
            <a:r>
              <a:rPr lang="ru-RU" sz="2200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Антипов </a:t>
            </a:r>
            <a:r>
              <a:rPr lang="ru-RU" sz="2200" dirty="0" smtClean="0">
                <a:latin typeface="Century Gothic" panose="020B0502020202020204" pitchFamily="34" charset="0"/>
                <a:ea typeface="Times New Roman" panose="02020603050405020304" pitchFamily="18" charset="0"/>
              </a:rPr>
              <a:t>А</a:t>
            </a:r>
            <a:r>
              <a:rPr lang="ru-RU" sz="2200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.Д.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Руководитель курсового проекта   Кочетков С. С.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978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333625"/>
            <a:ext cx="12192000" cy="4524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smtClean="0"/>
              <a:t>В данной компьютерной игре игровой процесс представляет собой:</a:t>
            </a:r>
          </a:p>
          <a:p>
            <a:r>
              <a:rPr lang="ru-RU" sz="2200" dirty="0" smtClean="0"/>
              <a:t>Анимация </a:t>
            </a:r>
            <a:r>
              <a:rPr lang="ru-RU" sz="2200" dirty="0" smtClean="0"/>
              <a:t>облака (Рисунок </a:t>
            </a:r>
            <a:r>
              <a:rPr lang="ru-RU" sz="2200" dirty="0" smtClean="0"/>
              <a:t>7)</a:t>
            </a:r>
            <a:endParaRPr lang="ru-RU" sz="2200" dirty="0" smtClean="0"/>
          </a:p>
          <a:p>
            <a:r>
              <a:rPr lang="ru-RU" sz="2200" dirty="0" smtClean="0"/>
              <a:t>Анимация Камней (Рисунок </a:t>
            </a:r>
            <a:r>
              <a:rPr lang="ru-RU" sz="2200" dirty="0" smtClean="0"/>
              <a:t>8)</a:t>
            </a:r>
            <a:endParaRPr lang="ru-RU" sz="2200" dirty="0" smtClean="0"/>
          </a:p>
          <a:p>
            <a:r>
              <a:rPr lang="ru-RU" sz="2200" dirty="0" smtClean="0"/>
              <a:t>Препятствие </a:t>
            </a:r>
            <a:r>
              <a:rPr lang="ru-RU" sz="2200" dirty="0" smtClean="0"/>
              <a:t>(Рисунок </a:t>
            </a:r>
            <a:r>
              <a:rPr lang="ru-RU" sz="2200" dirty="0" smtClean="0"/>
              <a:t>9)</a:t>
            </a:r>
            <a:endParaRPr lang="ru-RU" sz="2200" dirty="0" smtClean="0"/>
          </a:p>
          <a:p>
            <a:r>
              <a:rPr lang="ru-RU" sz="2200" dirty="0"/>
              <a:t>Игровое поле(Рисунок </a:t>
            </a:r>
            <a:r>
              <a:rPr lang="ru-RU" sz="2200" dirty="0" smtClean="0"/>
              <a:t>10)</a:t>
            </a:r>
            <a:endParaRPr lang="ru-RU" sz="2200" dirty="0" smtClean="0"/>
          </a:p>
          <a:p>
            <a:r>
              <a:rPr lang="ru-RU" sz="2200" dirty="0" smtClean="0"/>
              <a:t>Анимация персонажа (Рисунок </a:t>
            </a:r>
            <a:r>
              <a:rPr lang="ru-RU" sz="2200" dirty="0" smtClean="0"/>
              <a:t>11)</a:t>
            </a:r>
            <a:endParaRPr lang="ru-RU" sz="2200" dirty="0" smtClean="0"/>
          </a:p>
          <a:p>
            <a:endParaRPr lang="ru-RU" sz="2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009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8291591" y="2847860"/>
            <a:ext cx="2185844" cy="492220"/>
            <a:chOff x="3683049" y="4273257"/>
            <a:chExt cx="2185844" cy="492220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049" y="4333731"/>
              <a:ext cx="787302" cy="431746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020" y="4273257"/>
              <a:ext cx="1015873" cy="469841"/>
            </a:xfrm>
            <a:prstGeom prst="rect">
              <a:avLst/>
            </a:prstGeom>
          </p:spPr>
        </p:pic>
      </p:grpSp>
      <p:grpSp>
        <p:nvGrpSpPr>
          <p:cNvPr id="13" name="Группа 12"/>
          <p:cNvGrpSpPr/>
          <p:nvPr/>
        </p:nvGrpSpPr>
        <p:grpSpPr>
          <a:xfrm>
            <a:off x="4827459" y="5164027"/>
            <a:ext cx="387302" cy="349206"/>
            <a:chOff x="2405141" y="4416271"/>
            <a:chExt cx="387302" cy="349206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5141" y="4416271"/>
              <a:ext cx="114286" cy="114286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0062" y="4651191"/>
              <a:ext cx="152381" cy="114286"/>
            </a:xfrm>
            <a:prstGeom prst="rect">
              <a:avLst/>
            </a:prstGeom>
          </p:spPr>
        </p:pic>
      </p:grpSp>
      <p:grpSp>
        <p:nvGrpSpPr>
          <p:cNvPr id="12" name="Группа 11"/>
          <p:cNvGrpSpPr/>
          <p:nvPr/>
        </p:nvGrpSpPr>
        <p:grpSpPr>
          <a:xfrm>
            <a:off x="4684312" y="2714524"/>
            <a:ext cx="2752883" cy="1149209"/>
            <a:chOff x="1212827" y="2273405"/>
            <a:chExt cx="2752883" cy="1149209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9520" y="2768643"/>
              <a:ext cx="876190" cy="647619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0221" y="2273405"/>
              <a:ext cx="469841" cy="1142857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2827" y="2406741"/>
              <a:ext cx="507936" cy="1015873"/>
            </a:xfrm>
            <a:prstGeom prst="rect">
              <a:avLst/>
            </a:prstGeom>
          </p:spPr>
        </p:pic>
      </p:grpSp>
      <p:pic>
        <p:nvPicPr>
          <p:cNvPr id="14" name="Рисунок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53" y="2358575"/>
            <a:ext cx="3133726" cy="235029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6153" y="4708869"/>
            <a:ext cx="3133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</a:t>
            </a:r>
            <a:r>
              <a:rPr lang="ru-RU" dirty="0" smtClean="0"/>
              <a:t>10 </a:t>
            </a:r>
            <a:r>
              <a:rPr lang="ru-RU" dirty="0" smtClean="0"/>
              <a:t>— Игровое поле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684633" y="3857381"/>
            <a:ext cx="27525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Рисунок </a:t>
            </a:r>
            <a:r>
              <a:rPr lang="ru-RU" dirty="0" smtClean="0"/>
              <a:t>9 </a:t>
            </a:r>
            <a:r>
              <a:rPr lang="ru-RU" dirty="0" smtClean="0"/>
              <a:t>— Препятствие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899879" y="5629999"/>
            <a:ext cx="2477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Рисунок </a:t>
            </a:r>
            <a:r>
              <a:rPr lang="ru-RU" dirty="0" smtClean="0"/>
              <a:t>8 </a:t>
            </a:r>
            <a:r>
              <a:rPr lang="ru-RU" dirty="0" smtClean="0"/>
              <a:t>— Камни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8159763" y="3462264"/>
            <a:ext cx="2603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/>
              <a:t>Рисунок </a:t>
            </a:r>
            <a:r>
              <a:rPr lang="ru-RU" dirty="0" smtClean="0"/>
              <a:t>7 </a:t>
            </a:r>
            <a:r>
              <a:rPr lang="ru-RU" dirty="0" smtClean="0"/>
              <a:t>— Облака</a:t>
            </a:r>
            <a:endParaRPr lang="ru-RU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6999100" y="4479215"/>
            <a:ext cx="4656814" cy="1269841"/>
            <a:chOff x="6709510" y="4776725"/>
            <a:chExt cx="4656814" cy="1269841"/>
          </a:xfrm>
        </p:grpSpPr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7435" y="4805092"/>
              <a:ext cx="888889" cy="1231746"/>
            </a:xfrm>
            <a:prstGeom prst="rect">
              <a:avLst/>
            </a:prstGeom>
          </p:spPr>
        </p:pic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1562" y="4776725"/>
              <a:ext cx="888889" cy="1244444"/>
            </a:xfrm>
            <a:prstGeom prst="rect">
              <a:avLst/>
            </a:prstGeom>
          </p:spPr>
        </p:pic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7288" y="4817994"/>
              <a:ext cx="888889" cy="1219048"/>
            </a:xfrm>
            <a:prstGeom prst="rect">
              <a:avLst/>
            </a:prstGeom>
          </p:spPr>
        </p:pic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399" y="4795772"/>
              <a:ext cx="888889" cy="1231746"/>
            </a:xfrm>
            <a:prstGeom prst="rect">
              <a:avLst/>
            </a:prstGeom>
          </p:spPr>
        </p:pic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9510" y="4776725"/>
              <a:ext cx="888889" cy="1269841"/>
            </a:xfrm>
            <a:prstGeom prst="rect">
              <a:avLst/>
            </a:prstGeom>
          </p:spPr>
        </p:pic>
      </p:grpSp>
      <p:sp>
        <p:nvSpPr>
          <p:cNvPr id="26" name="Прямоугольник 25"/>
          <p:cNvSpPr/>
          <p:nvPr/>
        </p:nvSpPr>
        <p:spPr>
          <a:xfrm>
            <a:off x="7932940" y="5814665"/>
            <a:ext cx="3057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/>
              <a:t>Рисунок </a:t>
            </a:r>
            <a:r>
              <a:rPr lang="ru-RU" dirty="0" smtClean="0"/>
              <a:t>11 </a:t>
            </a:r>
            <a:r>
              <a:rPr lang="ru-RU" dirty="0" smtClean="0"/>
              <a:t>— Персонаж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0937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Итоги выполнения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1 задача: </a:t>
            </a:r>
            <a:r>
              <a:rPr lang="ru-RU" dirty="0" smtClean="0"/>
              <a:t>была успешно выполнена и описана.</a:t>
            </a:r>
          </a:p>
          <a:p>
            <a:r>
              <a:rPr lang="ru-RU" b="1" dirty="0" smtClean="0"/>
              <a:t>2 задача: </a:t>
            </a:r>
            <a:r>
              <a:rPr lang="ru-RU" dirty="0" smtClean="0"/>
              <a:t>была успешно выполнена и описана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3 задача: </a:t>
            </a:r>
            <a:r>
              <a:rPr lang="ru-RU" dirty="0" smtClean="0"/>
              <a:t>была успешно выполнена и описана.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609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898775"/>
            <a:ext cx="8825659" cy="34163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Была успешно создана и протестирована компьютерная игра «Змейка»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464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954618"/>
            <a:ext cx="12296775" cy="706964"/>
          </a:xfrm>
        </p:spPr>
        <p:txBody>
          <a:bodyPr/>
          <a:lstStyle/>
          <a:p>
            <a:r>
              <a:rPr lang="ru-RU" dirty="0"/>
              <a:t>Список использованной литературы и интернет - ресурсов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317750"/>
            <a:ext cx="12192000" cy="4540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Законодательные и нормативные акты:</a:t>
            </a:r>
            <a:endParaRPr lang="ru-RU" dirty="0"/>
          </a:p>
          <a:p>
            <a:pPr lvl="0"/>
            <a:r>
              <a:rPr lang="ru-RU" dirty="0"/>
              <a:t>ГОСТ 7.1. – 2003. Библиографическая запись. Библиографическое описание. Общие требования и правила составления. – М.: ИПК Издательство стандартов, 2004. – 169 с.</a:t>
            </a:r>
          </a:p>
          <a:p>
            <a:pPr lvl="0"/>
            <a:r>
              <a:rPr lang="ru-RU" dirty="0"/>
              <a:t>ГОСТ 7.32 – 2017 Система стандартов по информации, библиотечному и издательскому делу (с поправками) – М.: ИПК Издательство стандартов, 2017. – 21 с.</a:t>
            </a:r>
          </a:p>
          <a:p>
            <a:pPr lvl="0"/>
            <a:r>
              <a:rPr lang="ru-RU" dirty="0"/>
              <a:t>Единая система программной документации. – М.: </a:t>
            </a:r>
            <a:r>
              <a:rPr lang="ru-RU" dirty="0" err="1"/>
              <a:t>Стандартинформ</a:t>
            </a:r>
            <a:r>
              <a:rPr lang="ru-RU" dirty="0"/>
              <a:t>, 2005. – 128 с.</a:t>
            </a:r>
          </a:p>
          <a:p>
            <a:pPr marL="0" indent="0">
              <a:buNone/>
            </a:pPr>
            <a:r>
              <a:rPr lang="ru-RU" b="1" u="sng" dirty="0"/>
              <a:t>Учебная и научная литература:</a:t>
            </a:r>
            <a:endParaRPr lang="ru-RU" b="1" dirty="0"/>
          </a:p>
          <a:p>
            <a:pPr lvl="0"/>
            <a:r>
              <a:rPr lang="ru-RU" dirty="0"/>
              <a:t>Эрик </a:t>
            </a:r>
            <a:r>
              <a:rPr lang="ru-RU" dirty="0" err="1"/>
              <a:t>Мэтиз</a:t>
            </a:r>
            <a:r>
              <a:rPr lang="ru-RU" dirty="0"/>
              <a:t>. Изучаем </a:t>
            </a:r>
            <a:r>
              <a:rPr lang="ru-RU" dirty="0" err="1"/>
              <a:t>Python</a:t>
            </a:r>
            <a:r>
              <a:rPr lang="ru-RU" dirty="0"/>
              <a:t>. Программирование игр, визуализация данных, веб-приложения. — СПб.: Питер, 2020. — 512 с.</a:t>
            </a:r>
          </a:p>
          <a:p>
            <a:pPr marL="0" indent="0">
              <a:buNone/>
            </a:pPr>
            <a:r>
              <a:rPr lang="ru-RU" b="1" u="sng" dirty="0"/>
              <a:t>Интернет-документы:</a:t>
            </a:r>
            <a:endParaRPr lang="ru-RU" b="1" dirty="0"/>
          </a:p>
          <a:p>
            <a:pPr lvl="0"/>
            <a:r>
              <a:rPr lang="en-US" dirty="0"/>
              <a:t>S</a:t>
            </a:r>
            <a:r>
              <a:rPr lang="ru-RU" dirty="0" err="1"/>
              <a:t>tack</a:t>
            </a:r>
            <a:r>
              <a:rPr lang="ru-RU" dirty="0"/>
              <a:t> </a:t>
            </a:r>
            <a:r>
              <a:rPr lang="en-US" dirty="0"/>
              <a:t>O</a:t>
            </a:r>
            <a:r>
              <a:rPr lang="ru-RU" dirty="0" err="1"/>
              <a:t>ver</a:t>
            </a:r>
            <a:r>
              <a:rPr lang="en-US" dirty="0"/>
              <a:t>f</a:t>
            </a:r>
            <a:r>
              <a:rPr lang="ru-RU" dirty="0" err="1"/>
              <a:t>low</a:t>
            </a:r>
            <a:r>
              <a:rPr lang="ru-RU" dirty="0"/>
              <a:t> – [Электронный ресурс]. – Режим доступа: </a:t>
            </a:r>
            <a:r>
              <a:rPr lang="ru-RU" dirty="0">
                <a:hlinkClick r:id="rId2"/>
              </a:rPr>
              <a:t>https://stackoverflow.com/</a:t>
            </a:r>
            <a:endParaRPr lang="ru-RU" dirty="0"/>
          </a:p>
          <a:p>
            <a:pPr lvl="0"/>
            <a:r>
              <a:rPr lang="en-US" dirty="0" err="1"/>
              <a:t>PyGame</a:t>
            </a:r>
            <a:r>
              <a:rPr lang="en-US" dirty="0"/>
              <a:t> Library – </a:t>
            </a:r>
            <a:r>
              <a:rPr lang="en-US" dirty="0">
                <a:hlinkClick r:id="rId3"/>
              </a:rPr>
              <a:t>https://www.pygame.org/</a:t>
            </a:r>
            <a:endParaRPr lang="ru-RU" dirty="0"/>
          </a:p>
          <a:p>
            <a:pPr lvl="0"/>
            <a:r>
              <a:rPr lang="en-US" dirty="0"/>
              <a:t>GitHub - </a:t>
            </a:r>
            <a:r>
              <a:rPr lang="en-US" dirty="0">
                <a:hlinkClick r:id="rId4"/>
              </a:rPr>
              <a:t>https://github.com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182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34250" y="5076824"/>
            <a:ext cx="4857750" cy="17811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Gitgub</a:t>
            </a:r>
            <a:r>
              <a:rPr lang="en-US" dirty="0" smtClean="0"/>
              <a:t> </a:t>
            </a:r>
            <a:r>
              <a:rPr lang="en-US" dirty="0"/>
              <a:t>– https://github.com/quk1n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Telegram </a:t>
            </a:r>
            <a:r>
              <a:rPr lang="en-US" dirty="0"/>
              <a:t>- https://telegram.me/qukin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0" y="-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5400" dirty="0" smtClean="0"/>
              <a:t>Спасибо за внимание!</a:t>
            </a:r>
            <a:endParaRPr lang="ru-RU" sz="5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6806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076" y="1017210"/>
            <a:ext cx="8761413" cy="706964"/>
          </a:xfrm>
        </p:spPr>
        <p:txBody>
          <a:bodyPr/>
          <a:lstStyle/>
          <a:p>
            <a:pPr algn="ctr"/>
            <a:r>
              <a:rPr lang="ru-RU" dirty="0" smtClean="0"/>
              <a:t>Актуальность данного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076" y="2908300"/>
            <a:ext cx="10470989" cy="3416300"/>
          </a:xfrm>
        </p:spPr>
        <p:txBody>
          <a:bodyPr>
            <a:normAutofit/>
          </a:bodyPr>
          <a:lstStyle/>
          <a:p>
            <a:pPr algn="just"/>
            <a:r>
              <a:rPr lang="ru-RU" sz="2800" dirty="0"/>
              <a:t>Актуальность темы курсовой работы обусловлена тем, что на момент написание этой работы в ходе исследования было обнаружено что огромное количество людей играют в компьютерные игры. Исходя из этого видно, что данная компьютерная игра будет очень актуальной как геймерам, так и простым людям, которые хотят развлечься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4429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2830" y="2943135"/>
            <a:ext cx="8825659" cy="3416300"/>
          </a:xfrm>
        </p:spPr>
        <p:txBody>
          <a:bodyPr>
            <a:normAutofit/>
          </a:bodyPr>
          <a:lstStyle/>
          <a:p>
            <a:pPr algn="just"/>
            <a:r>
              <a:rPr lang="ru-RU" sz="2800" dirty="0"/>
              <a:t>Целью проекта является создание компьютерной игры. Данная компьютерная программа служит для организации игрового процесса между компьютером и пользователем, предоставляя пользователю развлечение и положительные эмоции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422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731" y="3004095"/>
            <a:ext cx="10880292" cy="34163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1) Разработка изображение фона и объектов</a:t>
            </a:r>
            <a:endParaRPr lang="en-US" sz="2800" dirty="0" smtClean="0"/>
          </a:p>
          <a:p>
            <a:r>
              <a:rPr lang="ru-RU" sz="2800" dirty="0" smtClean="0"/>
              <a:t>2) Разработка игрового цикла</a:t>
            </a:r>
          </a:p>
          <a:p>
            <a:r>
              <a:rPr lang="ru-RU" sz="2800" dirty="0" smtClean="0"/>
              <a:t>3) Реализация меню, фона и объектов</a:t>
            </a:r>
            <a:endParaRPr lang="en-US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9284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средств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161616"/>
                </a:solidFill>
                <a:latin typeface="Century Gothic" panose="020B0502020202020204" pitchFamily="34" charset="0"/>
              </a:rPr>
              <a:t>JetBrains</a:t>
            </a:r>
            <a:r>
              <a:rPr lang="en-US" sz="2800" dirty="0">
                <a:solidFill>
                  <a:srgbClr val="161616"/>
                </a:solidFill>
                <a:latin typeface="Century Gothic" panose="020B0502020202020204" pitchFamily="34" charset="0"/>
              </a:rPr>
              <a:t> IDE </a:t>
            </a:r>
            <a:r>
              <a:rPr lang="en-US" sz="2800" dirty="0" err="1">
                <a:solidFill>
                  <a:srgbClr val="161616"/>
                </a:solidFill>
                <a:latin typeface="Century Gothic" panose="020B0502020202020204" pitchFamily="34" charset="0"/>
              </a:rPr>
              <a:t>PyCharm</a:t>
            </a:r>
            <a:r>
              <a:rPr lang="en-US" sz="2800" dirty="0">
                <a:solidFill>
                  <a:srgbClr val="161616"/>
                </a:solidFill>
                <a:latin typeface="Century Gothic" panose="020B0502020202020204" pitchFamily="34" charset="0"/>
              </a:rPr>
              <a:t> 2022.1</a:t>
            </a:r>
            <a:r>
              <a:rPr lang="ru-RU" sz="2800" dirty="0">
                <a:solidFill>
                  <a:srgbClr val="161616"/>
                </a:solidFill>
                <a:latin typeface="Century Gothic" panose="020B0502020202020204" pitchFamily="34" charset="0"/>
              </a:rPr>
              <a:t>;</a:t>
            </a:r>
            <a:endParaRPr lang="en-US" sz="2800" dirty="0">
              <a:solidFill>
                <a:srgbClr val="161616"/>
              </a:solidFill>
              <a:latin typeface="Century Gothic" panose="020B0502020202020204" pitchFamily="34" charset="0"/>
            </a:endParaRPr>
          </a:p>
          <a:p>
            <a:pPr lvl="0"/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Язык </a:t>
            </a:r>
            <a:r>
              <a:rPr lang="en-US" sz="28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 smtClean="0"/>
              <a:t>Paint;</a:t>
            </a:r>
            <a:endParaRPr lang="ru-RU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801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514" y="2253666"/>
            <a:ext cx="2686050" cy="3848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18514" y="6211669"/>
            <a:ext cx="26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1 — Игровой цикл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520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45352" y="2303731"/>
            <a:ext cx="4051202" cy="3690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5352" y="5993874"/>
            <a:ext cx="405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2 — Структура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1299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7351" y="686285"/>
            <a:ext cx="8920863" cy="1186058"/>
          </a:xfrm>
        </p:spPr>
        <p:txBody>
          <a:bodyPr/>
          <a:lstStyle/>
          <a:p>
            <a:pPr algn="ctr"/>
            <a:r>
              <a:rPr lang="ru-RU" dirty="0" smtClean="0"/>
              <a:t>Описание </a:t>
            </a:r>
            <a:r>
              <a:rPr lang="ru-RU" dirty="0" smtClean="0"/>
              <a:t>игрового процесса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297723"/>
            <a:ext cx="12192000" cy="45602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200" dirty="0" smtClean="0"/>
              <a:t>В данной компьютерной игре пользователь может:</a:t>
            </a:r>
          </a:p>
          <a:p>
            <a:r>
              <a:rPr lang="ru-RU" sz="2200" dirty="0" smtClean="0"/>
              <a:t>Начать игру (Рисунок </a:t>
            </a:r>
            <a:r>
              <a:rPr lang="ru-RU" sz="2200" dirty="0"/>
              <a:t>3</a:t>
            </a:r>
            <a:r>
              <a:rPr lang="ru-RU" sz="2200" dirty="0" smtClean="0"/>
              <a:t>)</a:t>
            </a:r>
            <a:endParaRPr lang="ru-RU" sz="2200" dirty="0" smtClean="0"/>
          </a:p>
          <a:p>
            <a:r>
              <a:rPr lang="ru-RU" sz="2200" dirty="0" smtClean="0"/>
              <a:t>Выйти из игры (Рисунок </a:t>
            </a:r>
            <a:r>
              <a:rPr lang="ru-RU" sz="2200" dirty="0"/>
              <a:t>3</a:t>
            </a:r>
            <a:r>
              <a:rPr lang="ru-RU" sz="2200" dirty="0" smtClean="0"/>
              <a:t>)</a:t>
            </a:r>
          </a:p>
          <a:p>
            <a:r>
              <a:rPr lang="ru-RU" sz="2200" dirty="0"/>
              <a:t>Меню (Рисунок </a:t>
            </a:r>
            <a:r>
              <a:rPr lang="ru-RU" sz="2200" dirty="0" smtClean="0"/>
              <a:t>3)</a:t>
            </a:r>
            <a:endParaRPr lang="ru-RU" sz="2200" dirty="0"/>
          </a:p>
          <a:p>
            <a:r>
              <a:rPr lang="ru-RU" sz="2200" dirty="0"/>
              <a:t>Здоровье персонажа(Рисунок </a:t>
            </a:r>
            <a:r>
              <a:rPr lang="ru-RU" sz="2200" dirty="0" smtClean="0"/>
              <a:t>4)</a:t>
            </a:r>
          </a:p>
          <a:p>
            <a:r>
              <a:rPr lang="ru-RU" sz="2200" dirty="0"/>
              <a:t>Сделать прыжок (Рисунок 4</a:t>
            </a:r>
            <a:r>
              <a:rPr lang="ru-RU" sz="2200" dirty="0" smtClean="0"/>
              <a:t>)</a:t>
            </a:r>
            <a:endParaRPr lang="ru-RU" sz="2200" dirty="0"/>
          </a:p>
          <a:p>
            <a:r>
              <a:rPr lang="ru-RU" sz="2200" dirty="0"/>
              <a:t>Пауза (Рисунок </a:t>
            </a:r>
            <a:r>
              <a:rPr lang="ru-RU" sz="2200" dirty="0" smtClean="0"/>
              <a:t>5)</a:t>
            </a:r>
            <a:endParaRPr lang="ru-RU" sz="2200" dirty="0"/>
          </a:p>
          <a:p>
            <a:r>
              <a:rPr lang="ru-RU" sz="2200" dirty="0" smtClean="0"/>
              <a:t>Поставить </a:t>
            </a:r>
            <a:r>
              <a:rPr lang="ru-RU" sz="2200" dirty="0" smtClean="0"/>
              <a:t>игру на паузу (Рисунок </a:t>
            </a:r>
            <a:r>
              <a:rPr lang="ru-RU" sz="2200" dirty="0"/>
              <a:t>5</a:t>
            </a:r>
            <a:r>
              <a:rPr lang="ru-RU" sz="2200" dirty="0" smtClean="0"/>
              <a:t>)</a:t>
            </a:r>
          </a:p>
          <a:p>
            <a:r>
              <a:rPr lang="ru-RU" sz="2200" dirty="0"/>
              <a:t>Поражение (Рисунок 6)</a:t>
            </a:r>
          </a:p>
          <a:p>
            <a:r>
              <a:rPr lang="ru-RU" sz="2200" dirty="0"/>
              <a:t>Продолжить игру после поражения (Рисунок 6)</a:t>
            </a:r>
          </a:p>
          <a:p>
            <a:r>
              <a:rPr lang="ru-RU" sz="2200" dirty="0"/>
              <a:t>Вернуться в главное меню после поражения (Рисунок 6)</a:t>
            </a:r>
          </a:p>
          <a:p>
            <a:r>
              <a:rPr lang="ru-RU" sz="2200" dirty="0"/>
              <a:t>Просмотреть максимальное количество очков за текущую сессию (Рисунок 6)</a:t>
            </a:r>
          </a:p>
          <a:p>
            <a:endParaRPr lang="ru-RU" sz="2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467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6555555" y="3459750"/>
            <a:ext cx="3600000" cy="288000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581025" y="177390"/>
            <a:ext cx="3600000" cy="288000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581025" y="3459750"/>
            <a:ext cx="3600000" cy="288000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5"/>
          <a:stretch>
            <a:fillRect/>
          </a:stretch>
        </p:blipFill>
        <p:spPr>
          <a:xfrm>
            <a:off x="6555555" y="177390"/>
            <a:ext cx="3600000" cy="288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8425" y="305739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</a:t>
            </a:r>
            <a:r>
              <a:rPr lang="ru-RU" dirty="0" smtClean="0"/>
              <a:t>3 </a:t>
            </a:r>
            <a:r>
              <a:rPr lang="ru-RU" dirty="0" smtClean="0"/>
              <a:t>— Меню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602955" y="305739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</a:t>
            </a:r>
            <a:r>
              <a:rPr lang="ru-RU" dirty="0" smtClean="0"/>
              <a:t>6 </a:t>
            </a:r>
            <a:r>
              <a:rPr lang="ru-RU" dirty="0" smtClean="0"/>
              <a:t>— Конец игры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81025" y="633975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</a:t>
            </a:r>
            <a:r>
              <a:rPr lang="ru-RU" dirty="0" smtClean="0"/>
              <a:t>4 </a:t>
            </a:r>
            <a:r>
              <a:rPr lang="ru-RU" dirty="0" smtClean="0"/>
              <a:t>— Прыжок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602955" y="633975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</a:t>
            </a:r>
            <a:r>
              <a:rPr lang="ru-RU" dirty="0" smtClean="0"/>
              <a:t>5 </a:t>
            </a:r>
            <a:r>
              <a:rPr lang="ru-RU" dirty="0" smtClean="0"/>
              <a:t>— Пауза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4495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106</TotalTime>
  <Words>536</Words>
  <Application>Microsoft Office PowerPoint</Application>
  <PresentationFormat>Широкоэкранный</PresentationFormat>
  <Paragraphs>83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 3</vt:lpstr>
      <vt:lpstr>Совет директоров</vt:lpstr>
      <vt:lpstr>КОЛЛЕДЖ КОСМИЧЕСКОГО МАШИНОСТРОЕНИЯ И ТЕХНОЛОГИЙ              Курсовой проект  По МДК 01.02 Прикладное программирование Создание Компьютерной игры «Змейка»        Обучающийся группы П1-19   Антипов А.Д. Руководитель курсового проекта   Кочетков С. С. </vt:lpstr>
      <vt:lpstr>Актуальность данного проекта</vt:lpstr>
      <vt:lpstr>Цель проекта</vt:lpstr>
      <vt:lpstr>Задачи проекта</vt:lpstr>
      <vt:lpstr>Описание средств разработки</vt:lpstr>
      <vt:lpstr>Презентация PowerPoint</vt:lpstr>
      <vt:lpstr>Презентация PowerPoint</vt:lpstr>
      <vt:lpstr>Описание игрового процесса</vt:lpstr>
      <vt:lpstr>Презентация PowerPoint</vt:lpstr>
      <vt:lpstr>Презентация PowerPoint</vt:lpstr>
      <vt:lpstr>Презентация PowerPoint</vt:lpstr>
      <vt:lpstr>Итоги выполнения задач</vt:lpstr>
      <vt:lpstr>Заключение</vt:lpstr>
      <vt:lpstr>Список использованной литературы и интернет - ресурсов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КОЛЛЕДЖ КОСМИЧЕСКОГО МАШИНОСТРОЕНИЯ И ТЕХНОЛОГИЙ              Курсовой проект  По МДК 01.02 Прикладное программирование Создание Компьютерной игры «Змейка»        Обучающийся группы П1-19   Антипов А.Д. Руководитель курсового проекта   Кочетков С. С. </dc:title>
  <dc:creator>Артём Антипов</dc:creator>
  <cp:lastModifiedBy>P1-19</cp:lastModifiedBy>
  <cp:revision>10</cp:revision>
  <dcterms:created xsi:type="dcterms:W3CDTF">2022-06-24T00:14:40Z</dcterms:created>
  <dcterms:modified xsi:type="dcterms:W3CDTF">2022-06-24T07:14:55Z</dcterms:modified>
</cp:coreProperties>
</file>