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540" r:id="rId5"/>
    <p:sldId id="546" r:id="rId6"/>
    <p:sldId id="541" r:id="rId7"/>
    <p:sldId id="547" r:id="rId8"/>
    <p:sldId id="550" r:id="rId9"/>
    <p:sldId id="549" r:id="rId10"/>
    <p:sldId id="542" r:id="rId11"/>
    <p:sldId id="552" r:id="rId12"/>
    <p:sldId id="543" r:id="rId13"/>
    <p:sldId id="553" r:id="rId14"/>
    <p:sldId id="555" r:id="rId15"/>
    <p:sldId id="554" r:id="rId16"/>
    <p:sldId id="557" r:id="rId17"/>
    <p:sldId id="556" r:id="rId18"/>
    <p:sldId id="560" r:id="rId19"/>
    <p:sldId id="551" r:id="rId20"/>
    <p:sldId id="562" r:id="rId21"/>
    <p:sldId id="563" r:id="rId22"/>
    <p:sldId id="566" r:id="rId23"/>
    <p:sldId id="567" r:id="rId24"/>
    <p:sldId id="568" r:id="rId25"/>
    <p:sldId id="570" r:id="rId26"/>
    <p:sldId id="571" r:id="rId27"/>
    <p:sldId id="573" r:id="rId28"/>
    <p:sldId id="574" r:id="rId29"/>
    <p:sldId id="576" r:id="rId30"/>
    <p:sldId id="577" r:id="rId31"/>
    <p:sldId id="578" r:id="rId32"/>
    <p:sldId id="579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66"/>
    <a:srgbClr val="D73A2C"/>
    <a:srgbClr val="FEF8F2"/>
    <a:srgbClr val="FF7A0F"/>
    <a:srgbClr val="ADDCFF"/>
    <a:srgbClr val="002A92"/>
    <a:srgbClr val="75D8E9"/>
    <a:srgbClr val="58A6B5"/>
    <a:srgbClr val="008BBF"/>
    <a:srgbClr val="00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searching </a:t>
            </a:r>
            <a:br>
              <a:rPr lang="en-US" dirty="0"/>
            </a:br>
            <a:r>
              <a:rPr lang="en-US" dirty="0"/>
              <a:t>algorithms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856EF6AA-075A-F11E-7AB6-72584D5E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8389" y="1980920"/>
            <a:ext cx="3297423" cy="339309"/>
          </a:xfrm>
        </p:spPr>
        <p:txBody>
          <a:bodyPr/>
          <a:lstStyle/>
          <a:p>
            <a:r>
              <a:rPr lang="en-US" dirty="0"/>
              <a:t>MERGE SORT</a:t>
            </a:r>
          </a:p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3B86342-A549-E4C3-1C2D-3269E65AEF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8389" y="2822302"/>
            <a:ext cx="3297423" cy="339309"/>
          </a:xfrm>
        </p:spPr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A7C1FD09-C60A-050C-BBF9-FC66CCB58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78389" y="1066520"/>
            <a:ext cx="3297423" cy="339309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5A9B833D-B259-D69D-A1C5-4CB1337CAE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3305" y="4608927"/>
            <a:ext cx="3297423" cy="339309"/>
          </a:xfrm>
        </p:spPr>
        <p:txBody>
          <a:bodyPr/>
          <a:lstStyle/>
          <a:p>
            <a:r>
              <a:rPr lang="en-US" dirty="0"/>
              <a:t>JUMP SEARCH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D5E43C1-4424-B4A7-959F-2CCFC4C9B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78389" y="3683138"/>
            <a:ext cx="3297423" cy="339309"/>
          </a:xfrm>
        </p:spPr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5247C1BA-8536-DC58-00A9-DB2FAFD4B1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TERNARY SEARCH</a:t>
            </a:r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4770-A213-A4F1-94FE-D7F0EB72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/>
              <a:t>Big o notation and pseudocode</a:t>
            </a:r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965854-27BB-D256-8212-C396A560E9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349153"/>
            <a:ext cx="5383213" cy="3028057"/>
          </a:xfrm>
        </p:spPr>
      </p:pic>
      <p:pic>
        <p:nvPicPr>
          <p:cNvPr id="8" name="Content Placeholder 7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E9ED46B-6DFA-190B-CDB4-7C2BC997FD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4412" y="2382283"/>
            <a:ext cx="5815550" cy="2998240"/>
          </a:xfrm>
        </p:spPr>
      </p:pic>
    </p:spTree>
    <p:extLst>
      <p:ext uri="{BB962C8B-B14F-4D97-AF65-F5344CB8AC3E}">
        <p14:creationId xmlns:p14="http://schemas.microsoft.com/office/powerpoint/2010/main" val="43937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0ABC-904B-14E2-1CC5-915D2B2F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Heap sort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99B2F1-FFD2-75BD-76FD-3A129A419746}"/>
              </a:ext>
            </a:extLst>
          </p:cNvPr>
          <p:cNvSpPr txBox="1"/>
          <p:nvPr/>
        </p:nvSpPr>
        <p:spPr>
          <a:xfrm>
            <a:off x="1141412" y="2514600"/>
            <a:ext cx="10210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Heap Sort, "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qovluğun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sıralanması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"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alqorit</a:t>
            </a:r>
            <a:r>
              <a:rPr lang="az-Latn-AZ" sz="1800" b="0" i="0" dirty="0">
                <a:solidFill>
                  <a:schemeClr val="accent3"/>
                </a:solidFill>
                <a:effectLst/>
                <a:latin typeface="Söhne"/>
              </a:rPr>
              <a:t>mi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n</a:t>
            </a:r>
            <a:r>
              <a:rPr lang="az-Latn-AZ" sz="1800" b="0" i="0" dirty="0">
                <a:solidFill>
                  <a:schemeClr val="accent3"/>
                </a:solidFill>
                <a:effectLst/>
                <a:latin typeface="Söhne"/>
              </a:rPr>
              <a:t>ə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əsaslanan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effektiv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bir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sıralama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alqoritm</a:t>
            </a:r>
            <a:r>
              <a:rPr lang="az-Latn-AZ" sz="1800" b="0" i="0" dirty="0">
                <a:solidFill>
                  <a:schemeClr val="accent3"/>
                </a:solidFill>
                <a:effectLst/>
                <a:latin typeface="Söhne"/>
              </a:rPr>
              <a:t>idir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. Bu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alqoritm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bir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qovluq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(heap)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veri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strukturasını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istifadə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edir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və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sıralama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əməliyyatını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iki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əsas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addım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olaraq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icra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edir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: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qovluğu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qurmaq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və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qovluğun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ən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böyük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(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maksimal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qovluq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)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elementini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köçürmək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.</a:t>
            </a:r>
            <a:endParaRPr lang="az-Latn-AZ" sz="1800" b="0" i="0" dirty="0">
              <a:solidFill>
                <a:schemeClr val="accent3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 err="1">
                <a:solidFill>
                  <a:schemeClr val="accent3"/>
                </a:solidFill>
                <a:effectLst/>
                <a:latin typeface="Söhne"/>
              </a:rPr>
              <a:t>Qovluğu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1" i="0" dirty="0" err="1">
                <a:solidFill>
                  <a:schemeClr val="accent3"/>
                </a:solidFill>
                <a:effectLst/>
                <a:latin typeface="Söhne"/>
              </a:rPr>
              <a:t>qurmaq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Verilmiş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olan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az-Latn-AZ" sz="1800" b="0" i="0" dirty="0">
                <a:solidFill>
                  <a:schemeClr val="accent3"/>
                </a:solidFill>
                <a:effectLst/>
                <a:latin typeface="Söhne"/>
              </a:rPr>
              <a:t>massiv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əsasında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qovluğu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qur</a:t>
            </a:r>
            <a:r>
              <a:rPr lang="az-Latn-AZ" sz="1800" b="0" i="0" dirty="0">
                <a:solidFill>
                  <a:schemeClr val="accent3"/>
                </a:solidFill>
                <a:effectLst/>
                <a:latin typeface="Söhne"/>
              </a:rPr>
              <a:t>ur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. Bu, dizi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elementlərini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ən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böyük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qovluq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strukturuna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çevirir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 err="1">
                <a:solidFill>
                  <a:schemeClr val="accent3"/>
                </a:solidFill>
                <a:effectLst/>
                <a:latin typeface="Söhne"/>
              </a:rPr>
              <a:t>Ən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1" i="0" dirty="0" err="1">
                <a:solidFill>
                  <a:schemeClr val="accent3"/>
                </a:solidFill>
                <a:effectLst/>
                <a:latin typeface="Söhne"/>
              </a:rPr>
              <a:t>böyük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1" i="0" dirty="0" err="1">
                <a:solidFill>
                  <a:schemeClr val="accent3"/>
                </a:solidFill>
                <a:effectLst/>
                <a:latin typeface="Söhne"/>
              </a:rPr>
              <a:t>elementi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1" i="0" dirty="0" err="1">
                <a:solidFill>
                  <a:schemeClr val="accent3"/>
                </a:solidFill>
                <a:effectLst/>
                <a:latin typeface="Söhne"/>
              </a:rPr>
              <a:t>köçürmək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Qovluğun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kökündə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(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ən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böyük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element)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olan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elementi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qovluğun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sonundakı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elementlərlə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əvəzləyir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və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qovluğu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təkrar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qurmağa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başlayır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.</a:t>
            </a:r>
            <a:endParaRPr lang="az-Latn-AZ" sz="1800" b="0" i="0" dirty="0">
              <a:solidFill>
                <a:schemeClr val="accent3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az-Latn-AZ" sz="1800" dirty="0">
              <a:solidFill>
                <a:schemeClr val="accent3"/>
              </a:solidFill>
              <a:latin typeface="Söhne"/>
            </a:endParaRPr>
          </a:p>
          <a:p>
            <a:pPr algn="l"/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Bu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iki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əsas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addımı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qovluqda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element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qalmayana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qədər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təkrar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edir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.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Qovluq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boşalanda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elementlər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ən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böyük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elementdən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ən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kiçik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elementə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doğru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sıralanmış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Söhne"/>
              </a:rPr>
              <a:t>olur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Söhne"/>
              </a:rPr>
              <a:t>.</a:t>
            </a:r>
          </a:p>
          <a:p>
            <a:pPr algn="just"/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7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058" y="-253670"/>
            <a:ext cx="1827162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408" y="422146"/>
            <a:ext cx="645200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0866" y="655140"/>
            <a:ext cx="687293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4206" y="0"/>
            <a:ext cx="2834619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4266" y="6115501"/>
            <a:ext cx="149412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diagram&#10;&#10;Description automatically generated">
            <a:extLst>
              <a:ext uri="{FF2B5EF4-FFF2-40B4-BE49-F238E27FC236}">
                <a16:creationId xmlns:a16="http://schemas.microsoft.com/office/drawing/2014/main" id="{677D3622-DCCE-7E5A-E345-18DC1A170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54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2099" y="6453143"/>
            <a:ext cx="814691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1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86E0-1824-ABE6-AE3A-DB257614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i="0" dirty="0">
                <a:effectLst/>
                <a:latin typeface="Nunito" pitchFamily="2" charset="0"/>
              </a:rPr>
              <a:t>Heap Sort-un </a:t>
            </a:r>
            <a:r>
              <a:rPr lang="en-US" sz="2800" b="1" i="0" dirty="0" err="1">
                <a:effectLst/>
                <a:latin typeface="Nunito" pitchFamily="2" charset="0"/>
              </a:rPr>
              <a:t>üstünlükləri</a:t>
            </a:r>
            <a:r>
              <a:rPr lang="en-US" sz="2800" b="1" i="0" dirty="0">
                <a:effectLst/>
                <a:latin typeface="Nunito" pitchFamily="2" charset="0"/>
              </a:rPr>
              <a:t>:</a:t>
            </a:r>
            <a:br>
              <a:rPr lang="en-US" sz="2800" b="1" i="0" dirty="0">
                <a:effectLst/>
                <a:latin typeface="Nunito" pitchFamily="2" charset="0"/>
              </a:rPr>
            </a:b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20DD8-96F4-6DE4-421E-CDFA71FE09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0832" y="1981200"/>
            <a:ext cx="4920179" cy="4225801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Nunito" pitchFamily="2" charset="0"/>
              </a:rPr>
              <a:t>Effektiv</a:t>
            </a:r>
            <a:r>
              <a:rPr lang="en-US" sz="1600" b="1" i="0" dirty="0">
                <a:effectLst/>
                <a:latin typeface="Nunito" pitchFamily="2" charset="0"/>
              </a:rPr>
              <a:t> Zaman </a:t>
            </a:r>
            <a:r>
              <a:rPr lang="en-US" sz="1600" b="1" i="0" dirty="0" err="1">
                <a:effectLst/>
                <a:latin typeface="Nunito" pitchFamily="2" charset="0"/>
              </a:rPr>
              <a:t>Mürəkkəbliyi</a:t>
            </a:r>
            <a:r>
              <a:rPr lang="en-US" sz="1600" b="1" i="0" dirty="0">
                <a:effectLst/>
                <a:latin typeface="Nunito" pitchFamily="2" charset="0"/>
              </a:rPr>
              <a:t>:</a:t>
            </a:r>
            <a:r>
              <a:rPr lang="en-US" sz="1600" b="0" i="0" dirty="0">
                <a:effectLst/>
                <a:latin typeface="Nunito" pitchFamily="2" charset="0"/>
              </a:rPr>
              <a:t> Heap Sort </a:t>
            </a:r>
            <a:r>
              <a:rPr lang="en-US" sz="1600" b="0" i="0" dirty="0" err="1">
                <a:effectLst/>
                <a:latin typeface="Nunito" pitchFamily="2" charset="0"/>
              </a:rPr>
              <a:t>bütün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hallarda</a:t>
            </a:r>
            <a:r>
              <a:rPr lang="en-US" sz="1600" b="0" i="0" dirty="0">
                <a:effectLst/>
                <a:latin typeface="Nunito" pitchFamily="2" charset="0"/>
              </a:rPr>
              <a:t> O(n log n) zaman </a:t>
            </a:r>
            <a:r>
              <a:rPr lang="en-US" sz="1600" b="0" i="0" dirty="0" err="1">
                <a:effectLst/>
                <a:latin typeface="Nunito" pitchFamily="2" charset="0"/>
              </a:rPr>
              <a:t>mürəkkəbliyinə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malikdir</a:t>
            </a:r>
            <a:r>
              <a:rPr lang="en-US" sz="1600" b="0" i="0" dirty="0">
                <a:effectLst/>
                <a:latin typeface="Nunito" pitchFamily="2" charset="0"/>
              </a:rPr>
              <a:t>. Bu, </a:t>
            </a:r>
            <a:r>
              <a:rPr lang="en-US" sz="1600" b="0" i="0" dirty="0" err="1">
                <a:effectLst/>
                <a:latin typeface="Nunito" pitchFamily="2" charset="0"/>
              </a:rPr>
              <a:t>böyük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məlumat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dəstlərinin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çeşidlənməsini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səmərəli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edir</a:t>
            </a:r>
            <a:r>
              <a:rPr lang="en-US" sz="1600" b="0" i="0" dirty="0">
                <a:effectLst/>
                <a:latin typeface="Nunito" pitchFamily="2" charset="0"/>
              </a:rPr>
              <a:t>. Log </a:t>
            </a:r>
            <a:r>
              <a:rPr lang="en-US" sz="1600" b="1" i="0" dirty="0">
                <a:effectLst/>
                <a:latin typeface="Nunito" pitchFamily="2" charset="0"/>
              </a:rPr>
              <a:t>n</a:t>
            </a:r>
            <a:r>
              <a:rPr lang="en-US" sz="1600" b="0" i="0" dirty="0">
                <a:effectLst/>
                <a:latin typeface="Nunito" pitchFamily="2" charset="0"/>
              </a:rPr>
              <a:t> </a:t>
            </a:r>
            <a:r>
              <a:rPr lang="en-US" sz="1600" b="0" i="0" dirty="0" err="1">
                <a:effectLst/>
                <a:latin typeface="Nunito" pitchFamily="2" charset="0"/>
              </a:rPr>
              <a:t>faktoru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ikili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yığının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hündürlüyündən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irəli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gəlir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və</a:t>
            </a:r>
            <a:r>
              <a:rPr lang="en-US" sz="1600" b="0" i="0" dirty="0">
                <a:effectLst/>
                <a:latin typeface="Nunito" pitchFamily="2" charset="0"/>
              </a:rPr>
              <a:t> o, </a:t>
            </a:r>
            <a:r>
              <a:rPr lang="en-US" sz="1600" b="0" i="0" dirty="0" err="1">
                <a:effectLst/>
                <a:latin typeface="Nunito" pitchFamily="2" charset="0"/>
              </a:rPr>
              <a:t>alqoritmin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hətta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çoxlu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sayda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elementlə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də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yaxşı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performans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göstərməsini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təmin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edir</a:t>
            </a:r>
            <a:r>
              <a:rPr lang="en-US" sz="1600" b="0" i="0" dirty="0"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Nunito" pitchFamily="2" charset="0"/>
              </a:rPr>
              <a:t>Yaddaş</a:t>
            </a:r>
            <a:r>
              <a:rPr lang="en-US" sz="1600" b="1" i="0" dirty="0">
                <a:effectLst/>
                <a:latin typeface="Nunito" pitchFamily="2" charset="0"/>
              </a:rPr>
              <a:t> </a:t>
            </a:r>
            <a:r>
              <a:rPr lang="en-US" sz="1600" b="1" i="0" dirty="0" err="1">
                <a:effectLst/>
                <a:latin typeface="Nunito" pitchFamily="2" charset="0"/>
              </a:rPr>
              <a:t>İstifadəsi</a:t>
            </a:r>
            <a:r>
              <a:rPr lang="en-US" sz="1600" b="1" i="0" dirty="0">
                <a:effectLst/>
                <a:latin typeface="Nunito" pitchFamily="2" charset="0"/>
              </a:rPr>
              <a:t> –</a:t>
            </a:r>
            <a:r>
              <a:rPr lang="en-US" sz="1600" b="0" i="0" dirty="0">
                <a:effectLst/>
                <a:latin typeface="Nunito" pitchFamily="2" charset="0"/>
              </a:rPr>
              <a:t> </a:t>
            </a:r>
            <a:r>
              <a:rPr lang="en-US" sz="1600" b="0" i="0" dirty="0" err="1">
                <a:effectLst/>
                <a:latin typeface="Nunito" pitchFamily="2" charset="0"/>
              </a:rPr>
              <a:t>Yaddaş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istifadəsi</a:t>
            </a:r>
            <a:r>
              <a:rPr lang="en-US" sz="1600" b="0" i="0" dirty="0">
                <a:effectLst/>
                <a:latin typeface="Nunito" pitchFamily="2" charset="0"/>
              </a:rPr>
              <a:t> minimal ola </a:t>
            </a:r>
            <a:r>
              <a:rPr lang="en-US" sz="1600" b="0" i="0" dirty="0" err="1">
                <a:effectLst/>
                <a:latin typeface="Nunito" pitchFamily="2" charset="0"/>
              </a:rPr>
              <a:t>bilər</a:t>
            </a:r>
            <a:r>
              <a:rPr lang="en-US" sz="1600" b="0" i="0" dirty="0">
                <a:effectLst/>
                <a:latin typeface="Nunito" pitchFamily="2" charset="0"/>
              </a:rPr>
              <a:t>, </a:t>
            </a:r>
            <a:r>
              <a:rPr lang="en-US" sz="1600" b="0" i="0" dirty="0" err="1">
                <a:effectLst/>
                <a:latin typeface="Nunito" pitchFamily="2" charset="0"/>
              </a:rPr>
              <a:t>çünki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çeşidlənəcək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elementlərin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ilkin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siyahısını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saxlamaq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üçün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lazım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olanlardan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başqa</a:t>
            </a:r>
            <a:r>
              <a:rPr lang="en-US" sz="1600" b="0" i="0" dirty="0">
                <a:effectLst/>
                <a:latin typeface="Nunito" pitchFamily="2" charset="0"/>
              </a:rPr>
              <a:t>, </a:t>
            </a:r>
            <a:r>
              <a:rPr lang="en-US" sz="1600" b="0" i="0" dirty="0" err="1">
                <a:effectLst/>
                <a:latin typeface="Nunito" pitchFamily="2" charset="0"/>
              </a:rPr>
              <a:t>işləmək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üçün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əlavə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yaddaş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sahəsinə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ehtiyac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yoxdur</a:t>
            </a:r>
            <a:r>
              <a:rPr lang="en-US" sz="1600" b="0" i="0" dirty="0"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Nunito" pitchFamily="2" charset="0"/>
              </a:rPr>
              <a:t>Sadəlik</a:t>
            </a:r>
            <a:r>
              <a:rPr lang="en-US" sz="1600" b="1" i="0" dirty="0">
                <a:effectLst/>
                <a:latin typeface="Nunito" pitchFamily="2" charset="0"/>
              </a:rPr>
              <a:t> – </a:t>
            </a:r>
            <a:r>
              <a:rPr lang="en-US" sz="1600" b="0" i="0" dirty="0">
                <a:effectLst/>
                <a:latin typeface="Nunito" pitchFamily="2" charset="0"/>
              </a:rPr>
              <a:t> </a:t>
            </a:r>
            <a:r>
              <a:rPr lang="en-US" sz="1600" b="0" i="0" dirty="0" err="1">
                <a:effectLst/>
                <a:latin typeface="Nunito" pitchFamily="2" charset="0"/>
              </a:rPr>
              <a:t>Digər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eyni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dərəcədə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səmərəli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çeşidləmə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alqoritmlərinə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nisbətən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başa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düşmək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daha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asandır</a:t>
            </a:r>
            <a:r>
              <a:rPr lang="en-US" sz="1600" b="0" i="0" dirty="0">
                <a:effectLst/>
                <a:latin typeface="Nunito" pitchFamily="2" charset="0"/>
              </a:rPr>
              <a:t>, </a:t>
            </a:r>
            <a:r>
              <a:rPr lang="en-US" sz="1600" b="0" i="0" dirty="0" err="1">
                <a:effectLst/>
                <a:latin typeface="Nunito" pitchFamily="2" charset="0"/>
              </a:rPr>
              <a:t>çünki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rekursiya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kimi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qabaqcıl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kompüter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elmi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anlayışlarından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istifadə</a:t>
            </a:r>
            <a:r>
              <a:rPr lang="en-US" sz="1600" b="0" i="0" dirty="0"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effectLst/>
                <a:latin typeface="Nunito" pitchFamily="2" charset="0"/>
              </a:rPr>
              <a:t>etmir</a:t>
            </a:r>
            <a:r>
              <a:rPr lang="en-US" sz="1600" b="0" i="0" dirty="0">
                <a:effectLst/>
                <a:latin typeface="Nunito" pitchFamily="2" charset="0"/>
              </a:rPr>
              <a:t>.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B9E413-29D2-C9D9-3DCA-DACDEE91F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029" y="1109549"/>
            <a:ext cx="5798627" cy="463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5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3610-109C-F750-F83F-ACA3880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30" y="533400"/>
            <a:ext cx="10969943" cy="1828800"/>
          </a:xfrm>
        </p:spPr>
        <p:txBody>
          <a:bodyPr>
            <a:normAutofit/>
          </a:bodyPr>
          <a:lstStyle/>
          <a:p>
            <a:pPr algn="l" fontAlgn="base"/>
            <a:r>
              <a:rPr lang="en-US" sz="1800" b="1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Bahalı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 :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Yığın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çeşidi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baha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başa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gəlir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.</a:t>
            </a:r>
            <a:b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</a:br>
            <a:b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</a:br>
            <a:r>
              <a:rPr lang="en-US" sz="1800" b="1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Qeyri-sabit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 :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Yığın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çeşidlənməsi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. 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Nisbi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sıranı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yenidən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təşkil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edə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bilər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.</a:t>
            </a:r>
            <a:b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</a:br>
            <a:b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</a:br>
            <a:r>
              <a:rPr lang="en-US" sz="1800" b="1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Effektiv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: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 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Çox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mürəkkəb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verilənlərlə</a:t>
            </a:r>
            <a:r>
              <a:rPr lang="en-US" sz="1800" dirty="0">
                <a:solidFill>
                  <a:schemeClr val="accent3"/>
                </a:solidFill>
                <a:latin typeface="Nunito" panose="020F0502020204030204" pitchFamily="2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Nunito" panose="020F0502020204030204" pitchFamily="2" charset="0"/>
              </a:rPr>
              <a:t>işlqeyri-sabitdirəyərkən</a:t>
            </a:r>
            <a:r>
              <a:rPr lang="en-US" sz="1800" dirty="0">
                <a:solidFill>
                  <a:schemeClr val="accent3"/>
                </a:solidFill>
                <a:latin typeface="Nunito" panose="020F0502020204030204" pitchFamily="2" charset="0"/>
              </a:rPr>
              <a:t> 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Heap Sort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çox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səmərəli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US" sz="1800" b="0" i="0" dirty="0" err="1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deyil</a:t>
            </a:r>
            <a:r>
              <a:rPr lang="en-US" sz="1800" b="0" i="0" dirty="0">
                <a:solidFill>
                  <a:schemeClr val="accent3"/>
                </a:solidFill>
                <a:effectLst/>
                <a:latin typeface="Nunito" panose="020F0502020204030204" pitchFamily="2" charset="0"/>
              </a:rPr>
              <a:t>. 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2" name="Content Placeholder 11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CAC87298-266D-5FF7-4A61-559282F91A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2702" y="2868905"/>
            <a:ext cx="5759892" cy="3028057"/>
          </a:xfrm>
        </p:spPr>
      </p:pic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6696EB00-5489-B302-1FE7-1EA4256A9F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94601" y="2819400"/>
            <a:ext cx="5383213" cy="3028057"/>
          </a:xfrm>
        </p:spPr>
      </p:pic>
    </p:spTree>
    <p:extLst>
      <p:ext uri="{BB962C8B-B14F-4D97-AF65-F5344CB8AC3E}">
        <p14:creationId xmlns:p14="http://schemas.microsoft.com/office/powerpoint/2010/main" val="138329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7AB6-79F7-33CF-C975-05FCB3B3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Searching algorithms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688FB-9BCB-90E8-52BD-3FA559C0CA79}"/>
              </a:ext>
            </a:extLst>
          </p:cNvPr>
          <p:cNvSpPr txBox="1"/>
          <p:nvPr/>
        </p:nvSpPr>
        <p:spPr>
          <a:xfrm>
            <a:off x="5561012" y="4343400"/>
            <a:ext cx="6430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Axtarış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alqoritmləri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 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məlumat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toplusunda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xüsusi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elementləri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tapmaq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üçün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istifadə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olunan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kompüter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elmində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vacib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element</a:t>
            </a:r>
            <a:r>
              <a:rPr lang="az-Latn-AZ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lə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dir. Bu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alqoritmlər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istənilən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məlumatı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tapmaq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üçün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məlumat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strukturları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arasında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səmərəli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şəkildə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az-Latn-AZ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axtarış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etmək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üçün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nəzərdə</a:t>
            </a:r>
            <a:r>
              <a:rPr lang="az-Latn-AZ" sz="2000" b="1" dirty="0">
                <a:solidFill>
                  <a:srgbClr val="C00000"/>
                </a:solidFill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tutulmuşdur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Nunito" pitchFamily="2" charset="0"/>
              </a:rPr>
              <a:t>.</a:t>
            </a:r>
            <a:br>
              <a:rPr lang="en-US" sz="1800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3D808E-14CE-B80B-B15E-277D10EB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12" y="0"/>
            <a:ext cx="660966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2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4106-78AE-1DBE-02EE-D7D5D47D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Linear search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E9CEA-D4FD-CF18-56D0-6740398635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i="0" dirty="0" err="1">
                <a:effectLst/>
                <a:latin typeface="Nunito" pitchFamily="2" charset="0"/>
              </a:rPr>
              <a:t>Xətti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az-Latn-AZ" sz="1800" dirty="0">
                <a:latin typeface="Nunito" pitchFamily="2" charset="0"/>
              </a:rPr>
              <a:t>a</a:t>
            </a:r>
            <a:r>
              <a:rPr lang="en-US" sz="1800" i="0" dirty="0" err="1">
                <a:effectLst/>
                <a:latin typeface="Nunito" pitchFamily="2" charset="0"/>
              </a:rPr>
              <a:t>xtarış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ardıcıl</a:t>
            </a:r>
            <a:r>
              <a:rPr lang="az-Latn-AZ" sz="1800" dirty="0">
                <a:latin typeface="Nunito" pitchFamily="2" charset="0"/>
              </a:rPr>
              <a:t> axtarış alqoritmi</a:t>
            </a:r>
            <a:r>
              <a:rPr lang="en-US" sz="1800" i="0" dirty="0">
                <a:effectLst/>
                <a:latin typeface="Nunito" pitchFamily="2" charset="0"/>
              </a:rPr>
              <a:t> </a:t>
            </a:r>
            <a:r>
              <a:rPr lang="en-US" sz="1800" i="0" dirty="0" err="1">
                <a:effectLst/>
                <a:latin typeface="Nunito" pitchFamily="2" charset="0"/>
              </a:rPr>
              <a:t>kimi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müəyyən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edilir</a:t>
            </a:r>
            <a:r>
              <a:rPr lang="en-US" sz="1800" i="0" dirty="0">
                <a:effectLst/>
                <a:latin typeface="Nunito" pitchFamily="2" charset="0"/>
              </a:rPr>
              <a:t> </a:t>
            </a:r>
            <a:r>
              <a:rPr lang="en-US" sz="1800" i="0" dirty="0" err="1">
                <a:effectLst/>
                <a:latin typeface="Nunito" pitchFamily="2" charset="0"/>
              </a:rPr>
              <a:t>və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bir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ucundan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başlayır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və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istənilən</a:t>
            </a:r>
            <a:r>
              <a:rPr lang="en-US" sz="1800" i="0" dirty="0">
                <a:effectLst/>
                <a:latin typeface="Nunito" pitchFamily="2" charset="0"/>
              </a:rPr>
              <a:t> element </a:t>
            </a:r>
            <a:r>
              <a:rPr lang="en-US" sz="1800" i="0" dirty="0" err="1">
                <a:effectLst/>
                <a:latin typeface="Nunito" pitchFamily="2" charset="0"/>
              </a:rPr>
              <a:t>tapılana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qədər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siyahının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hər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bir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elementindən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keçir</a:t>
            </a:r>
            <a:r>
              <a:rPr lang="en-US" sz="1800" i="0" dirty="0">
                <a:effectLst/>
                <a:latin typeface="Nunito" pitchFamily="2" charset="0"/>
              </a:rPr>
              <a:t>, </a:t>
            </a:r>
            <a:r>
              <a:rPr lang="en-US" sz="1800" i="0" dirty="0" err="1">
                <a:effectLst/>
                <a:latin typeface="Nunito" pitchFamily="2" charset="0"/>
              </a:rPr>
              <a:t>əks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halda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axtarış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verilənlər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toplusunun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sonuna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qədər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davam</a:t>
            </a:r>
            <a:r>
              <a:rPr lang="en-US" sz="1800" i="0" dirty="0">
                <a:effectLst/>
                <a:latin typeface="Nunito" pitchFamily="2" charset="0"/>
              </a:rPr>
              <a:t> </a:t>
            </a:r>
            <a:r>
              <a:rPr lang="en-US" sz="1800" i="0" dirty="0" err="1">
                <a:effectLst/>
                <a:latin typeface="Nunito" pitchFamily="2" charset="0"/>
              </a:rPr>
              <a:t>edir</a:t>
            </a:r>
            <a:r>
              <a:rPr lang="en-US" sz="1800" i="0" dirty="0">
                <a:effectLst/>
                <a:latin typeface="Nunito" pitchFamily="2" charset="0"/>
              </a:rPr>
              <a:t>.</a:t>
            </a:r>
            <a:endParaRPr lang="en-US" sz="1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6FBA39-E816-812D-E27E-31BEC5AA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05" y="628901"/>
            <a:ext cx="6196979" cy="2261897"/>
          </a:xfrm>
          <a:prstGeom prst="rect">
            <a:avLst/>
          </a:prstGeom>
        </p:spPr>
      </p:pic>
      <p:pic>
        <p:nvPicPr>
          <p:cNvPr id="24" name="Picture 23" descr="A green rectangular table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BF01B6D3-23BA-2F2C-1E63-90C9AED59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2" y="3160663"/>
            <a:ext cx="5561013" cy="312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6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BF1F-8FBF-BCDE-53DD-4FDAA2FE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3" y="0"/>
            <a:ext cx="4010039" cy="1162051"/>
          </a:xfrm>
        </p:spPr>
        <p:txBody>
          <a:bodyPr/>
          <a:lstStyle/>
          <a:p>
            <a:r>
              <a:rPr lang="az-Latn-AZ" dirty="0"/>
              <a:t>İŞLƏMƏ PRİNSİPİ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5AAEF-79A9-AB2E-5986-762635574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10818969" cy="4691063"/>
          </a:xfrm>
        </p:spPr>
        <p:txBody>
          <a:bodyPr/>
          <a:lstStyle/>
          <a:p>
            <a:pPr algn="l" fontAlgn="base"/>
            <a:r>
              <a:rPr lang="en-US" sz="2000" b="1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Xətti</a:t>
            </a:r>
            <a:r>
              <a:rPr lang="en-US" sz="2000" b="1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axtarış</a:t>
            </a:r>
            <a:r>
              <a:rPr lang="en-US" sz="2000" b="1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alqoritmi</a:t>
            </a:r>
            <a:r>
              <a:rPr lang="en-US" sz="2000" b="1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necə</a:t>
            </a:r>
            <a:r>
              <a:rPr lang="en-US" sz="2000" b="1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işləyir</a:t>
            </a:r>
            <a:r>
              <a:rPr lang="en-US" sz="2000" b="1" i="0" dirty="0">
                <a:solidFill>
                  <a:schemeClr val="accent3"/>
                </a:solidFill>
                <a:effectLst/>
                <a:latin typeface="Nunito" pitchFamily="2" charset="0"/>
              </a:rPr>
              <a:t>?</a:t>
            </a:r>
          </a:p>
          <a:p>
            <a:pPr algn="l" rtl="0" fontAlgn="base"/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Xətti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Axtarış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Alqoritmində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,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Hər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bir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element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açar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üçün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potensial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uyğunluq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hesab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edilir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və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eyniliyi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yoxlanılır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Açara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bərabər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hər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hansı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element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tapılarsa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,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axtarış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uğurlu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olur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və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həmin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elementin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indeksi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qaytarılır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Açara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bərabər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heç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bir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element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tapılmadıqda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,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axtarış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"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Uyğunluq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tapılmadı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"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verir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.</a:t>
            </a:r>
            <a:endParaRPr lang="az-Latn-AZ" sz="2000" b="0" i="0" dirty="0">
              <a:solidFill>
                <a:schemeClr val="accent3"/>
              </a:solidFill>
              <a:effectLst/>
              <a:latin typeface="Nunito" pitchFamily="2" charset="0"/>
            </a:endParaRPr>
          </a:p>
          <a:p>
            <a:pPr algn="l" fontAlgn="base"/>
            <a:endParaRPr lang="az-Latn-AZ" sz="2000" dirty="0">
              <a:solidFill>
                <a:schemeClr val="accent3"/>
              </a:solidFill>
              <a:latin typeface="Nunito" pitchFamily="2" charset="0"/>
            </a:endParaRPr>
          </a:p>
          <a:p>
            <a:pPr algn="l" fontAlgn="base"/>
            <a:r>
              <a:rPr lang="en-US" sz="2000" b="1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Xətti</a:t>
            </a:r>
            <a:r>
              <a:rPr lang="en-US" sz="2000" b="1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axtarışın</a:t>
            </a:r>
            <a:r>
              <a:rPr lang="en-US" sz="2000" b="1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üstünlükləri</a:t>
            </a:r>
            <a:r>
              <a:rPr lang="en-US" sz="2000" b="1" i="0" dirty="0">
                <a:solidFill>
                  <a:schemeClr val="accent3"/>
                </a:solidFill>
                <a:effectLst/>
                <a:latin typeface="Nunito" pitchFamily="2" charset="0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Xətti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axtarış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,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massivin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çeşidlənməsindən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və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sıralanmamasından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asılı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olmayaraq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istifadə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edilə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bilər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. 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İstənilən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məlumat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tipli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massivlərdə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istifadə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oluna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bilər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Əlavə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yaddaş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tələb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etmir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Kiçik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verilənlər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dəstləri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üçün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yaxşı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uyğunlaşdırılmış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alqoritmdir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/>
            <a:endParaRPr lang="en-US" sz="2000" b="0" i="0" dirty="0">
              <a:solidFill>
                <a:schemeClr val="accent3"/>
              </a:solidFill>
              <a:effectLst/>
              <a:latin typeface="Nunito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95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67CF-4F78-2540-DBB7-67420379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26" y="513488"/>
            <a:ext cx="10969943" cy="944561"/>
          </a:xfrm>
        </p:spPr>
        <p:txBody>
          <a:bodyPr>
            <a:normAutofit/>
          </a:bodyPr>
          <a:lstStyle/>
          <a:p>
            <a:pPr fontAlgn="base"/>
            <a:r>
              <a:rPr lang="en-US" sz="1600" b="1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Məsələn</a:t>
            </a:r>
            <a:r>
              <a:rPr lang="en-US" sz="1600" b="1" i="0" dirty="0">
                <a:solidFill>
                  <a:schemeClr val="accent3"/>
                </a:solidFill>
                <a:effectLst/>
                <a:latin typeface="Nunito" pitchFamily="2" charset="0"/>
              </a:rPr>
              <a:t>: </a:t>
            </a:r>
            <a:r>
              <a:rPr lang="en-US" sz="1600" b="1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arr</a:t>
            </a:r>
            <a:r>
              <a:rPr lang="en-US" sz="1600" b="1" i="0" dirty="0">
                <a:solidFill>
                  <a:schemeClr val="accent3"/>
                </a:solidFill>
                <a:effectLst/>
                <a:latin typeface="Nunito" pitchFamily="2" charset="0"/>
              </a:rPr>
              <a:t>[] = {10, 50, 30, 70, 80, 20, 90, 40</a:t>
            </a:r>
            <a:r>
              <a:rPr lang="en-US" sz="16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və </a:t>
            </a:r>
            <a:r>
              <a:rPr lang="en-US" sz="1600" b="1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açar</a:t>
            </a:r>
            <a:r>
              <a:rPr lang="en-US" sz="16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 = 30 </a:t>
            </a:r>
            <a:r>
              <a:rPr lang="en-US" sz="16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massivinə</a:t>
            </a:r>
            <a:r>
              <a:rPr lang="en-US" sz="16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 </a:t>
            </a:r>
            <a:r>
              <a:rPr lang="en-US" sz="16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nəzər</a:t>
            </a:r>
            <a:r>
              <a:rPr lang="en-US" sz="16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600" b="0" i="0" dirty="0" err="1">
                <a:solidFill>
                  <a:schemeClr val="accent3"/>
                </a:solidFill>
                <a:effectLst/>
                <a:latin typeface="Nunito" pitchFamily="2" charset="0"/>
              </a:rPr>
              <a:t>sal</a:t>
            </a:r>
            <a:r>
              <a:rPr lang="az-Latn-AZ" sz="1600" b="0" i="0" dirty="0">
                <a:solidFill>
                  <a:schemeClr val="accent3"/>
                </a:solidFill>
                <a:effectLst/>
                <a:latin typeface="Nunito" pitchFamily="2" charset="0"/>
              </a:rPr>
              <a:t>AQ</a:t>
            </a:r>
            <a:endParaRPr lang="en-US" sz="4400" dirty="0">
              <a:solidFill>
                <a:schemeClr val="accent3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AFAA2-D2C5-5B74-1FDE-DACCF12A1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503" y="2149476"/>
            <a:ext cx="4918343" cy="639763"/>
          </a:xfrm>
        </p:spPr>
        <p:txBody>
          <a:bodyPr>
            <a:noAutofit/>
          </a:bodyPr>
          <a:lstStyle/>
          <a:p>
            <a:r>
              <a:rPr lang="en-US" sz="1800" b="1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Addım</a:t>
            </a:r>
            <a:r>
              <a:rPr lang="en-US" sz="1800" b="1" i="1" dirty="0">
                <a:solidFill>
                  <a:schemeClr val="accent3"/>
                </a:solidFill>
                <a:effectLst/>
                <a:latin typeface="Nunito" pitchFamily="2" charset="0"/>
              </a:rPr>
              <a:t> 1:</a:t>
            </a:r>
            <a:r>
              <a:rPr lang="en-US" sz="18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 </a:t>
            </a:r>
            <a:r>
              <a:rPr lang="en-US" sz="18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Birinci</a:t>
            </a:r>
            <a:r>
              <a:rPr lang="en-US" sz="18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8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elementdən</a:t>
            </a:r>
            <a:r>
              <a:rPr lang="en-US" sz="18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8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başlayın</a:t>
            </a:r>
            <a:r>
              <a:rPr lang="en-US" sz="18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(</a:t>
            </a:r>
            <a:r>
              <a:rPr lang="en-US" sz="18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indeks</a:t>
            </a:r>
            <a:r>
              <a:rPr lang="en-US" sz="18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0) </a:t>
            </a:r>
            <a:r>
              <a:rPr lang="en-US" sz="18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və</a:t>
            </a:r>
            <a:r>
              <a:rPr lang="en-US" sz="18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 </a:t>
            </a:r>
            <a:r>
              <a:rPr lang="en-US" sz="1800" b="1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açarı</a:t>
            </a:r>
            <a:r>
              <a:rPr lang="en-US" sz="18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 </a:t>
            </a:r>
            <a:r>
              <a:rPr lang="en-US" sz="18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hər</a:t>
            </a:r>
            <a:r>
              <a:rPr lang="en-US" sz="18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8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bir</a:t>
            </a:r>
            <a:r>
              <a:rPr lang="en-US" sz="18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8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elementlə</a:t>
            </a:r>
            <a:r>
              <a:rPr lang="en-US" sz="18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8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müqayisə</a:t>
            </a:r>
            <a:r>
              <a:rPr lang="en-US" sz="18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8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edin</a:t>
            </a:r>
            <a:r>
              <a:rPr lang="en-US" sz="18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(</a:t>
            </a:r>
            <a:r>
              <a:rPr lang="en-US" sz="18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arr</a:t>
            </a:r>
            <a:r>
              <a:rPr lang="en-US" sz="18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[</a:t>
            </a:r>
            <a:r>
              <a:rPr lang="en-US" sz="18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i</a:t>
            </a:r>
            <a:r>
              <a:rPr lang="en-US" sz="18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]).</a:t>
            </a:r>
            <a:endParaRPr lang="en-US" sz="1800" dirty="0">
              <a:solidFill>
                <a:schemeClr val="accent3"/>
              </a:solidFill>
            </a:endParaRPr>
          </a:p>
        </p:txBody>
      </p:sp>
      <p:pic>
        <p:nvPicPr>
          <p:cNvPr id="9" name="Content Placeholder 8" descr="A green and white box with numbers&#10;&#10;Description automatically generated">
            <a:extLst>
              <a:ext uri="{FF2B5EF4-FFF2-40B4-BE49-F238E27FC236}">
                <a16:creationId xmlns:a16="http://schemas.microsoft.com/office/drawing/2014/main" id="{AE9B2747-015F-317D-CEF1-2BAC01E139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5854" y="3330247"/>
            <a:ext cx="5385515" cy="19926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78B7E-6EDE-F108-6B99-BEF3B0D31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481" y="2309417"/>
            <a:ext cx="6117829" cy="959644"/>
          </a:xfrm>
        </p:spPr>
        <p:txBody>
          <a:bodyPr>
            <a:normAutofit/>
          </a:bodyPr>
          <a:lstStyle/>
          <a:p>
            <a:r>
              <a:rPr lang="en-US" sz="19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Açarı</a:t>
            </a:r>
            <a:r>
              <a:rPr lang="en-US" sz="19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9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növbəti</a:t>
            </a:r>
            <a:r>
              <a:rPr lang="en-US" sz="19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element </a:t>
            </a:r>
            <a:r>
              <a:rPr lang="en-US" sz="19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arr</a:t>
            </a:r>
            <a:r>
              <a:rPr lang="en-US" sz="19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[1] </a:t>
            </a:r>
            <a:r>
              <a:rPr lang="en-US" sz="19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ilə</a:t>
            </a:r>
            <a:r>
              <a:rPr lang="en-US" sz="19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9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müqayisə</a:t>
            </a:r>
            <a:r>
              <a:rPr lang="en-US" sz="19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9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etmək</a:t>
            </a:r>
            <a:r>
              <a:rPr lang="en-US" sz="19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. </a:t>
            </a:r>
            <a:r>
              <a:rPr lang="en-US" sz="19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Bərabər</a:t>
            </a:r>
            <a:r>
              <a:rPr lang="en-US" sz="19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9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olmadığından</a:t>
            </a:r>
            <a:r>
              <a:rPr lang="en-US" sz="19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, iterator </a:t>
            </a:r>
            <a:r>
              <a:rPr lang="en-US" sz="19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potensial</a:t>
            </a:r>
            <a:r>
              <a:rPr lang="en-US" sz="19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9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uyğunluq</a:t>
            </a:r>
            <a:r>
              <a:rPr lang="en-US" sz="19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9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kimi</a:t>
            </a:r>
            <a:r>
              <a:rPr lang="en-US" sz="19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9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növbəti</a:t>
            </a:r>
            <a:r>
              <a:rPr lang="en-US" sz="19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9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elementə</a:t>
            </a:r>
            <a:r>
              <a:rPr lang="en-US" sz="19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9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keçir</a:t>
            </a:r>
            <a:r>
              <a:rPr lang="en-US" sz="19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.</a:t>
            </a:r>
          </a:p>
          <a:p>
            <a:endParaRPr lang="en-US" sz="2400" dirty="0"/>
          </a:p>
        </p:txBody>
      </p:sp>
      <p:pic>
        <p:nvPicPr>
          <p:cNvPr id="12" name="Content Placeholder 11" descr="A green and white screen with numbers and arrows&#10;&#10;Description automatically generated">
            <a:extLst>
              <a:ext uri="{FF2B5EF4-FFF2-40B4-BE49-F238E27FC236}">
                <a16:creationId xmlns:a16="http://schemas.microsoft.com/office/drawing/2014/main" id="{7D4AD20C-D90B-71D4-56F6-78FC3BB13B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0217" y="3330247"/>
            <a:ext cx="5387975" cy="1993550"/>
          </a:xfrm>
        </p:spPr>
      </p:pic>
      <p:sp>
        <p:nvSpPr>
          <p:cNvPr id="7" name="Half Frame 6">
            <a:extLst>
              <a:ext uri="{FF2B5EF4-FFF2-40B4-BE49-F238E27FC236}">
                <a16:creationId xmlns:a16="http://schemas.microsoft.com/office/drawing/2014/main" id="{379FEF00-BDFB-0DAA-FCE7-41DECB1567AF}"/>
              </a:ext>
            </a:extLst>
          </p:cNvPr>
          <p:cNvSpPr/>
          <p:nvPr/>
        </p:nvSpPr>
        <p:spPr>
          <a:xfrm>
            <a:off x="334526" y="1829593"/>
            <a:ext cx="533400" cy="639763"/>
          </a:xfrm>
          <a:prstGeom prst="halfFra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BE52ABE0-C73F-68ED-F7DE-565625242607}"/>
              </a:ext>
            </a:extLst>
          </p:cNvPr>
          <p:cNvSpPr/>
          <p:nvPr/>
        </p:nvSpPr>
        <p:spPr>
          <a:xfrm>
            <a:off x="5991968" y="1829594"/>
            <a:ext cx="533400" cy="639763"/>
          </a:xfrm>
          <a:prstGeom prst="halfFra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4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F808-C5D4-84BF-E443-98D4D631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31" y="838200"/>
            <a:ext cx="10969943" cy="944561"/>
          </a:xfrm>
        </p:spPr>
        <p:txBody>
          <a:bodyPr>
            <a:normAutofit/>
          </a:bodyPr>
          <a:lstStyle/>
          <a:p>
            <a:r>
              <a:rPr lang="en-US" sz="1600" b="1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Addım</a:t>
            </a:r>
            <a:r>
              <a:rPr lang="en-US" sz="1600" b="1" i="1" dirty="0">
                <a:solidFill>
                  <a:schemeClr val="accent3"/>
                </a:solidFill>
                <a:effectLst/>
                <a:latin typeface="Nunito" pitchFamily="2" charset="0"/>
              </a:rPr>
              <a:t> 2: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 İndi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arr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[2]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ilə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açarı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müqayisə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edərkən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dəyər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uyğun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gəlir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. 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Beləliklə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,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Xətti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Axtarış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Alqoritmi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uğurlu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bir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mesaj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verəcək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və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açar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tapıldıqda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elementin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indeksini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qaytaracaq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(</a:t>
            </a:r>
            <a:r>
              <a:rPr lang="en-US" sz="1600" b="0" i="1" dirty="0" err="1">
                <a:solidFill>
                  <a:schemeClr val="accent3"/>
                </a:solidFill>
                <a:effectLst/>
                <a:latin typeface="Nunito" pitchFamily="2" charset="0"/>
              </a:rPr>
              <a:t>burada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Nunito" pitchFamily="2" charset="0"/>
              </a:rPr>
              <a:t> 2).</a:t>
            </a:r>
            <a:endParaRPr lang="en-US" sz="2800" dirty="0">
              <a:solidFill>
                <a:schemeClr val="accent3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B73701-8FCC-C6AD-F8C4-F39D84F04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59" y="2133600"/>
            <a:ext cx="10969625" cy="4058761"/>
          </a:xfrm>
        </p:spPr>
      </p:pic>
    </p:spTree>
    <p:extLst>
      <p:ext uri="{BB962C8B-B14F-4D97-AF65-F5344CB8AC3E}">
        <p14:creationId xmlns:p14="http://schemas.microsoft.com/office/powerpoint/2010/main" val="351243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  <a:br>
              <a:rPr lang="en-US" dirty="0"/>
            </a:br>
            <a:r>
              <a:rPr lang="en-US" dirty="0"/>
              <a:t>sort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54B89D-06D4-4C41-0C68-630679E25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9169" y="2209801"/>
            <a:ext cx="5236643" cy="4114800"/>
          </a:xfrm>
        </p:spPr>
        <p:txBody>
          <a:bodyPr/>
          <a:lstStyle/>
          <a:p>
            <a:pPr algn="just"/>
            <a:r>
              <a:rPr lang="en-US" sz="2000" dirty="0"/>
              <a:t>Bubble sort </a:t>
            </a:r>
            <a:r>
              <a:rPr lang="en-US" sz="2000" dirty="0" err="1"/>
              <a:t>ən</a:t>
            </a:r>
            <a:r>
              <a:rPr lang="en-US" sz="2000" dirty="0"/>
              <a:t> </a:t>
            </a:r>
            <a:r>
              <a:rPr lang="en-US" sz="2000" dirty="0" err="1"/>
              <a:t>sadə</a:t>
            </a:r>
            <a:r>
              <a:rPr lang="en-US" sz="2000" dirty="0"/>
              <a:t> </a:t>
            </a:r>
            <a:r>
              <a:rPr lang="az-Latn-AZ" sz="2000" dirty="0"/>
              <a:t>sıralama</a:t>
            </a:r>
            <a:r>
              <a:rPr lang="en-US" sz="2000" dirty="0"/>
              <a:t> </a:t>
            </a:r>
            <a:r>
              <a:rPr lang="en-US" sz="2000" dirty="0" err="1"/>
              <a:t>alqoritmlərindən</a:t>
            </a:r>
            <a:r>
              <a:rPr lang="en-US" sz="2000" dirty="0"/>
              <a:t> </a:t>
            </a:r>
            <a:r>
              <a:rPr lang="en-US" sz="2000" dirty="0" err="1"/>
              <a:t>biridir</a:t>
            </a:r>
            <a:r>
              <a:rPr lang="en-US" sz="2000" dirty="0"/>
              <a:t>. Bu </a:t>
            </a:r>
            <a:r>
              <a:rPr lang="en-US" sz="2000" dirty="0" err="1"/>
              <a:t>müqayisəyə</a:t>
            </a:r>
            <a:r>
              <a:rPr lang="en-US" sz="2000" dirty="0"/>
              <a:t> </a:t>
            </a:r>
            <a:r>
              <a:rPr lang="en-US" sz="2000" dirty="0" err="1"/>
              <a:t>əsaslanan</a:t>
            </a:r>
            <a:r>
              <a:rPr lang="en-US" sz="2000" dirty="0"/>
              <a:t> </a:t>
            </a:r>
            <a:r>
              <a:rPr lang="en-US" sz="2000" dirty="0" err="1"/>
              <a:t>alqoritmdə</a:t>
            </a:r>
            <a:r>
              <a:rPr lang="en-US" sz="2000" dirty="0"/>
              <a:t> </a:t>
            </a:r>
            <a:r>
              <a:rPr lang="en-US" sz="2000" dirty="0" err="1"/>
              <a:t>siyahıdakı</a:t>
            </a:r>
            <a:r>
              <a:rPr lang="en-US" sz="2000" dirty="0"/>
              <a:t> </a:t>
            </a:r>
            <a:r>
              <a:rPr lang="en-US" sz="2000" dirty="0" err="1"/>
              <a:t>hər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element </a:t>
            </a:r>
            <a:r>
              <a:rPr lang="en-US" sz="2000" dirty="0" err="1"/>
              <a:t>yanındakı</a:t>
            </a:r>
            <a:r>
              <a:rPr lang="en-US" sz="2000" dirty="0"/>
              <a:t> </a:t>
            </a:r>
            <a:r>
              <a:rPr lang="en-US" sz="2000" dirty="0" err="1"/>
              <a:t>elementlə</a:t>
            </a:r>
            <a:r>
              <a:rPr lang="en-US" sz="2000" dirty="0"/>
              <a:t> </a:t>
            </a:r>
            <a:r>
              <a:rPr lang="en-US" sz="2000" dirty="0" err="1"/>
              <a:t>müqayisə</a:t>
            </a:r>
            <a:r>
              <a:rPr lang="en-US" sz="2000" dirty="0"/>
              <a:t> </a:t>
            </a:r>
            <a:r>
              <a:rPr lang="en-US" sz="2000" dirty="0" err="1"/>
              <a:t>edilir</a:t>
            </a:r>
            <a:r>
              <a:rPr lang="en-US" sz="2000" dirty="0"/>
              <a:t>. </a:t>
            </a:r>
            <a:r>
              <a:rPr lang="en-US" sz="2000" dirty="0" err="1"/>
              <a:t>Birinci</a:t>
            </a:r>
            <a:r>
              <a:rPr lang="en-US" sz="2000" dirty="0"/>
              <a:t> </a:t>
            </a:r>
            <a:r>
              <a:rPr lang="en-US" sz="2000" dirty="0" err="1"/>
              <a:t>elementin</a:t>
            </a:r>
            <a:r>
              <a:rPr lang="en-US" sz="2000" dirty="0"/>
              <a:t> </a:t>
            </a:r>
            <a:r>
              <a:rPr lang="en-US" sz="2000" dirty="0" err="1"/>
              <a:t>dəyəri</a:t>
            </a:r>
            <a:r>
              <a:rPr lang="en-US" sz="2000" dirty="0"/>
              <a:t> </a:t>
            </a:r>
            <a:r>
              <a:rPr lang="en-US" sz="2000" dirty="0" err="1"/>
              <a:t>ikinci</a:t>
            </a:r>
            <a:r>
              <a:rPr lang="en-US" sz="2000" dirty="0"/>
              <a:t> </a:t>
            </a:r>
            <a:r>
              <a:rPr lang="en-US" sz="2000" dirty="0" err="1"/>
              <a:t>elementin</a:t>
            </a:r>
            <a:r>
              <a:rPr lang="en-US" sz="2000" dirty="0"/>
              <a:t> </a:t>
            </a:r>
            <a:r>
              <a:rPr lang="en-US" sz="2000" dirty="0" err="1"/>
              <a:t>dəyərindən</a:t>
            </a:r>
            <a:r>
              <a:rPr lang="en-US" sz="2000" dirty="0"/>
              <a:t> </a:t>
            </a:r>
            <a:r>
              <a:rPr lang="en-US" sz="2000" dirty="0" err="1"/>
              <a:t>böyükdürsə</a:t>
            </a:r>
            <a:r>
              <a:rPr lang="en-US" sz="2000" dirty="0"/>
              <a:t>, </a:t>
            </a:r>
            <a:r>
              <a:rPr lang="en-US" sz="2000" dirty="0" err="1"/>
              <a:t>iki</a:t>
            </a:r>
            <a:r>
              <a:rPr lang="en-US" sz="2000" dirty="0"/>
              <a:t> element </a:t>
            </a:r>
            <a:r>
              <a:rPr lang="en-US" sz="2000" dirty="0" err="1"/>
              <a:t>dəyişdirilir</a:t>
            </a:r>
            <a:r>
              <a:rPr lang="en-US" sz="2000" dirty="0"/>
              <a:t>. Sonra </a:t>
            </a:r>
            <a:r>
              <a:rPr lang="en-US" sz="2000" dirty="0" err="1"/>
              <a:t>ikinci</a:t>
            </a:r>
            <a:r>
              <a:rPr lang="en-US" sz="2000" dirty="0"/>
              <a:t>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üçüncü</a:t>
            </a:r>
            <a:r>
              <a:rPr lang="en-US" sz="2000" dirty="0"/>
              <a:t> </a:t>
            </a:r>
            <a:r>
              <a:rPr lang="en-US" sz="2000" dirty="0" err="1"/>
              <a:t>elementlərin</a:t>
            </a:r>
            <a:r>
              <a:rPr lang="en-US" sz="2000" dirty="0"/>
              <a:t> </a:t>
            </a:r>
            <a:r>
              <a:rPr lang="en-US" sz="2000" dirty="0" err="1"/>
              <a:t>dəyərləri</a:t>
            </a:r>
            <a:r>
              <a:rPr lang="en-US" sz="2000" dirty="0"/>
              <a:t> </a:t>
            </a:r>
            <a:r>
              <a:rPr lang="en-US" sz="2000" dirty="0" err="1"/>
              <a:t>müqayisə</a:t>
            </a:r>
            <a:r>
              <a:rPr lang="en-US" sz="2000" dirty="0"/>
              <a:t> </a:t>
            </a:r>
            <a:r>
              <a:rPr lang="en-US" sz="2000" dirty="0" err="1"/>
              <a:t>edilir</a:t>
            </a:r>
            <a:r>
              <a:rPr lang="en-US" sz="2000" dirty="0"/>
              <a:t>. </a:t>
            </a:r>
            <a:r>
              <a:rPr lang="en-US" sz="2000" dirty="0" err="1"/>
              <a:t>İkinci</a:t>
            </a:r>
            <a:r>
              <a:rPr lang="en-US" sz="2000" dirty="0"/>
              <a:t> </a:t>
            </a:r>
            <a:r>
              <a:rPr lang="en-US" sz="2000" dirty="0" err="1"/>
              <a:t>elementin</a:t>
            </a:r>
            <a:r>
              <a:rPr lang="en-US" sz="2000" dirty="0"/>
              <a:t> </a:t>
            </a:r>
            <a:r>
              <a:rPr lang="en-US" sz="2000" dirty="0" err="1"/>
              <a:t>dəyəri</a:t>
            </a:r>
            <a:r>
              <a:rPr lang="en-US" sz="2000" dirty="0"/>
              <a:t> </a:t>
            </a:r>
            <a:r>
              <a:rPr lang="en-US" sz="2000" dirty="0" err="1"/>
              <a:t>üçüncü</a:t>
            </a:r>
            <a:r>
              <a:rPr lang="en-US" sz="2000" dirty="0"/>
              <a:t> </a:t>
            </a:r>
            <a:r>
              <a:rPr lang="en-US" sz="2000" dirty="0" err="1"/>
              <a:t>elementin</a:t>
            </a:r>
            <a:r>
              <a:rPr lang="en-US" sz="2000" dirty="0"/>
              <a:t> </a:t>
            </a:r>
            <a:r>
              <a:rPr lang="en-US" sz="2000" dirty="0" err="1"/>
              <a:t>dəyərindən</a:t>
            </a:r>
            <a:r>
              <a:rPr lang="en-US" sz="2000" dirty="0"/>
              <a:t> </a:t>
            </a:r>
            <a:r>
              <a:rPr lang="en-US" sz="2000" dirty="0" err="1"/>
              <a:t>böyükdürsə</a:t>
            </a:r>
            <a:r>
              <a:rPr lang="en-US" sz="2000" dirty="0"/>
              <a:t>,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iki</a:t>
            </a:r>
            <a:r>
              <a:rPr lang="en-US" sz="2000" dirty="0"/>
              <a:t> element </a:t>
            </a:r>
            <a:r>
              <a:rPr lang="en-US" sz="2000" dirty="0" err="1"/>
              <a:t>dəyişdirilir</a:t>
            </a:r>
            <a:r>
              <a:rPr lang="en-US" sz="2000" dirty="0"/>
              <a:t>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proses </a:t>
            </a:r>
            <a:r>
              <a:rPr lang="en-US" sz="2000" dirty="0" err="1"/>
              <a:t>bütün</a:t>
            </a:r>
            <a:r>
              <a:rPr lang="en-US" sz="2000" dirty="0"/>
              <a:t> </a:t>
            </a:r>
            <a:r>
              <a:rPr lang="en-US" sz="2000" dirty="0" err="1"/>
              <a:t>siyahı</a:t>
            </a:r>
            <a:r>
              <a:rPr lang="en-US" sz="2000" dirty="0"/>
              <a:t> </a:t>
            </a:r>
            <a:r>
              <a:rPr lang="en-US" sz="2000" dirty="0" err="1"/>
              <a:t>sıralanana</a:t>
            </a:r>
            <a:r>
              <a:rPr lang="en-US" sz="2000" dirty="0"/>
              <a:t> </a:t>
            </a:r>
            <a:r>
              <a:rPr lang="en-US" sz="2000" dirty="0" err="1"/>
              <a:t>qədər</a:t>
            </a:r>
            <a:r>
              <a:rPr lang="en-US" sz="2000" dirty="0"/>
              <a:t> </a:t>
            </a:r>
            <a:r>
              <a:rPr lang="en-US" sz="2000" dirty="0" err="1"/>
              <a:t>davam</a:t>
            </a:r>
            <a:r>
              <a:rPr lang="en-US" sz="2000" dirty="0"/>
              <a:t> </a:t>
            </a:r>
            <a:r>
              <a:rPr lang="en-US" sz="2000" dirty="0" err="1"/>
              <a:t>edir</a:t>
            </a:r>
            <a:r>
              <a:rPr lang="en-US" sz="2000" dirty="0"/>
              <a:t>.</a:t>
            </a:r>
          </a:p>
        </p:txBody>
      </p:sp>
      <p:pic>
        <p:nvPicPr>
          <p:cNvPr id="45" name="Picture 44" descr="A number in circles with a cursor&#10;&#10;Description automatically generated">
            <a:extLst>
              <a:ext uri="{FF2B5EF4-FFF2-40B4-BE49-F238E27FC236}">
                <a16:creationId xmlns:a16="http://schemas.microsoft.com/office/drawing/2014/main" id="{D7ECA4D3-1DD7-2B2B-305C-66CD38E7E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057400"/>
            <a:ext cx="5465244" cy="32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74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BA321-3A90-49FC-0B85-16B0753A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88" y="4856920"/>
            <a:ext cx="10906799" cy="1065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az-Latn-AZ" sz="4000" dirty="0">
                <a:solidFill>
                  <a:srgbClr val="001A66"/>
                </a:solidFill>
                <a:cs typeface="+mj-cs"/>
              </a:rPr>
              <a:t>Big o notation and pseudocode</a:t>
            </a:r>
            <a:endParaRPr lang="en-US" sz="4000" dirty="0">
              <a:solidFill>
                <a:srgbClr val="001A66"/>
              </a:solidFill>
              <a:cs typeface="+mj-cs"/>
            </a:endParaRPr>
          </a:p>
        </p:txBody>
      </p:sp>
      <p:pic>
        <p:nvPicPr>
          <p:cNvPr id="6" name="Content Placeholder 5" descr="A line with text on it&#10;&#10;Description automatically generated">
            <a:extLst>
              <a:ext uri="{FF2B5EF4-FFF2-40B4-BE49-F238E27FC236}">
                <a16:creationId xmlns:a16="http://schemas.microsoft.com/office/drawing/2014/main" id="{CE883988-BDB3-EB09-9390-83BDC0D3AA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1812" y="533400"/>
            <a:ext cx="5241056" cy="3341172"/>
          </a:xfrm>
          <a:prstGeom prst="rect">
            <a:avLst/>
          </a:prstGeom>
        </p:spPr>
      </p:pic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6454653-EED5-2AAA-91AC-281E462EDA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2867" y="822376"/>
            <a:ext cx="5612954" cy="2890671"/>
          </a:xfrm>
          <a:prstGeom prst="rect">
            <a:avLst/>
          </a:prstGeom>
        </p:spPr>
      </p:pic>
      <p:sp>
        <p:nvSpPr>
          <p:cNvPr id="2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5594358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8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833A-D06C-247E-154C-F4413DB7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z-Latn-AZ" sz="6000" dirty="0"/>
              <a:t>Jump </a:t>
            </a:r>
            <a:br>
              <a:rPr lang="az-Latn-AZ" sz="6000" dirty="0"/>
            </a:br>
            <a:r>
              <a:rPr lang="az-Latn-AZ" sz="6000" dirty="0"/>
              <a:t>search</a:t>
            </a:r>
            <a:endParaRPr lang="en-US" sz="6000" dirty="0"/>
          </a:p>
        </p:txBody>
      </p:sp>
      <p:pic>
        <p:nvPicPr>
          <p:cNvPr id="16" name="Picture 15" descr="A number line with arrows and a square in the middle&#10;&#10;Description automatically generated with medium confidence">
            <a:extLst>
              <a:ext uri="{FF2B5EF4-FFF2-40B4-BE49-F238E27FC236}">
                <a16:creationId xmlns:a16="http://schemas.microsoft.com/office/drawing/2014/main" id="{148572F2-7DF0-5330-948C-54D22A8A5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12" y="1394816"/>
            <a:ext cx="4953000" cy="2374392"/>
          </a:xfrm>
          <a:prstGeom prst="rect">
            <a:avLst/>
          </a:prstGeom>
        </p:spPr>
      </p:pic>
      <p:pic>
        <p:nvPicPr>
          <p:cNvPr id="18" name="Picture 17" descr="A diagram of a jump&#10;&#10;Description automatically generated">
            <a:extLst>
              <a:ext uri="{FF2B5EF4-FFF2-40B4-BE49-F238E27FC236}">
                <a16:creationId xmlns:a16="http://schemas.microsoft.com/office/drawing/2014/main" id="{1EF657C6-CB03-09EE-D3CC-062F2D0A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3976633"/>
            <a:ext cx="4343400" cy="186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54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389E-7456-5CF9-FD2D-3F174959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03239"/>
            <a:ext cx="10969943" cy="944561"/>
          </a:xfrm>
        </p:spPr>
        <p:txBody>
          <a:bodyPr/>
          <a:lstStyle/>
          <a:p>
            <a:r>
              <a:rPr lang="az-Latn-AZ" sz="4800" b="1" i="0" dirty="0">
                <a:solidFill>
                  <a:srgbClr val="001A66"/>
                </a:solidFill>
                <a:effectLst/>
                <a:latin typeface="Nunito" pitchFamily="2" charset="0"/>
              </a:rPr>
              <a:t> </a:t>
            </a:r>
            <a:r>
              <a:rPr lang="en-US" sz="4800" b="1" i="0" dirty="0" err="1">
                <a:solidFill>
                  <a:srgbClr val="001A66"/>
                </a:solidFill>
                <a:effectLst/>
                <a:latin typeface="Nunito" pitchFamily="2" charset="0"/>
              </a:rPr>
              <a:t>Alqoritm</a:t>
            </a:r>
            <a:r>
              <a:rPr lang="en-US" sz="4800" b="1" i="0" dirty="0">
                <a:solidFill>
                  <a:srgbClr val="001A66"/>
                </a:solidFill>
                <a:effectLst/>
                <a:latin typeface="Nunito" pitchFamily="2" charset="0"/>
              </a:rPr>
              <a:t> </a:t>
            </a:r>
            <a:r>
              <a:rPr lang="en-US" sz="4800" b="1" i="0" dirty="0" err="1">
                <a:solidFill>
                  <a:srgbClr val="001A66"/>
                </a:solidFill>
                <a:effectLst/>
                <a:latin typeface="Nunito" pitchFamily="2" charset="0"/>
              </a:rPr>
              <a:t>addımları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8F51-4835-D19E-1D18-66F0BFCA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23" y="1689996"/>
            <a:ext cx="10969943" cy="46482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Jump Search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çeşidlənmiş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massivlər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üçün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axtarış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alqoritmidir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. 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Əsas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fikir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,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sabit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addımlarla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irəli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atmaqla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və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ya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bütün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elementləri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axtarmaq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əvəzinə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bəzi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elementləri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atlayaraq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daha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az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elementi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yoxlamaqdır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.</a:t>
            </a:r>
            <a:endParaRPr lang="az-Latn-AZ" sz="1800" b="0" i="0" dirty="0">
              <a:solidFill>
                <a:schemeClr val="tx2">
                  <a:lumMod val="75000"/>
                </a:schemeClr>
              </a:solidFill>
              <a:effectLst/>
              <a:latin typeface="Nunito" pitchFamily="2" charset="0"/>
            </a:endParaRPr>
          </a:p>
          <a:p>
            <a:pPr marL="0" indent="0" algn="l" fontAlgn="base">
              <a:buNone/>
            </a:pPr>
            <a:endParaRPr lang="az-Latn-AZ" sz="2000" b="0" i="0" dirty="0">
              <a:solidFill>
                <a:schemeClr val="tx2">
                  <a:lumMod val="75000"/>
                </a:schemeClr>
              </a:solidFill>
              <a:effectLst/>
              <a:latin typeface="Nunito" pitchFamily="2" charset="0"/>
            </a:endParaRP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Jump Search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massivdə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müəyyən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addımlardan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keçməklə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çeşidlənmiş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massivdə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xüsusi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dəyəri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tapmaq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üçün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alqoritmdir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Addımlar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massivin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uzunluğunun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sqrt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ilə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müəyyən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edilir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. 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Budur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atlama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axtarışı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üçün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addım-addım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alqoritm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: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n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massivinin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uzunluğunun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sqrt-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ni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götürərək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addım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ölçüsünü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m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təyin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edin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Massivin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birinci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elementindən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başlayın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və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həmin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mövqedəki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dəyər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hədəf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dəyərdən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böyük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olana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qədər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m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addım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atlayın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.</a:t>
            </a:r>
            <a:b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</a:b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Hədəfdən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böyük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dəyər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tapıldıqdan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sonra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,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hədəf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tapılana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və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ya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hədəfin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massivdə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olmadığı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aydın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olana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qədər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əvvəlki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addımdan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başlayaraq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xətti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axtarış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aparın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.</a:t>
            </a:r>
            <a:b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</a:b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Hədəf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tapılarsa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,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onun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indeksini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qaytarın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. 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Yoxdursa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,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hədəfin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massivdə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tapılmadığını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göstərmək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üçün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-1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qaytarın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. 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292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red rectangular box with numbers&#10;&#10;Description automatically generated">
            <a:extLst>
              <a:ext uri="{FF2B5EF4-FFF2-40B4-BE49-F238E27FC236}">
                <a16:creationId xmlns:a16="http://schemas.microsoft.com/office/drawing/2014/main" id="{8F074DD9-CADC-D173-BFFA-0D11024E5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1190625"/>
            <a:ext cx="5404187" cy="1905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520E4-9B52-ABC8-0A7B-D608E2957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3212" y="1524000"/>
            <a:ext cx="5484969" cy="5668965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Gəlin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aşağıdakı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massivi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nəzərdən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keçirək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: (0, 1, 1, 2, 3, 5, 8, 13, 21, 34, 55, 89, 144, 233, 377, 610). 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Massivin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uzunluğu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16-dır. Jump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axtarışı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atılacaq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blok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ölçüsünün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4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olduğunu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fərz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etməklə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aşağıdakı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addımlarla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55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dəyərini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tapacaq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.  </a:t>
            </a:r>
            <a:endParaRPr lang="az-Latn-AZ" sz="1800" b="0" i="0" dirty="0">
              <a:solidFill>
                <a:schemeClr val="tx2">
                  <a:lumMod val="75000"/>
                </a:schemeClr>
              </a:solidFill>
              <a:effectLst/>
              <a:latin typeface="Nunito" pitchFamily="2" charset="0"/>
            </a:endParaRPr>
          </a:p>
          <a:p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ADDIM 1: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İndeks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0-dan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indeks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4-ə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keçin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; </a:t>
            </a:r>
            <a:endParaRPr lang="az-Latn-AZ" sz="1800" b="0" i="0" dirty="0">
              <a:solidFill>
                <a:schemeClr val="tx2">
                  <a:lumMod val="75000"/>
                </a:schemeClr>
              </a:solidFill>
              <a:effectLst/>
              <a:latin typeface="Nunito" pitchFamily="2" charset="0"/>
            </a:endParaRPr>
          </a:p>
          <a:p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ADDIM 2: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İndeks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4-dən 8-ə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keçin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; </a:t>
            </a:r>
            <a:endParaRPr lang="az-Latn-AZ" sz="1800" b="0" i="0" dirty="0">
              <a:solidFill>
                <a:schemeClr val="tx2">
                  <a:lumMod val="75000"/>
                </a:schemeClr>
              </a:solidFill>
              <a:effectLst/>
              <a:latin typeface="Nunito" pitchFamily="2" charset="0"/>
            </a:endParaRPr>
          </a:p>
          <a:p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ADDIM 3: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İndeks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8-dən 12-yə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keçin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; </a:t>
            </a:r>
            <a:endParaRPr lang="az-Latn-AZ" sz="1800" b="0" i="0" dirty="0">
              <a:solidFill>
                <a:schemeClr val="tx2">
                  <a:lumMod val="75000"/>
                </a:schemeClr>
              </a:solidFill>
              <a:effectLst/>
              <a:latin typeface="Nunito" pitchFamily="2" charset="0"/>
            </a:endParaRPr>
          </a:p>
          <a:p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ADDIM 4: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İndeks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12-dəki element 55-dən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böyük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olduğundan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,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indeks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8-ə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gəlmək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üçün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bir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addım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geri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atılacağıq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.  </a:t>
            </a:r>
            <a:endParaRPr lang="az-Latn-AZ" sz="1800" b="0" i="0" dirty="0">
              <a:solidFill>
                <a:schemeClr val="tx2">
                  <a:lumMod val="75000"/>
                </a:schemeClr>
              </a:solidFill>
              <a:effectLst/>
              <a:latin typeface="Nunito" pitchFamily="2" charset="0"/>
            </a:endParaRPr>
          </a:p>
          <a:p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ADDIM 5: 55-ci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elementi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əldə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etmək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üçün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8-ci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indeksdən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xətti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axtarış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aparın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Nunito" pitchFamily="2" charset="0"/>
              </a:rPr>
              <a:t>.</a:t>
            </a:r>
            <a:endParaRPr lang="az-Latn-AZ" sz="1800" b="0" i="0" dirty="0">
              <a:solidFill>
                <a:schemeClr val="tx2">
                  <a:lumMod val="75000"/>
                </a:schemeClr>
              </a:solidFill>
              <a:effectLst/>
              <a:latin typeface="Nunito" pitchFamily="2" charset="0"/>
            </a:endParaRPr>
          </a:p>
          <a:p>
            <a:endParaRPr lang="az-Latn-AZ" sz="1800" b="0" i="0" dirty="0">
              <a:solidFill>
                <a:schemeClr val="tx2">
                  <a:lumMod val="75000"/>
                </a:schemeClr>
              </a:solidFill>
              <a:effectLst/>
              <a:latin typeface="Nunito" pitchFamily="2" charset="0"/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m-in optimal </a:t>
            </a:r>
            <a:r>
              <a:rPr lang="en-US" sz="2000" b="1" dirty="0" err="1">
                <a:solidFill>
                  <a:schemeClr val="tx2"/>
                </a:solidFill>
              </a:rPr>
              <a:t>qiyməti</a:t>
            </a:r>
            <a:r>
              <a:rPr lang="en-US" sz="2000" b="1" dirty="0">
                <a:solidFill>
                  <a:schemeClr val="tx2"/>
                </a:solidFill>
              </a:rPr>
              <a:t> √n-</a:t>
            </a:r>
            <a:r>
              <a:rPr lang="en-US" sz="2000" b="1" dirty="0" err="1">
                <a:solidFill>
                  <a:schemeClr val="tx2"/>
                </a:solidFill>
              </a:rPr>
              <a:t>dir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chemeClr val="tx2"/>
                </a:solidFill>
              </a:rPr>
              <a:t>burada</a:t>
            </a:r>
            <a:r>
              <a:rPr lang="en-US" sz="2000" b="1" dirty="0">
                <a:solidFill>
                  <a:schemeClr val="tx2"/>
                </a:solidFill>
              </a:rPr>
              <a:t> n </a:t>
            </a:r>
            <a:r>
              <a:rPr lang="en-US" sz="2000" b="1" dirty="0" err="1">
                <a:solidFill>
                  <a:schemeClr val="tx2"/>
                </a:solidFill>
              </a:rPr>
              <a:t>Siyahının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uzunluğudur</a:t>
            </a:r>
            <a:r>
              <a:rPr lang="en-US" sz="2000" b="1" dirty="0">
                <a:solidFill>
                  <a:schemeClr val="tx2"/>
                </a:solidFill>
              </a:rPr>
              <a:t>.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 descr="A number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B0149E5-EBCC-8570-D28F-35362C0DB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3886200"/>
            <a:ext cx="5353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60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1C44-44A3-FF63-1086-C41F90B8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Ternary search</a:t>
            </a:r>
            <a:endParaRPr lang="en-US" dirty="0"/>
          </a:p>
        </p:txBody>
      </p:sp>
      <p:pic>
        <p:nvPicPr>
          <p:cNvPr id="22" name="Picture 21" descr="A diagram of a tree&#10;&#10;Description automatically generated">
            <a:extLst>
              <a:ext uri="{FF2B5EF4-FFF2-40B4-BE49-F238E27FC236}">
                <a16:creationId xmlns:a16="http://schemas.microsoft.com/office/drawing/2014/main" id="{8B617475-04DE-2350-9F6A-61A5A7F0A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12" y="467169"/>
            <a:ext cx="6551612" cy="592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75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5ED9-A1A6-6E7D-ECCA-77DDC694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163" y="776069"/>
            <a:ext cx="4113371" cy="1676400"/>
          </a:xfrm>
        </p:spPr>
        <p:txBody>
          <a:bodyPr/>
          <a:lstStyle/>
          <a:p>
            <a:r>
              <a:rPr lang="az-Latn-AZ" dirty="0"/>
              <a:t>İş prinsipi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8E341-40EF-B753-0655-7BA1D71090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2812" y="1828800"/>
            <a:ext cx="10113443" cy="1320225"/>
          </a:xfrm>
        </p:spPr>
        <p:txBody>
          <a:bodyPr/>
          <a:lstStyle/>
          <a:p>
            <a:r>
              <a:rPr lang="en-US" sz="20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Üçlü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axtarış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Nunito" pitchFamily="2" charset="0"/>
              </a:rPr>
              <a:t>,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çeşidlənmiş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massivdə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hədəf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dəyərin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mövqeyini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tapmaq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üçün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istifadə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edilən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axtarış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alqoritmidir</a:t>
            </a:r>
            <a:r>
              <a:rPr lang="az-Latn-AZ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. O, ikili </a:t>
            </a:r>
            <a:r>
              <a:rPr lang="en-US" sz="2000" b="0" i="0" u="sng" dirty="0" err="1">
                <a:solidFill>
                  <a:schemeClr val="tx2"/>
                </a:solidFill>
                <a:effectLst/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axtarışda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olduğu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kimi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massivi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iki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deyil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, </a:t>
            </a:r>
            <a:r>
              <a:rPr lang="en-US" sz="20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üç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20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hissəyə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bölmək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prinsipi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ilə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işləyir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 . </a:t>
            </a:r>
            <a:r>
              <a:rPr lang="en-US" sz="20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Əsas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ideya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Nunito" pitchFamily="2" charset="0"/>
              </a:rPr>
              <a:t>, </a:t>
            </a:r>
            <a:r>
              <a:rPr lang="en-US" sz="20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hədəf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dəyərini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massivi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üç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bərabər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hissəyə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bölən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iki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nöqtədəki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elementlərlə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müqayisə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edərək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axtarış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sahəsini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daraltmaqdır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 .</a:t>
            </a:r>
            <a:endParaRPr lang="az-Latn-AZ" sz="2000" b="0" i="0" dirty="0">
              <a:solidFill>
                <a:schemeClr val="tx2"/>
              </a:solidFill>
              <a:effectLst/>
              <a:latin typeface="Nunito" pitchFamily="2" charset="0"/>
            </a:endParaRPr>
          </a:p>
          <a:p>
            <a:endParaRPr lang="az-Latn-AZ" sz="1600" dirty="0">
              <a:solidFill>
                <a:schemeClr val="tx2"/>
              </a:solidFill>
              <a:latin typeface="Nunito" pitchFamily="2" charset="0"/>
            </a:endParaRPr>
          </a:p>
          <a:p>
            <a:r>
              <a:rPr lang="pt-BR" sz="2000" b="0" i="1" dirty="0">
                <a:solidFill>
                  <a:schemeClr val="tx2"/>
                </a:solidFill>
                <a:effectLst/>
                <a:latin typeface="Nunito" pitchFamily="2" charset="0"/>
              </a:rPr>
              <a:t>orta1 = l + (rl)/3 </a:t>
            </a:r>
            <a:br>
              <a:rPr lang="pt-BR" sz="2000" dirty="0">
                <a:solidFill>
                  <a:schemeClr val="tx2"/>
                </a:solidFill>
              </a:rPr>
            </a:br>
            <a:r>
              <a:rPr lang="pt-BR" sz="2000" b="0" i="1" dirty="0">
                <a:solidFill>
                  <a:schemeClr val="tx2"/>
                </a:solidFill>
                <a:effectLst/>
                <a:latin typeface="Nunito" pitchFamily="2" charset="0"/>
              </a:rPr>
              <a:t>orta2 = r – (rl)/3 </a:t>
            </a:r>
            <a:endParaRPr lang="az-Latn-AZ" sz="2000" b="0" i="1" dirty="0">
              <a:solidFill>
                <a:schemeClr val="tx2"/>
              </a:solidFill>
              <a:effectLst/>
              <a:latin typeface="Nunito" pitchFamily="2" charset="0"/>
            </a:endParaRPr>
          </a:p>
          <a:p>
            <a:endParaRPr lang="az-Latn-AZ" sz="2000" i="1" dirty="0">
              <a:solidFill>
                <a:schemeClr val="tx2"/>
              </a:solidFill>
              <a:latin typeface="Nunito" pitchFamily="2" charset="0"/>
            </a:endParaRPr>
          </a:p>
          <a:p>
            <a:r>
              <a:rPr lang="en-US" sz="20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Konsepsiya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massivi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üç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bərabər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seqmentə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bölməyi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və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əsas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elementin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(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axtaran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elementin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)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hansı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seqmentdə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yerləşdiyini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müəyyən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etməyi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nəzərdə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tutur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. O,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ikili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axtarışa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bənzər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şəkildə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işləyir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,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massivi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iki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yerinə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üç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hissəyə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bölməklə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vaxtın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mürəkkəbliyini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azaltmaq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fərqi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ilə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Nunito" pitchFamily="2" charset="0"/>
              </a:rPr>
              <a:t>.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81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0C23-60E9-2F93-5317-A36962EE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821BF-3CAF-0FEC-2CB4-1CAEA94021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441" y="1017832"/>
            <a:ext cx="1939364" cy="339309"/>
          </a:xfrm>
        </p:spPr>
        <p:txBody>
          <a:bodyPr/>
          <a:lstStyle/>
          <a:p>
            <a:r>
              <a:rPr lang="en-US" b="1" i="0" u="sng" dirty="0" err="1">
                <a:solidFill>
                  <a:schemeClr val="tx2"/>
                </a:solidFill>
                <a:effectLst/>
                <a:latin typeface="Nunito" pitchFamily="2" charset="0"/>
              </a:rPr>
              <a:t>Başlanğıc</a:t>
            </a:r>
            <a:r>
              <a:rPr lang="en-US" b="1" i="0" u="sng" dirty="0">
                <a:solidFill>
                  <a:schemeClr val="tx2"/>
                </a:solidFill>
                <a:effectLst/>
                <a:latin typeface="Nunito" pitchFamily="2" charset="0"/>
              </a:rPr>
              <a:t>:</a:t>
            </a:r>
            <a:br>
              <a:rPr lang="en-US" b="0" i="0" dirty="0">
                <a:solidFill>
                  <a:schemeClr val="tx2"/>
                </a:solidFill>
                <a:effectLst/>
                <a:latin typeface="Nunito" pitchFamily="2" charset="0"/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B0BB5-2FB4-4AA1-22A2-5C2A291CD7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8899" y="1828800"/>
            <a:ext cx="2526580" cy="2067339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Sıralanmış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massivlə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başlayın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Əvvəlcə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massivin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birinci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və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sonuncu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elementlərinə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işarə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edən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sol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və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sağa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iki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göstərici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təyin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edin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18C5A6-0325-118F-CBC4-FA1B6F5D7D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3612" y="979915"/>
            <a:ext cx="2622909" cy="339309"/>
          </a:xfrm>
        </p:spPr>
        <p:txBody>
          <a:bodyPr/>
          <a:lstStyle/>
          <a:p>
            <a:r>
              <a:rPr lang="en-US" b="1" i="0" u="sng" dirty="0" err="1">
                <a:solidFill>
                  <a:schemeClr val="tx2"/>
                </a:solidFill>
                <a:effectLst/>
                <a:latin typeface="Nunito" pitchFamily="2" charset="0"/>
              </a:rPr>
              <a:t>Massivi</a:t>
            </a:r>
            <a:r>
              <a:rPr lang="en-US" u="sng" dirty="0">
                <a:solidFill>
                  <a:schemeClr val="tx2"/>
                </a:solidFill>
                <a:latin typeface="Nunito" pitchFamily="2" charset="0"/>
              </a:rPr>
              <a:t> </a:t>
            </a:r>
            <a:r>
              <a:rPr lang="en-US" u="sng" dirty="0" err="1">
                <a:solidFill>
                  <a:schemeClr val="tx2"/>
                </a:solidFill>
                <a:latin typeface="Nunito" pitchFamily="2" charset="0"/>
              </a:rPr>
              <a:t>blöün</a:t>
            </a:r>
            <a:r>
              <a:rPr lang="en-US" b="1" i="0" u="sng" dirty="0">
                <a:solidFill>
                  <a:schemeClr val="tx2"/>
                </a:solidFill>
                <a:effectLst/>
                <a:latin typeface="Nunito" pitchFamily="2" charset="0"/>
              </a:rPr>
              <a:t>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7357AC-9B0A-721E-1E0E-3016C31FAA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03612" y="1735212"/>
            <a:ext cx="3015890" cy="2050218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Cari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axtarış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sahəsini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təxminən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üç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bərabər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hissəyə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bölərək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iki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orta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nöqtəni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, 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orta1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və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orta2 </a:t>
            </a:r>
            <a:r>
              <a:rPr lang="en-US" sz="18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hesablayın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:</a:t>
            </a:r>
            <a:endParaRPr lang="en-US" sz="1800" b="0" i="0" dirty="0">
              <a:solidFill>
                <a:schemeClr val="tx2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orta1 = sol + (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sağ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- sol) / 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orta2 =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sağ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– (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sağ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– sol) / 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Massiv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indi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effektiv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şəkildə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 [sol, mid1]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, 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(mid1, mid2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)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və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[mid2, right]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bölünür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.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F0069EB-BEEA-EC67-0F01-AF3A1D5C33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7812" y="979915"/>
            <a:ext cx="4186531" cy="339309"/>
          </a:xfrm>
        </p:spPr>
        <p:txBody>
          <a:bodyPr/>
          <a:lstStyle/>
          <a:p>
            <a:r>
              <a:rPr lang="en-US" b="1" i="0" u="sng" dirty="0" err="1">
                <a:solidFill>
                  <a:schemeClr val="tx2"/>
                </a:solidFill>
                <a:effectLst/>
                <a:latin typeface="Nunito" pitchFamily="2" charset="0"/>
              </a:rPr>
              <a:t>Hədəf</a:t>
            </a:r>
            <a:r>
              <a:rPr lang="en-US" b="1" i="0" u="sng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b="1" i="0" u="sng" dirty="0" err="1">
                <a:solidFill>
                  <a:schemeClr val="tx2"/>
                </a:solidFill>
                <a:effectLst/>
                <a:latin typeface="Nunito" pitchFamily="2" charset="0"/>
              </a:rPr>
              <a:t>ilə</a:t>
            </a:r>
            <a:r>
              <a:rPr lang="en-US" b="1" i="0" u="sng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b="1" i="0" u="sng" dirty="0" err="1">
                <a:solidFill>
                  <a:schemeClr val="tx2"/>
                </a:solidFill>
                <a:effectLst/>
                <a:latin typeface="Nunito" pitchFamily="2" charset="0"/>
              </a:rPr>
              <a:t>müqayisə</a:t>
            </a:r>
            <a:r>
              <a:rPr lang="en-US" b="1" i="0" u="sng" dirty="0">
                <a:solidFill>
                  <a:schemeClr val="tx2"/>
                </a:solidFill>
                <a:effectLst/>
                <a:latin typeface="Nunito" pitchFamily="2" charset="0"/>
              </a:rPr>
              <a:t>:</a:t>
            </a:r>
            <a:r>
              <a:rPr lang="en-US" b="0" i="0" dirty="0">
                <a:solidFill>
                  <a:schemeClr val="tx2"/>
                </a:solidFill>
                <a:effectLst/>
                <a:latin typeface="Nunito" pitchFamily="2" charset="0"/>
              </a:rPr>
              <a:t> 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6B4355B-761F-19A7-162B-A58EC251F28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2612" y="1735212"/>
            <a:ext cx="4964981" cy="2549109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Əgər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hədəf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 mid1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və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ya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mid2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elementinə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bərabərdirsə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,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axtarış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uğurludur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və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indeks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qaytarılır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Hədəf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orta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 1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-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dəki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elementdən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azdırsa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, </a:t>
            </a:r>
            <a:r>
              <a:rPr lang="en-US" sz="18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sağ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göstəricini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orta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 1 – 1- 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yeniləyin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Hədəf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orta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 2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-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dəki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elementdən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böyükdürsə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,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sol </a:t>
            </a:r>
            <a:r>
              <a:rPr lang="en-US" sz="18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göstəricini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 mid2 + 1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-ə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yeniləyin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Hədəf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1-ci </a:t>
            </a:r>
            <a:r>
              <a:rPr lang="en-US" sz="18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orta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və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2-ci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ortadakı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elementlər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arasındadırsa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, 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sol </a:t>
            </a:r>
            <a:r>
              <a:rPr lang="en-US" sz="18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göstəricini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 mid1 + 1-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ə , </a:t>
            </a:r>
            <a:r>
              <a:rPr lang="en-US" sz="18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sağ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göstəricini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isə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mid2-1 -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ə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yeniləyin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02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6837B-C01C-CFE7-D9E4-53BBE6480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812" y="1447144"/>
            <a:ext cx="5385514" cy="639763"/>
          </a:xfrm>
        </p:spPr>
        <p:txBody>
          <a:bodyPr>
            <a:normAutofit/>
          </a:bodyPr>
          <a:lstStyle/>
          <a:p>
            <a:r>
              <a:rPr lang="en-US" sz="2400" b="1" i="0" u="sng" dirty="0" err="1">
                <a:solidFill>
                  <a:schemeClr val="tx2"/>
                </a:solidFill>
                <a:effectLst/>
                <a:latin typeface="Nunito" pitchFamily="2" charset="0"/>
              </a:rPr>
              <a:t>Təkrar</a:t>
            </a:r>
            <a:r>
              <a:rPr lang="en-US" sz="2400" b="1" i="0" u="sng" dirty="0">
                <a:solidFill>
                  <a:schemeClr val="tx2"/>
                </a:solidFill>
                <a:effectLst/>
                <a:latin typeface="Nunito" pitchFamily="2" charset="0"/>
              </a:rPr>
              <a:t> et </a:t>
            </a:r>
            <a:r>
              <a:rPr lang="en-US" sz="2400" b="1" i="0" u="sng" dirty="0" err="1">
                <a:solidFill>
                  <a:schemeClr val="tx2"/>
                </a:solidFill>
                <a:effectLst/>
                <a:latin typeface="Nunito" pitchFamily="2" charset="0"/>
              </a:rPr>
              <a:t>və</a:t>
            </a:r>
            <a:r>
              <a:rPr lang="en-US" sz="2400" b="1" i="0" u="sng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400" b="1" i="0" u="sng" dirty="0" err="1">
                <a:solidFill>
                  <a:schemeClr val="tx2"/>
                </a:solidFill>
                <a:effectLst/>
                <a:latin typeface="Nunito" pitchFamily="2" charset="0"/>
              </a:rPr>
              <a:t>ya</a:t>
            </a:r>
            <a:r>
              <a:rPr lang="en-US" sz="2400" b="1" i="0" u="sng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400" b="1" i="0" u="sng" dirty="0" err="1">
                <a:solidFill>
                  <a:schemeClr val="tx2"/>
                </a:solidFill>
                <a:effectLst/>
                <a:latin typeface="Nunito" pitchFamily="2" charset="0"/>
              </a:rPr>
              <a:t>yekunlaşdır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Nunito" pitchFamily="2" charset="0"/>
              </a:rPr>
              <a:t> :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B486B-B9D9-239F-51BA-846B4FBC9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916" y="2327274"/>
            <a:ext cx="4191000" cy="3036888"/>
          </a:xfrm>
        </p:spPr>
        <p:txBody>
          <a:bodyPr>
            <a:normAutofit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Hədəf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tapılana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və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ya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axtarış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sahəsi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boş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olana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qədər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prosesi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azaldılmış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axtarış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sahəsi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ilə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təkrarlayın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 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Axtarış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sahəsi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boşdursa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və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24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hədəf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tapılmırsa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,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hədəfin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2400" b="1" i="0" dirty="0" err="1">
                <a:solidFill>
                  <a:schemeClr val="tx2"/>
                </a:solidFill>
                <a:effectLst/>
                <a:latin typeface="Nunito" pitchFamily="2" charset="0"/>
              </a:rPr>
              <a:t>massivdə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 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olmadığını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göstərən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dəyər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qaytarın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Nunito" pitchFamily="2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5836D10-2371-65D7-D991-51E9A7D6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12" y="1179752"/>
            <a:ext cx="7162801" cy="461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47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A123F-FD6D-E654-EAE4-B06A4EB722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3812" y="1219200"/>
            <a:ext cx="9601200" cy="4572000"/>
          </a:xfrm>
        </p:spPr>
        <p:txBody>
          <a:bodyPr/>
          <a:lstStyle/>
          <a:p>
            <a:pPr algn="l" rtl="0" fontAlgn="base"/>
            <a:r>
              <a:rPr lang="en-US" sz="1800" b="1" i="0" u="sng" dirty="0" err="1">
                <a:solidFill>
                  <a:schemeClr val="tx2"/>
                </a:solidFill>
                <a:effectLst/>
                <a:latin typeface="Nunito" pitchFamily="2" charset="0"/>
              </a:rPr>
              <a:t>Zamanın</a:t>
            </a:r>
            <a:r>
              <a:rPr lang="en-US" sz="1800" b="1" i="0" u="sng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1" i="0" u="sng" dirty="0" err="1">
                <a:solidFill>
                  <a:schemeClr val="tx2"/>
                </a:solidFill>
                <a:effectLst/>
                <a:latin typeface="Nunito" pitchFamily="2" charset="0"/>
              </a:rPr>
              <a:t>mürəkkəbliyi</a:t>
            </a:r>
            <a:r>
              <a:rPr lang="en-US" sz="1800" b="1" i="0" u="sng" dirty="0">
                <a:solidFill>
                  <a:schemeClr val="tx2"/>
                </a:solidFill>
                <a:effectLst/>
                <a:latin typeface="Nunito" pitchFamily="2" charset="0"/>
              </a:rPr>
              <a:t>:</a:t>
            </a:r>
            <a:endParaRPr lang="en-US" sz="1800" b="0" i="0" dirty="0">
              <a:solidFill>
                <a:schemeClr val="tx2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Ən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pis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hal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: O(log </a:t>
            </a:r>
            <a:r>
              <a:rPr lang="en-US" sz="1800" b="0" i="0" baseline="-25000" dirty="0">
                <a:solidFill>
                  <a:schemeClr val="tx2"/>
                </a:solidFill>
                <a:effectLst/>
                <a:latin typeface="Nunito" pitchFamily="2" charset="0"/>
              </a:rPr>
              <a:t>3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N)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Orta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hal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: </a:t>
            </a:r>
            <a:r>
              <a:rPr lang="el-GR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Θ(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log </a:t>
            </a:r>
            <a:r>
              <a:rPr lang="en-US" sz="1800" b="0" i="0" baseline="-25000" dirty="0">
                <a:solidFill>
                  <a:schemeClr val="tx2"/>
                </a:solidFill>
                <a:effectLst/>
                <a:latin typeface="Nunito" pitchFamily="2" charset="0"/>
              </a:rPr>
              <a:t>3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N)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Ən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yaxşı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hal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: </a:t>
            </a:r>
            <a:r>
              <a:rPr lang="el-GR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Ω(1)</a:t>
            </a:r>
          </a:p>
          <a:p>
            <a:pPr algn="l" fontAlgn="base"/>
            <a:r>
              <a:rPr lang="en-US" sz="1800" b="1" i="0" u="sng" dirty="0" err="1">
                <a:solidFill>
                  <a:schemeClr val="tx2"/>
                </a:solidFill>
                <a:effectLst/>
                <a:latin typeface="Nunito" pitchFamily="2" charset="0"/>
              </a:rPr>
              <a:t>Üstünlüklər</a:t>
            </a:r>
            <a:r>
              <a:rPr lang="en-US" sz="1800" b="1" i="0" u="sng" dirty="0">
                <a:solidFill>
                  <a:schemeClr val="tx2"/>
                </a:solidFill>
                <a:effectLst/>
                <a:latin typeface="Nunito" pitchFamily="2" charset="0"/>
              </a:rPr>
              <a:t>:</a:t>
            </a:r>
            <a:endParaRPr lang="en-US" sz="1800" b="1" i="0" dirty="0">
              <a:solidFill>
                <a:schemeClr val="tx2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Üçlü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axtarış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ikili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axtarışın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tətbiq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olunmadığı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unimodal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funksiyalar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üçün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maksimum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/minima tapa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bilər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Üçlü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Axtarış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xətti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axtarışdan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daha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səmərəli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və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ikili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axtarışla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müqayisə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edilə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bilən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O(2 * log </a:t>
            </a:r>
            <a:r>
              <a:rPr lang="en-US" sz="1800" b="0" i="0" baseline="-25000" dirty="0">
                <a:solidFill>
                  <a:schemeClr val="tx2"/>
                </a:solidFill>
                <a:effectLst/>
                <a:latin typeface="Nunito" pitchFamily="2" charset="0"/>
              </a:rPr>
              <a:t>3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 n) zaman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mürəkkəbliyinə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malikdir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Optimallaşdırma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problemləri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ilə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yaxşı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uyğunlaşır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/>
            <a:r>
              <a:rPr lang="en-US" sz="1800" b="1" i="0" u="sng" dirty="0" err="1">
                <a:solidFill>
                  <a:schemeClr val="tx2"/>
                </a:solidFill>
                <a:effectLst/>
                <a:latin typeface="Nunito" pitchFamily="2" charset="0"/>
              </a:rPr>
              <a:t>Dezavantajları</a:t>
            </a:r>
            <a:r>
              <a:rPr lang="en-US" sz="1800" b="1" i="0" u="sng" dirty="0">
                <a:solidFill>
                  <a:schemeClr val="tx2"/>
                </a:solidFill>
                <a:effectLst/>
                <a:latin typeface="Nunito" pitchFamily="2" charset="0"/>
              </a:rPr>
              <a:t>:</a:t>
            </a:r>
            <a:endParaRPr lang="en-US" sz="1800" b="1" i="0" dirty="0">
              <a:solidFill>
                <a:schemeClr val="tx2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Üçlü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Axtarış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yalnız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sıralanmış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siyahılar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və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ya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massivlərə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şamil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edilir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və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sıralanmamış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və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ya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qeyri-xətti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məlumat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dəstlərində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istifadə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edilə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bilməz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Üçlü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Axtarış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,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Binar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Axtarış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ilə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müqayisədə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monotonik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funksiyaların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maksimum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/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minimalarını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tapmaq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üçün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daha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çox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vaxt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tələb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Nunito" pitchFamily="2" charset="0"/>
              </a:rPr>
              <a:t>edir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46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artoon character holding a paper&#10;&#10;Description automatically generated">
            <a:extLst>
              <a:ext uri="{FF2B5EF4-FFF2-40B4-BE49-F238E27FC236}">
                <a16:creationId xmlns:a16="http://schemas.microsoft.com/office/drawing/2014/main" id="{31B4354E-BEE2-CDD1-5B81-030C984B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655652"/>
            <a:ext cx="7395595" cy="55466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43463E-EA3B-3DDC-36BF-C04A1A4333EE}"/>
              </a:ext>
            </a:extLst>
          </p:cNvPr>
          <p:cNvSpPr txBox="1"/>
          <p:nvPr/>
        </p:nvSpPr>
        <p:spPr>
          <a:xfrm>
            <a:off x="8910637" y="4878909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000" dirty="0">
                <a:solidFill>
                  <a:schemeClr val="accent3">
                    <a:lumMod val="75000"/>
                  </a:schemeClr>
                </a:solidFill>
              </a:rPr>
              <a:t>QULUZADƏ ASİMƏ</a:t>
            </a:r>
          </a:p>
          <a:p>
            <a:r>
              <a:rPr lang="az-Latn-AZ" sz="2000" dirty="0">
                <a:solidFill>
                  <a:schemeClr val="accent3">
                    <a:lumMod val="75000"/>
                  </a:schemeClr>
                </a:solidFill>
              </a:rPr>
              <a:t>ƏLİYEVA FATİMƏ</a:t>
            </a:r>
          </a:p>
          <a:p>
            <a:r>
              <a:rPr lang="az-Latn-AZ" sz="2000" dirty="0">
                <a:solidFill>
                  <a:schemeClr val="accent3">
                    <a:lumMod val="75000"/>
                  </a:schemeClr>
                </a:solidFill>
              </a:rPr>
              <a:t>MƏMMƏDOVA ƏSMƏR</a:t>
            </a:r>
          </a:p>
          <a:p>
            <a:r>
              <a:rPr lang="az-Latn-AZ" sz="2000" dirty="0">
                <a:solidFill>
                  <a:schemeClr val="accent3">
                    <a:lumMod val="75000"/>
                  </a:schemeClr>
                </a:solidFill>
              </a:rPr>
              <a:t>NOVRUZOVA AYSƏ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7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EA20-2DAF-5E6B-A294-0E13F6F29E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441" y="1577480"/>
            <a:ext cx="2722282" cy="779255"/>
          </a:xfrm>
        </p:spPr>
        <p:txBody>
          <a:bodyPr/>
          <a:lstStyle/>
          <a:p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[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urce-serif-pro"/>
              </a:rPr>
              <a:t>3,5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,10,9,12,20]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F6DD0-1E53-2DA1-CD9B-AC2031BF77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4612" y="1574317"/>
            <a:ext cx="3200400" cy="621607"/>
          </a:xfrm>
        </p:spPr>
        <p:txBody>
          <a:bodyPr/>
          <a:lstStyle/>
          <a:p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[3,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urce-serif-pro"/>
              </a:rPr>
              <a:t>5,10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,9,12,20] </a:t>
            </a: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FE8078-BD30-83CE-194C-DCC267D031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56903" y="1574317"/>
            <a:ext cx="3200400" cy="621607"/>
          </a:xfrm>
        </p:spPr>
        <p:txBody>
          <a:bodyPr/>
          <a:lstStyle/>
          <a:p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[3,5,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urce-serif-pro"/>
              </a:rPr>
              <a:t>10,9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,12,20]</a:t>
            </a:r>
            <a:endParaRPr lang="en-US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82E3E0-4C3C-03FD-42C5-6366B88F47D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7812" y="2838555"/>
            <a:ext cx="2743201" cy="621607"/>
          </a:xfrm>
        </p:spPr>
        <p:txBody>
          <a:bodyPr/>
          <a:lstStyle/>
          <a:p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[3,5,9,10,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urce-serif-pro"/>
              </a:rPr>
              <a:t>12,20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]</a:t>
            </a:r>
            <a:endParaRPr lang="en-US" sz="2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3BD617-58BA-2456-2257-19C476DFC4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10131" y="2845804"/>
            <a:ext cx="3484281" cy="559281"/>
          </a:xfrm>
        </p:spPr>
        <p:txBody>
          <a:bodyPr/>
          <a:lstStyle/>
          <a:p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[3,5,9,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urce-serif-pro"/>
              </a:rPr>
              <a:t>10,12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,20]</a:t>
            </a:r>
            <a:endParaRPr lang="en-US" sz="2400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379C08D-8C18-3B33-7556-83B20456788A}"/>
              </a:ext>
            </a:extLst>
          </p:cNvPr>
          <p:cNvSpPr/>
          <p:nvPr/>
        </p:nvSpPr>
        <p:spPr>
          <a:xfrm>
            <a:off x="6704012" y="1752600"/>
            <a:ext cx="781489" cy="914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501229A-5DDE-36D2-BA90-A4195326EB70}"/>
              </a:ext>
            </a:extLst>
          </p:cNvPr>
          <p:cNvSpPr/>
          <p:nvPr/>
        </p:nvSpPr>
        <p:spPr>
          <a:xfrm>
            <a:off x="3331723" y="1752601"/>
            <a:ext cx="781489" cy="914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8A89CDA-232F-8B1C-74FC-3813F9CCB1E1}"/>
              </a:ext>
            </a:extLst>
          </p:cNvPr>
          <p:cNvSpPr/>
          <p:nvPr/>
        </p:nvSpPr>
        <p:spPr>
          <a:xfrm>
            <a:off x="10133012" y="1752600"/>
            <a:ext cx="496182" cy="914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2BAADF6-4EAE-11C8-AB11-93D74DAE328D}"/>
              </a:ext>
            </a:extLst>
          </p:cNvPr>
          <p:cNvSpPr/>
          <p:nvPr/>
        </p:nvSpPr>
        <p:spPr>
          <a:xfrm>
            <a:off x="2138285" y="3044687"/>
            <a:ext cx="762000" cy="76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BF897D5-3375-807B-8BA0-65C427CC9247}"/>
              </a:ext>
            </a:extLst>
          </p:cNvPr>
          <p:cNvSpPr/>
          <p:nvPr/>
        </p:nvSpPr>
        <p:spPr>
          <a:xfrm>
            <a:off x="5627467" y="3048000"/>
            <a:ext cx="933890" cy="76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1781" y="2358"/>
            <a:ext cx="1876164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6399" y="6033750"/>
            <a:ext cx="645368" cy="64520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086" y="5721108"/>
            <a:ext cx="2261376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bubble sort&#10;&#10;Description automatically generated">
            <a:extLst>
              <a:ext uri="{FF2B5EF4-FFF2-40B4-BE49-F238E27FC236}">
                <a16:creationId xmlns:a16="http://schemas.microsoft.com/office/drawing/2014/main" id="{3206C8EE-155C-FBD9-7C36-2DE8E605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68" y="643467"/>
            <a:ext cx="742808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68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60004B8-C6E4-03A2-1F8A-E55635BCA4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92961-7C32-AD53-92CD-8A46B7CF9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1453" y="5105400"/>
            <a:ext cx="8505917" cy="1262062"/>
          </a:xfrm>
        </p:spPr>
        <p:txBody>
          <a:bodyPr>
            <a:normAutofit/>
          </a:bodyPr>
          <a:lstStyle/>
          <a:p>
            <a:r>
              <a:rPr lang="en-US" dirty="0"/>
              <a:t>Bu </a:t>
            </a:r>
            <a:r>
              <a:rPr lang="az-Latn-AZ" dirty="0"/>
              <a:t>alqoritm</a:t>
            </a:r>
            <a:r>
              <a:rPr lang="en-US" dirty="0"/>
              <a:t> </a:t>
            </a:r>
            <a:r>
              <a:rPr lang="en-US" dirty="0" err="1"/>
              <a:t>müqayisəyə</a:t>
            </a:r>
            <a:r>
              <a:rPr lang="en-US" dirty="0"/>
              <a:t> </a:t>
            </a:r>
            <a:r>
              <a:rPr lang="en-US" dirty="0" err="1"/>
              <a:t>əsaslanan</a:t>
            </a:r>
            <a:r>
              <a:rPr lang="en-US" dirty="0"/>
              <a:t> </a:t>
            </a:r>
            <a:r>
              <a:rPr lang="az-Latn-AZ" dirty="0"/>
              <a:t>sıralama</a:t>
            </a:r>
            <a:r>
              <a:rPr lang="en-US" dirty="0"/>
              <a:t> </a:t>
            </a:r>
            <a:r>
              <a:rPr lang="en-US" dirty="0" err="1"/>
              <a:t>alqoritmidir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O(n^2) </a:t>
            </a:r>
            <a:r>
              <a:rPr lang="en-US" dirty="0" err="1"/>
              <a:t>kimi</a:t>
            </a:r>
            <a:r>
              <a:rPr lang="en-US" dirty="0"/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pis</a:t>
            </a:r>
            <a:r>
              <a:rPr lang="en-US" dirty="0"/>
              <a:t> </a:t>
            </a:r>
            <a:r>
              <a:rPr lang="en-US" dirty="0" err="1"/>
              <a:t>vaxt</a:t>
            </a:r>
            <a:r>
              <a:rPr lang="en-US" dirty="0"/>
              <a:t> </a:t>
            </a:r>
            <a:r>
              <a:rPr lang="en-US" dirty="0" err="1"/>
              <a:t>mürəkkəbliyinə</a:t>
            </a:r>
            <a:r>
              <a:rPr lang="en-US" dirty="0"/>
              <a:t> </a:t>
            </a:r>
            <a:r>
              <a:rPr lang="en-US" dirty="0" err="1"/>
              <a:t>malikdir</a:t>
            </a:r>
            <a:r>
              <a:rPr lang="en-US" dirty="0"/>
              <a:t>. Buna </a:t>
            </a:r>
            <a:r>
              <a:rPr lang="en-US" dirty="0" err="1"/>
              <a:t>görə</a:t>
            </a:r>
            <a:r>
              <a:rPr lang="en-US" dirty="0"/>
              <a:t> </a:t>
            </a:r>
            <a:r>
              <a:rPr lang="en-US" dirty="0" err="1"/>
              <a:t>də</a:t>
            </a:r>
            <a:r>
              <a:rPr lang="en-US" dirty="0"/>
              <a:t>, </a:t>
            </a:r>
            <a:r>
              <a:rPr lang="en-US" dirty="0" err="1"/>
              <a:t>böyük</a:t>
            </a:r>
            <a:r>
              <a:rPr lang="en-US" dirty="0"/>
              <a:t> </a:t>
            </a:r>
            <a:r>
              <a:rPr lang="en-US" dirty="0" err="1"/>
              <a:t>məlumat</a:t>
            </a:r>
            <a:r>
              <a:rPr lang="en-US" dirty="0"/>
              <a:t> </a:t>
            </a:r>
            <a:r>
              <a:rPr lang="en-US" dirty="0" err="1"/>
              <a:t>dəstlərində</a:t>
            </a:r>
            <a:r>
              <a:rPr lang="en-US" dirty="0"/>
              <a:t> </a:t>
            </a:r>
            <a:r>
              <a:rPr lang="en-US" dirty="0" err="1"/>
              <a:t>səmərəsiz</a:t>
            </a:r>
            <a:r>
              <a:rPr lang="en-US" dirty="0"/>
              <a:t> ola </a:t>
            </a:r>
            <a:r>
              <a:rPr lang="en-US" dirty="0" err="1"/>
              <a:t>bilər</a:t>
            </a:r>
            <a:r>
              <a:rPr lang="en-US" dirty="0"/>
              <a:t>. </a:t>
            </a:r>
            <a:r>
              <a:rPr lang="en-US" dirty="0" err="1"/>
              <a:t>Bununla</a:t>
            </a:r>
            <a:r>
              <a:rPr lang="en-US" dirty="0"/>
              <a:t> </a:t>
            </a:r>
            <a:r>
              <a:rPr lang="en-US" dirty="0" err="1"/>
              <a:t>belə</a:t>
            </a:r>
            <a:r>
              <a:rPr lang="en-US" dirty="0"/>
              <a:t>, </a:t>
            </a:r>
            <a:r>
              <a:rPr lang="en-US" dirty="0" err="1"/>
              <a:t>ondan</a:t>
            </a:r>
            <a:r>
              <a:rPr lang="en-US" dirty="0"/>
              <a:t> </a:t>
            </a:r>
            <a:r>
              <a:rPr lang="en-US" dirty="0" err="1"/>
              <a:t>öyrənmə</a:t>
            </a:r>
            <a:r>
              <a:rPr lang="en-US" dirty="0"/>
              <a:t> </a:t>
            </a:r>
            <a:r>
              <a:rPr lang="en-US" dirty="0" err="1"/>
              <a:t>məqsədləri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sadə</a:t>
            </a:r>
            <a:r>
              <a:rPr lang="en-US" dirty="0"/>
              <a:t> </a:t>
            </a:r>
            <a:r>
              <a:rPr lang="en-US" dirty="0" err="1"/>
              <a:t>tətbiqlər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edilə</a:t>
            </a:r>
            <a:r>
              <a:rPr lang="en-US" dirty="0"/>
              <a:t> </a:t>
            </a:r>
            <a:r>
              <a:rPr lang="en-US" dirty="0" err="1"/>
              <a:t>bilər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93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E6984DE-499E-D1D6-5BB1-9CF99785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29" y="685800"/>
            <a:ext cx="1125396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6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314B-3581-737E-B929-0311A416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Merge sort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5EA3-91E9-6A96-A093-C108E159D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441" y="2286001"/>
            <a:ext cx="4341972" cy="4038600"/>
          </a:xfrm>
        </p:spPr>
        <p:txBody>
          <a:bodyPr/>
          <a:lstStyle/>
          <a:p>
            <a:r>
              <a:rPr lang="en-US" sz="2400" dirty="0"/>
              <a:t>Merge Sort «</a:t>
            </a:r>
            <a:r>
              <a:rPr lang="az-Latn-AZ" sz="2400" dirty="0"/>
              <a:t>parçala</a:t>
            </a:r>
            <a:r>
              <a:rPr lang="en-US" sz="2400" dirty="0"/>
              <a:t> </a:t>
            </a:r>
            <a:r>
              <a:rPr lang="en-US" sz="2400" dirty="0" err="1"/>
              <a:t>və</a:t>
            </a:r>
            <a:r>
              <a:rPr lang="en-US" sz="2400" dirty="0"/>
              <a:t> </a:t>
            </a:r>
            <a:r>
              <a:rPr lang="en-US" sz="2400" dirty="0" err="1"/>
              <a:t>fəth</a:t>
            </a:r>
            <a:r>
              <a:rPr lang="en-US" sz="2400" dirty="0"/>
              <a:t> et" </a:t>
            </a:r>
            <a:r>
              <a:rPr lang="en-US" sz="2400" dirty="0" err="1"/>
              <a:t>alqoritmik</a:t>
            </a:r>
            <a:r>
              <a:rPr lang="en-US" sz="2400" dirty="0"/>
              <a:t> </a:t>
            </a:r>
            <a:r>
              <a:rPr lang="en-US" sz="2400" dirty="0" err="1"/>
              <a:t>paradiqmasından</a:t>
            </a:r>
            <a:r>
              <a:rPr lang="en-US" sz="2400" dirty="0"/>
              <a:t> </a:t>
            </a:r>
            <a:r>
              <a:rPr lang="en-US" sz="2400" dirty="0" err="1"/>
              <a:t>istifadə</a:t>
            </a:r>
            <a:r>
              <a:rPr lang="en-US" sz="2400" dirty="0"/>
              <a:t> </a:t>
            </a:r>
            <a:r>
              <a:rPr lang="en-US" sz="2400" dirty="0" err="1"/>
              <a:t>edərək</a:t>
            </a:r>
            <a:r>
              <a:rPr lang="en-US" sz="2400" dirty="0"/>
              <a:t> </a:t>
            </a:r>
            <a:r>
              <a:rPr lang="en-US" sz="2400" dirty="0" err="1"/>
              <a:t>işləyən</a:t>
            </a:r>
            <a:r>
              <a:rPr lang="en-US" sz="2400" dirty="0"/>
              <a:t> </a:t>
            </a:r>
            <a:r>
              <a:rPr lang="az-Latn-AZ" sz="2400" dirty="0"/>
              <a:t>sıralama</a:t>
            </a:r>
            <a:r>
              <a:rPr lang="en-US" sz="2400" dirty="0"/>
              <a:t> </a:t>
            </a:r>
            <a:r>
              <a:rPr lang="en-US" sz="2400" dirty="0" err="1"/>
              <a:t>alqoritmidir</a:t>
            </a:r>
            <a:r>
              <a:rPr lang="en-US" sz="2400" dirty="0"/>
              <a:t>. Bu </a:t>
            </a:r>
            <a:r>
              <a:rPr lang="en-US" sz="2400" dirty="0" err="1"/>
              <a:t>alqoritm</a:t>
            </a:r>
            <a:r>
              <a:rPr lang="en-US" sz="2400" dirty="0"/>
              <a:t> </a:t>
            </a:r>
            <a:r>
              <a:rPr lang="en-US" sz="2400" dirty="0" err="1"/>
              <a:t>ardıcıl</a:t>
            </a:r>
            <a:r>
              <a:rPr lang="en-US" sz="2400" dirty="0"/>
              <a:t> </a:t>
            </a:r>
            <a:r>
              <a:rPr lang="en-US" sz="2400" dirty="0" err="1"/>
              <a:t>olaraq</a:t>
            </a:r>
            <a:r>
              <a:rPr lang="en-US" sz="2400" dirty="0"/>
              <a:t> </a:t>
            </a:r>
            <a:r>
              <a:rPr lang="en-US" sz="2400" dirty="0" err="1"/>
              <a:t>massivi</a:t>
            </a:r>
            <a:r>
              <a:rPr lang="en-US" sz="2400" dirty="0"/>
              <a:t> </a:t>
            </a:r>
            <a:r>
              <a:rPr lang="en-US" sz="2400" dirty="0" err="1"/>
              <a:t>iki</a:t>
            </a:r>
            <a:r>
              <a:rPr lang="en-US" sz="2400" dirty="0"/>
              <a:t> </a:t>
            </a:r>
            <a:r>
              <a:rPr lang="en-US" sz="2400" dirty="0" err="1"/>
              <a:t>bərabər</a:t>
            </a:r>
            <a:r>
              <a:rPr lang="en-US" sz="2400" dirty="0"/>
              <a:t> </a:t>
            </a:r>
            <a:r>
              <a:rPr lang="en-US" sz="2400" dirty="0" err="1"/>
              <a:t>hissəyə</a:t>
            </a:r>
            <a:r>
              <a:rPr lang="en-US" sz="2400" dirty="0"/>
              <a:t> </a:t>
            </a:r>
            <a:r>
              <a:rPr lang="en-US" sz="2400" dirty="0" err="1"/>
              <a:t>bölür</a:t>
            </a:r>
            <a:r>
              <a:rPr lang="en-US" sz="2400" dirty="0"/>
              <a:t>, </a:t>
            </a:r>
            <a:r>
              <a:rPr lang="en-US" sz="2400" dirty="0" err="1"/>
              <a:t>hər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hissəni</a:t>
            </a:r>
            <a:r>
              <a:rPr lang="en-US" sz="2400" dirty="0"/>
              <a:t> </a:t>
            </a:r>
            <a:r>
              <a:rPr lang="en-US" sz="2400" dirty="0" err="1"/>
              <a:t>çeşidləyir</a:t>
            </a:r>
            <a:r>
              <a:rPr lang="en-US" sz="2400" dirty="0"/>
              <a:t> </a:t>
            </a:r>
            <a:r>
              <a:rPr lang="en-US" sz="2400" dirty="0" err="1"/>
              <a:t>və</a:t>
            </a:r>
            <a:r>
              <a:rPr lang="en-US" sz="2400" dirty="0"/>
              <a:t> </a:t>
            </a:r>
            <a:r>
              <a:rPr lang="en-US" sz="2400" dirty="0" err="1"/>
              <a:t>sonra</a:t>
            </a:r>
            <a:r>
              <a:rPr lang="en-US" sz="2400" dirty="0"/>
              <a:t> tam </a:t>
            </a:r>
            <a:r>
              <a:rPr lang="en-US" sz="2400" dirty="0" err="1"/>
              <a:t>düzülmüş</a:t>
            </a:r>
            <a:r>
              <a:rPr lang="en-US" sz="2400" dirty="0"/>
              <a:t> </a:t>
            </a:r>
            <a:r>
              <a:rPr lang="en-US" sz="2400" dirty="0" err="1"/>
              <a:t>massiv</a:t>
            </a:r>
            <a:r>
              <a:rPr lang="en-US" sz="2400" dirty="0"/>
              <a:t> </a:t>
            </a:r>
            <a:r>
              <a:rPr lang="en-US" sz="2400" dirty="0" err="1"/>
              <a:t>əldə</a:t>
            </a:r>
            <a:r>
              <a:rPr lang="en-US" sz="2400" dirty="0"/>
              <a:t> </a:t>
            </a:r>
            <a:r>
              <a:rPr lang="en-US" sz="2400" dirty="0" err="1"/>
              <a:t>etmək</a:t>
            </a:r>
            <a:r>
              <a:rPr lang="en-US" sz="2400" dirty="0"/>
              <a:t> </a:t>
            </a:r>
            <a:r>
              <a:rPr lang="en-US" sz="2400" dirty="0" err="1"/>
              <a:t>üçün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az-Latn-AZ" sz="2400" dirty="0"/>
              <a:t> bölünmüş </a:t>
            </a:r>
            <a:r>
              <a:rPr lang="en-US" sz="2400" dirty="0" err="1"/>
              <a:t>hissələri</a:t>
            </a:r>
            <a:r>
              <a:rPr lang="en-US" sz="2400" dirty="0"/>
              <a:t> </a:t>
            </a:r>
            <a:r>
              <a:rPr lang="en-US" sz="2400" dirty="0" err="1"/>
              <a:t>birləşdirir</a:t>
            </a:r>
            <a:r>
              <a:rPr lang="en-US" sz="2400" dirty="0"/>
              <a:t>.</a:t>
            </a:r>
          </a:p>
          <a:p>
            <a:endParaRPr lang="en-US" sz="1600" dirty="0"/>
          </a:p>
        </p:txBody>
      </p:sp>
      <p:pic>
        <p:nvPicPr>
          <p:cNvPr id="87" name="Picture 86" descr="A number line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099B8773-D0DB-B1BE-FBCA-1B1935DDD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12" y="1676400"/>
            <a:ext cx="6276975" cy="37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D220-B69C-87A3-95D2-19A1AF2D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Alqoritmin ideyası</a:t>
            </a:r>
            <a:endParaRPr lang="en-US" dirty="0"/>
          </a:p>
        </p:txBody>
      </p:sp>
      <p:pic>
        <p:nvPicPr>
          <p:cNvPr id="6" name="Content Placeholder 5" descr="A diagram of numbers and a black background&#10;&#10;Description automatically generated">
            <a:extLst>
              <a:ext uri="{FF2B5EF4-FFF2-40B4-BE49-F238E27FC236}">
                <a16:creationId xmlns:a16="http://schemas.microsoft.com/office/drawing/2014/main" id="{70892385-9179-1D16-5B91-5262F9299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402" y="273050"/>
            <a:ext cx="5758095" cy="58531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55205-29D5-5695-FE91-3C8A6F65F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Merge Sort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alqoritminin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əsas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addımları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aşağıdakılardır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az-Latn-AZ" sz="2400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Bölün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çeşidlənəcək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massivi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iki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bərabər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hissəyə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bölün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az-Latn-AZ" sz="2400" dirty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Fəth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et: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Hər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iki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parçanı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çeşidləmək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üçün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Rekursiv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olaraq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Birləşdirmə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Sortunu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tətbiq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edin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az-Latn-AZ" sz="2400" dirty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Birləşdirmə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 Tam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ardıcıl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massiv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yaratmaq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üçün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iki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ardıcıl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hissəni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birləşdirin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064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ABDD-12A0-23D6-B16A-1DE7555D3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1717" y="556464"/>
            <a:ext cx="1066800" cy="73671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8609F1-3E91-1B36-B247-136EAAAF75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04218" y="750967"/>
            <a:ext cx="4096404" cy="339309"/>
          </a:xfrm>
        </p:spPr>
        <p:txBody>
          <a:bodyPr/>
          <a:lstStyle/>
          <a:p>
            <a:r>
              <a:rPr lang="en-US" sz="1600" dirty="0" err="1"/>
              <a:t>Addım</a:t>
            </a:r>
            <a:r>
              <a:rPr lang="en-US" sz="1600" dirty="0"/>
              <a:t> </a:t>
            </a:r>
            <a:r>
              <a:rPr lang="en-US" sz="1600" dirty="0" err="1"/>
              <a:t>massivi</a:t>
            </a:r>
            <a:r>
              <a:rPr lang="en-US" sz="1600" dirty="0"/>
              <a:t> </a:t>
            </a:r>
            <a:r>
              <a:rPr lang="en-US" sz="1600" dirty="0" err="1"/>
              <a:t>ikiyə</a:t>
            </a:r>
            <a:r>
              <a:rPr lang="en-US" sz="1600" dirty="0"/>
              <a:t> </a:t>
            </a:r>
            <a:r>
              <a:rPr lang="en-US" sz="1600" dirty="0" err="1"/>
              <a:t>bölün</a:t>
            </a:r>
            <a:r>
              <a:rPr lang="en-US" sz="1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1EB3F6-FE85-4C20-C7E7-2733F2D29C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0743" y="730982"/>
            <a:ext cx="2325651" cy="718588"/>
          </a:xfrm>
        </p:spPr>
        <p:txBody>
          <a:bodyPr/>
          <a:lstStyle/>
          <a:p>
            <a:r>
              <a:rPr lang="en-US" sz="1800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5,7,2,9 v</a:t>
            </a:r>
            <a:r>
              <a:rPr lang="az-Latn-AZ" sz="1800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ə</a:t>
            </a:r>
            <a:r>
              <a:rPr lang="en-US" sz="1800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 6,1,3,7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FA6D-4135-72A4-D1E1-C6BBA7B5E7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27612" y="1413291"/>
            <a:ext cx="1066800" cy="736711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0F1A6E-B57D-10BC-3745-98A91F8D21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44584" y="1565691"/>
            <a:ext cx="6622775" cy="339309"/>
          </a:xfrm>
        </p:spPr>
        <p:txBody>
          <a:bodyPr/>
          <a:lstStyle/>
          <a:p>
            <a:r>
              <a:rPr lang="az-Latn-AZ" sz="1600" dirty="0"/>
              <a:t> alınan </a:t>
            </a:r>
            <a:r>
              <a:rPr lang="en-US" sz="1600" dirty="0"/>
              <a:t>Bu </a:t>
            </a:r>
            <a:r>
              <a:rPr lang="en-US" sz="1600" dirty="0" err="1"/>
              <a:t>massivləri</a:t>
            </a:r>
            <a:r>
              <a:rPr lang="en-US" sz="1600" dirty="0"/>
              <a:t> </a:t>
            </a:r>
            <a:r>
              <a:rPr lang="en-US" sz="1600" dirty="0" err="1"/>
              <a:t>ikiyə</a:t>
            </a:r>
            <a:r>
              <a:rPr lang="en-US" sz="1600" dirty="0"/>
              <a:t> </a:t>
            </a:r>
            <a:r>
              <a:rPr lang="en-US" sz="1600" dirty="0" err="1"/>
              <a:t>bölün</a:t>
            </a:r>
            <a:r>
              <a:rPr lang="en-US" sz="1600" dirty="0"/>
              <a:t>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7E0464C-804A-01E2-842A-5FAB4319A9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73569" y="1565691"/>
            <a:ext cx="1916981" cy="526218"/>
          </a:xfrm>
        </p:spPr>
        <p:txBody>
          <a:bodyPr/>
          <a:lstStyle/>
          <a:p>
            <a:r>
              <a:rPr lang="en-US" sz="1600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5,7 ; 2,9 ; 6,1 ; 3,7</a:t>
            </a: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C71A0-5525-39A2-583A-072402421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55841" y="2403587"/>
            <a:ext cx="1066800" cy="736711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4D49AE-4A21-B111-AC48-F47FD65664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89241" y="2558753"/>
            <a:ext cx="4733849" cy="339309"/>
          </a:xfrm>
        </p:spPr>
        <p:txBody>
          <a:bodyPr/>
          <a:lstStyle/>
          <a:p>
            <a:r>
              <a:rPr lang="az-Latn-AZ" dirty="0"/>
              <a:t>Hər parçanı öz içində sırala</a:t>
            </a:r>
            <a:r>
              <a:rPr lang="en-US" dirty="0"/>
              <a:t>: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65076E4-6296-50FF-3F7F-F825F64CE9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943362" y="2556595"/>
            <a:ext cx="2223997" cy="526218"/>
          </a:xfrm>
        </p:spPr>
        <p:txBody>
          <a:bodyPr/>
          <a:lstStyle/>
          <a:p>
            <a:r>
              <a:rPr lang="en-US" sz="1800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5,7 ; 2,9 ; 1,6 ; 3,7</a:t>
            </a: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4A0287-C6F6-C348-9755-8E2681808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5841" y="3412814"/>
            <a:ext cx="1066800" cy="736711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977F0B-D344-A05F-6792-4121EFEF93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44585" y="3581400"/>
            <a:ext cx="6622774" cy="339309"/>
          </a:xfrm>
        </p:spPr>
        <p:txBody>
          <a:bodyPr/>
          <a:lstStyle/>
          <a:p>
            <a:r>
              <a:rPr lang="az-Latn-AZ" dirty="0"/>
              <a:t>bölünmüş hər parçanı diqqətlə yığın</a:t>
            </a:r>
            <a:r>
              <a:rPr lang="en-US" dirty="0"/>
              <a:t>: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E8A2856-FCE9-C656-4836-B404C54BA09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04218" y="4017343"/>
            <a:ext cx="2548964" cy="526218"/>
          </a:xfrm>
        </p:spPr>
        <p:txBody>
          <a:bodyPr/>
          <a:lstStyle/>
          <a:p>
            <a:r>
              <a:rPr lang="en-US" sz="2000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2,5,7,9 v</a:t>
            </a:r>
            <a:r>
              <a:rPr lang="az-Latn-AZ" sz="2000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ə</a:t>
            </a:r>
            <a:r>
              <a:rPr lang="en-US" sz="2000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 1,3,6,7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48E95C-0258-34C7-1069-4332B366A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55841" y="4600305"/>
            <a:ext cx="1066800" cy="736711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10F6B44-5748-AB1C-63DE-4D237BB87C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04218" y="4762203"/>
            <a:ext cx="3773451" cy="339309"/>
          </a:xfrm>
        </p:spPr>
        <p:txBody>
          <a:bodyPr/>
          <a:lstStyle/>
          <a:p>
            <a:r>
              <a:rPr lang="az-Latn-AZ" dirty="0"/>
              <a:t>Birləşdirməyə davam et</a:t>
            </a:r>
            <a:r>
              <a:rPr lang="en-US" dirty="0"/>
              <a:t>: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92BDCC-6FC8-5248-2D2C-413C7FA3D67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456938" y="4752069"/>
            <a:ext cx="1916981" cy="526218"/>
          </a:xfrm>
        </p:spPr>
        <p:txBody>
          <a:bodyPr/>
          <a:lstStyle/>
          <a:p>
            <a:r>
              <a:rPr lang="en-US" sz="2000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1,2,3,5,6,7,7,9</a:t>
            </a:r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D4597C-F0A2-A596-E54E-AD853CFD4E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70818" y="5557685"/>
            <a:ext cx="1066800" cy="736711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2DB0C4D-5A45-D672-0B7E-486BE1920B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04218" y="5734460"/>
            <a:ext cx="4580794" cy="339309"/>
          </a:xfrm>
        </p:spPr>
        <p:txBody>
          <a:bodyPr/>
          <a:lstStyle/>
          <a:p>
            <a:r>
              <a:rPr lang="en-US" dirty="0"/>
              <a:t>Par</a:t>
            </a:r>
            <a:r>
              <a:rPr lang="az-Latn-AZ" dirty="0"/>
              <a:t>ça birləşdiri üçün dayan</a:t>
            </a:r>
            <a:r>
              <a:rPr lang="en-US" dirty="0"/>
              <a:t>!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20CE4D62-1AAA-F6DE-F198-F56E35C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96" y="4336684"/>
            <a:ext cx="3960971" cy="2000663"/>
          </a:xfrm>
        </p:spPr>
        <p:txBody>
          <a:bodyPr>
            <a:normAutofit/>
          </a:bodyPr>
          <a:lstStyle/>
          <a:p>
            <a:r>
              <a:rPr lang="az-Latn-AZ" sz="4000" b="0" i="0" dirty="0">
                <a:solidFill>
                  <a:srgbClr val="595959"/>
                </a:solidFill>
                <a:effectLst/>
                <a:latin typeface="Open Sans" panose="020F0502020204030204" pitchFamily="34" charset="0"/>
              </a:rPr>
              <a:t>Misal</a:t>
            </a:r>
            <a:r>
              <a:rPr lang="en-US" sz="4000" b="0" i="0" dirty="0">
                <a:solidFill>
                  <a:srgbClr val="595959"/>
                </a:solidFill>
                <a:effectLst/>
                <a:latin typeface="Open Sans" panose="020F0502020204030204" pitchFamily="34" charset="0"/>
              </a:rPr>
              <a:t>:</a:t>
            </a:r>
            <a:br>
              <a:rPr lang="az-Latn-AZ" sz="4000" b="0" i="0" dirty="0">
                <a:solidFill>
                  <a:srgbClr val="595959"/>
                </a:solidFill>
                <a:effectLst/>
                <a:latin typeface="Open Sans" panose="020F0502020204030204" pitchFamily="34" charset="0"/>
              </a:rPr>
            </a:br>
            <a:r>
              <a:rPr lang="en-US" sz="4000" b="0" i="0" dirty="0">
                <a:solidFill>
                  <a:srgbClr val="595959"/>
                </a:solidFill>
                <a:effectLst/>
                <a:latin typeface="Open Sans" panose="020F0502020204030204" pitchFamily="34" charset="0"/>
              </a:rPr>
              <a:t>5,7,2,9</a:t>
            </a:r>
            <a:r>
              <a:rPr lang="az-Latn-AZ" sz="4000" b="0" i="0" dirty="0">
                <a:solidFill>
                  <a:srgbClr val="595959"/>
                </a:solidFill>
                <a:effectLst/>
                <a:latin typeface="Open Sans" panose="020F0502020204030204" pitchFamily="34" charset="0"/>
              </a:rPr>
              <a:t>,</a:t>
            </a:r>
            <a:r>
              <a:rPr lang="en-US" sz="4000" b="0" i="0" dirty="0">
                <a:solidFill>
                  <a:srgbClr val="595959"/>
                </a:solidFill>
                <a:effectLst/>
                <a:latin typeface="Open Sans" panose="020F0502020204030204" pitchFamily="34" charset="0"/>
              </a:rPr>
              <a:t>6,1,3,7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851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B" id="{A295CC4B-310C-4963-9313-0BE83AAEA2AF}" vid="{311A0ED5-896D-436C-B6C5-266905709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2C9D45F-5AE4-4696-AF8F-9050FAA714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98ECCF-2628-4286-8535-6374B1F0F1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D42FEB-2214-4507-AEBF-7AC9BFC4A1C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Whitepaper proposal presentation</Template>
  <TotalTime>245</TotalTime>
  <Words>1569</Words>
  <Application>Microsoft Office PowerPoint</Application>
  <PresentationFormat>Custom</PresentationFormat>
  <Paragraphs>130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Bookman Old Style</vt:lpstr>
      <vt:lpstr>Calibri</vt:lpstr>
      <vt:lpstr>Corbel</vt:lpstr>
      <vt:lpstr>Nunito</vt:lpstr>
      <vt:lpstr>Open Sans</vt:lpstr>
      <vt:lpstr>Söhne</vt:lpstr>
      <vt:lpstr>source-serif-pro</vt:lpstr>
      <vt:lpstr>Wingdings</vt:lpstr>
      <vt:lpstr>Office Theme</vt:lpstr>
      <vt:lpstr>Sorting and  searching  algorithms</vt:lpstr>
      <vt:lpstr>Bubble sort</vt:lpstr>
      <vt:lpstr>PowerPoint Presentation</vt:lpstr>
      <vt:lpstr>PowerPoint Presentation</vt:lpstr>
      <vt:lpstr>PowerPoint Presentation</vt:lpstr>
      <vt:lpstr>PowerPoint Presentation</vt:lpstr>
      <vt:lpstr>Merge sort</vt:lpstr>
      <vt:lpstr>Alqoritmin ideyası</vt:lpstr>
      <vt:lpstr>Misal: 5,7,2,9,6,1,3,7</vt:lpstr>
      <vt:lpstr>Big o notation and pseudocode</vt:lpstr>
      <vt:lpstr>Heap sort</vt:lpstr>
      <vt:lpstr>PowerPoint Presentation</vt:lpstr>
      <vt:lpstr>Heap Sort-un üstünlükləri: </vt:lpstr>
      <vt:lpstr>Bahalı : Yığın çeşidi baha başa gəlir.  Qeyri-sabit : Yığın çeşidlənməsi. Nisbi sıranı yenidən təşkil edə bilər.  Effektiv: Çox mürəkkəb verilənlərlə işlqeyri-sabitdirəyərkən Heap Sort çox səmərəli deyil. </vt:lpstr>
      <vt:lpstr>Searching algorithms</vt:lpstr>
      <vt:lpstr>Linear search</vt:lpstr>
      <vt:lpstr>İŞLƏMƏ PRİNSİPİ</vt:lpstr>
      <vt:lpstr>Məsələn: arr[] = {10, 50, 30, 70, 80, 20, 90, 40və açar = 30 massivinə nəzər salAQ</vt:lpstr>
      <vt:lpstr>Addım 2: İndi arr[2] ilə açarı müqayisə edərkən dəyər uyğun gəlir. Beləliklə, Xətti Axtarış Alqoritmi uğurlu bir mesaj verəcək və açar tapıldıqda elementin indeksini qaytaracaq (burada 2).</vt:lpstr>
      <vt:lpstr>Big o notation and pseudocode</vt:lpstr>
      <vt:lpstr>Jump  search</vt:lpstr>
      <vt:lpstr> Alqoritm addımları</vt:lpstr>
      <vt:lpstr>PowerPoint Presentation</vt:lpstr>
      <vt:lpstr>Ternary search</vt:lpstr>
      <vt:lpstr>İş prinsipi</vt:lpstr>
      <vt:lpstr> 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 searching  algorithms</dc:title>
  <dc:subject/>
  <dc:creator>Camala Quluzada</dc:creator>
  <cp:keywords/>
  <dc:description/>
  <cp:lastModifiedBy>Camala Quluzada</cp:lastModifiedBy>
  <cp:revision>1</cp:revision>
  <dcterms:created xsi:type="dcterms:W3CDTF">2024-03-12T15:41:09Z</dcterms:created>
  <dcterms:modified xsi:type="dcterms:W3CDTF">2024-03-12T19:46:23Z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