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89" r:id="rId2"/>
    <p:sldId id="271" r:id="rId3"/>
    <p:sldId id="257" r:id="rId4"/>
    <p:sldId id="272" r:id="rId5"/>
    <p:sldId id="273" r:id="rId6"/>
    <p:sldId id="294" r:id="rId7"/>
    <p:sldId id="274" r:id="rId8"/>
    <p:sldId id="279" r:id="rId9"/>
    <p:sldId id="280" r:id="rId10"/>
    <p:sldId id="275" r:id="rId11"/>
    <p:sldId id="300" r:id="rId12"/>
    <p:sldId id="301" r:id="rId13"/>
    <p:sldId id="302" r:id="rId14"/>
    <p:sldId id="285" r:id="rId15"/>
    <p:sldId id="287" r:id="rId16"/>
    <p:sldId id="286" r:id="rId17"/>
    <p:sldId id="276" r:id="rId18"/>
    <p:sldId id="277" r:id="rId19"/>
    <p:sldId id="290" r:id="rId20"/>
    <p:sldId id="291" r:id="rId21"/>
    <p:sldId id="292" r:id="rId22"/>
    <p:sldId id="270" r:id="rId23"/>
  </p:sldIdLst>
  <p:sldSz cx="9144000" cy="5143500" type="screen16x9"/>
  <p:notesSz cx="6858000" cy="9144000"/>
  <p:embeddedFontLst>
    <p:embeddedFont>
      <p:font typeface="Pacifico" charset="0"/>
      <p:regular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Share Tech" charset="0"/>
      <p:regular r:id="rId30"/>
    </p:embeddedFont>
    <p:embeddedFont>
      <p:font typeface="Lobster" charset="0"/>
      <p:regular r:id="rId31"/>
    </p:embeddedFont>
    <p:embeddedFont>
      <p:font typeface="Fira Sans Condensed Medium" charset="0"/>
      <p:regular r:id="rId32"/>
    </p:embeddedFont>
    <p:embeddedFont>
      <p:font typeface="Karla" charset="0"/>
      <p:regular r:id="rId33"/>
      <p:bold r:id="rId34"/>
      <p:italic r:id="rId35"/>
      <p:boldItalic r:id="rId36"/>
    </p:embeddedFont>
    <p:embeddedFont>
      <p:font typeface="Maven Pro" charset="0"/>
      <p:regular r:id="rId37"/>
    </p:embeddedFont>
    <p:embeddedFont>
      <p:font typeface="Advent Pro SemiBold" charset="0"/>
      <p:bold r:id="rId38"/>
    </p:embeddedFont>
    <p:embeddedFont>
      <p:font typeface="Charmonman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D8DCBF2-84F8-430E-8F3E-578449F3B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796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77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ec28108b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2ec28108b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12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6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-GB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-GB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 panose="020B0603050000020004"/>
              <a:buNone/>
              <a:defRPr sz="1800">
                <a:solidFill>
                  <a:srgbClr val="000000"/>
                </a:solidFill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 panose="00000500000000000000"/>
              <a:buNone/>
              <a:defRPr sz="2800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2;p23"/>
          <p:cNvSpPr/>
          <p:nvPr/>
        </p:nvSpPr>
        <p:spPr>
          <a:xfrm>
            <a:off x="821495" y="4661336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34;p23"/>
          <p:cNvSpPr/>
          <p:nvPr/>
        </p:nvSpPr>
        <p:spPr>
          <a:xfrm>
            <a:off x="986823" y="6359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35;p23"/>
          <p:cNvSpPr/>
          <p:nvPr/>
        </p:nvSpPr>
        <p:spPr>
          <a:xfrm>
            <a:off x="6879918" y="607603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6;p23"/>
          <p:cNvSpPr/>
          <p:nvPr/>
        </p:nvSpPr>
        <p:spPr>
          <a:xfrm>
            <a:off x="8048717" y="2065116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7;p23"/>
          <p:cNvSpPr/>
          <p:nvPr/>
        </p:nvSpPr>
        <p:spPr>
          <a:xfrm>
            <a:off x="1771848" y="4072699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441;p23"/>
          <p:cNvGrpSpPr/>
          <p:nvPr/>
        </p:nvGrpSpPr>
        <p:grpSpPr>
          <a:xfrm>
            <a:off x="7541701" y="183226"/>
            <a:ext cx="133252" cy="1952377"/>
            <a:chOff x="6780548" y="337714"/>
            <a:chExt cx="133252" cy="1952377"/>
          </a:xfrm>
        </p:grpSpPr>
        <p:sp>
          <p:nvSpPr>
            <p:cNvPr id="1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44;p23"/>
          <p:cNvGrpSpPr/>
          <p:nvPr/>
        </p:nvGrpSpPr>
        <p:grpSpPr>
          <a:xfrm>
            <a:off x="542174" y="533126"/>
            <a:ext cx="199237" cy="2828935"/>
            <a:chOff x="1608717" y="1280046"/>
            <a:chExt cx="199237" cy="2828935"/>
          </a:xfrm>
        </p:grpSpPr>
        <p:sp>
          <p:nvSpPr>
            <p:cNvPr id="1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450;p23"/>
          <p:cNvGrpSpPr/>
          <p:nvPr/>
        </p:nvGrpSpPr>
        <p:grpSpPr>
          <a:xfrm>
            <a:off x="8413105" y="2582284"/>
            <a:ext cx="199001" cy="2139769"/>
            <a:chOff x="8008096" y="2108910"/>
            <a:chExt cx="199001" cy="2139769"/>
          </a:xfrm>
        </p:grpSpPr>
        <p:sp>
          <p:nvSpPr>
            <p:cNvPr id="19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412;p29"/>
          <p:cNvSpPr txBox="1">
            <a:spLocks/>
          </p:cNvSpPr>
          <p:nvPr/>
        </p:nvSpPr>
        <p:spPr>
          <a:xfrm>
            <a:off x="1440873" y="1068816"/>
            <a:ext cx="6607844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 panose="00000500000000000000"/>
              <a:buNone/>
              <a:defRPr sz="5200" b="0" i="0" u="none" strike="noStrike" cap="none">
                <a:solidFill>
                  <a:schemeClr val="lt1"/>
                </a:solidFill>
                <a:latin typeface="Share Tech" panose="00000500000000000000"/>
                <a:ea typeface="Share Tech" panose="00000500000000000000"/>
                <a:cs typeface="Share Tech" panose="00000500000000000000"/>
                <a:sym typeface="Share Tech" panose="00000500000000000000"/>
              </a:defRPr>
            </a:lvl9pPr>
          </a:lstStyle>
          <a:p>
            <a:r>
              <a:rPr lang="en-US" sz="44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Tiểu</a:t>
            </a:r>
            <a:r>
              <a:rPr lang="en-US" sz="4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luận</a:t>
            </a:r>
            <a:r>
              <a:rPr lang="en-US" sz="4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chuyên</a:t>
            </a:r>
            <a:r>
              <a:rPr lang="en-US" sz="4400" b="1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4400" b="1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Lobster" panose="00000500000000000000" pitchFamily="2" charset="0"/>
                <a:cs typeface="Charmonman" panose="00000500000000000000" pitchFamily="2" charset="-34"/>
              </a:rPr>
              <a:t>ngành</a:t>
            </a:r>
            <a:r>
              <a:rPr lang="en-US" sz="4000" dirty="0" smtClean="0">
                <a:latin typeface="Charmonman" panose="00000500000000000000" pitchFamily="2" charset="-34"/>
                <a:cs typeface="Charmonman" panose="00000500000000000000" pitchFamily="2" charset="-34"/>
              </a:rPr>
              <a:t/>
            </a:r>
            <a:br>
              <a:rPr lang="en-US" sz="4000" dirty="0" smtClean="0">
                <a:latin typeface="Charmonman" panose="00000500000000000000" pitchFamily="2" charset="-34"/>
                <a:cs typeface="Charmonman" panose="00000500000000000000" pitchFamily="2" charset="-34"/>
              </a:rPr>
            </a:br>
            <a:endParaRPr lang="en-US" sz="4000" dirty="0" smtClean="0">
              <a:latin typeface="Charmonman" panose="00000500000000000000" pitchFamily="2" charset="-34"/>
              <a:cs typeface="Charmonman" panose="00000500000000000000" pitchFamily="2" charset="-34"/>
            </a:endParaRPr>
          </a:p>
          <a:p>
            <a:r>
              <a:rPr lang="en-US" sz="1800" b="1" u="sng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Đề</a:t>
            </a:r>
            <a:r>
              <a:rPr lang="en-US" sz="1800" b="1" u="sng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800" b="1" u="sng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en-US" sz="1800" b="1" dirty="0" smtClean="0">
                <a:latin typeface="Pacifico" panose="00000500000000000000" pitchFamily="2" charset="0"/>
                <a:cs typeface="Charmonman" panose="00000500000000000000" pitchFamily="2" charset="-34"/>
              </a:rPr>
              <a:t>: </a:t>
            </a:r>
            <a:r>
              <a:rPr lang="en-US" sz="18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Xây</a:t>
            </a:r>
            <a:r>
              <a:rPr lang="en-US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8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dựng</a:t>
            </a:r>
            <a:r>
              <a:rPr lang="en-US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Website </a:t>
            </a:r>
            <a:r>
              <a:rPr lang="en-US" sz="18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bán</a:t>
            </a:r>
            <a:r>
              <a:rPr lang="en-US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vi-VN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giày</a:t>
            </a:r>
            <a:r>
              <a:rPr lang="en-US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</a:t>
            </a:r>
            <a:r>
              <a:rPr lang="en-US" sz="1800" dirty="0" err="1" smtClean="0">
                <a:latin typeface="Pacifico" panose="00000500000000000000" pitchFamily="2" charset="0"/>
                <a:cs typeface="Charmonman" panose="00000500000000000000" pitchFamily="2" charset="-34"/>
              </a:rPr>
              <a:t>với</a:t>
            </a:r>
            <a:r>
              <a:rPr lang="en-US" sz="1800" dirty="0" smtClean="0">
                <a:latin typeface="Pacifico" panose="00000500000000000000" pitchFamily="2" charset="0"/>
                <a:cs typeface="Charmonman" panose="00000500000000000000" pitchFamily="2" charset="-34"/>
              </a:rPr>
              <a:t> Java Spring Boot</a:t>
            </a:r>
          </a:p>
          <a:p>
            <a:endParaRPr lang="en-US" sz="1800" dirty="0">
              <a:solidFill>
                <a:schemeClr val="bg1"/>
              </a:solidFill>
              <a:latin typeface="Lobster" panose="00000500000000000000" pitchFamily="2" charset="0"/>
              <a:cs typeface="Charmonman" panose="00000500000000000000" pitchFamily="2" charset="-34"/>
            </a:endParaRPr>
          </a:p>
        </p:txBody>
      </p:sp>
      <p:pic>
        <p:nvPicPr>
          <p:cNvPr id="26" name="Picture 6" descr="ITUTE · GitHub">
            <a:extLst>
              <a:ext uri="{FF2B5EF4-FFF2-40B4-BE49-F238E27FC236}">
                <a16:creationId xmlns="" xmlns:a16="http://schemas.microsoft.com/office/drawing/2014/main" id="{4B1505A4-A52A-8E45-FA92-1FF0A917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554" y="502562"/>
            <a:ext cx="1210493" cy="121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771848" y="3537816"/>
            <a:ext cx="2868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GVHD: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Lê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Thị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Minh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Châu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GVPB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Quách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Đình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Hoàng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Google Shape;413;p29">
            <a:extLst>
              <a:ext uri="{FF2B5EF4-FFF2-40B4-BE49-F238E27FC236}">
                <a16:creationId xmlns="" xmlns:a16="http://schemas.microsoft.com/office/drawing/2014/main" id="{F95AAC05-13FC-53CB-C3B3-90308DDADB90}"/>
              </a:ext>
            </a:extLst>
          </p:cNvPr>
          <p:cNvSpPr txBox="1">
            <a:spLocks/>
          </p:cNvSpPr>
          <p:nvPr/>
        </p:nvSpPr>
        <p:spPr>
          <a:xfrm>
            <a:off x="1771848" y="183226"/>
            <a:ext cx="5486400" cy="365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Trường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Đại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Học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Sư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Phạm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Kĩ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obster" panose="00000500000000000000" pitchFamily="2" charset="0"/>
              </a:rPr>
              <a:t>Thuật</a:t>
            </a:r>
            <a:r>
              <a:rPr lang="en-US" sz="1100" dirty="0">
                <a:solidFill>
                  <a:schemeClr val="bg1"/>
                </a:solidFill>
                <a:latin typeface="Lobster" panose="00000500000000000000" pitchFamily="2" charset="0"/>
              </a:rPr>
              <a:t> TP.HCM</a:t>
            </a:r>
          </a:p>
          <a:p>
            <a:pPr marL="0" indent="0"/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Khoa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Công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nghệ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Lobster" panose="00000500000000000000" pitchFamily="2" charset="0"/>
              </a:rPr>
              <a:t>thông</a:t>
            </a:r>
            <a:r>
              <a:rPr lang="en-US" sz="900" dirty="0">
                <a:solidFill>
                  <a:schemeClr val="bg1"/>
                </a:solidFill>
                <a:latin typeface="Lobster" panose="00000500000000000000" pitchFamily="2" charset="0"/>
              </a:rPr>
              <a:t> tin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9" name="Google Shape;576;p33">
            <a:extLst>
              <a:ext uri="{FF2B5EF4-FFF2-40B4-BE49-F238E27FC236}">
                <a16:creationId xmlns="" xmlns:a16="http://schemas.microsoft.com/office/drawing/2014/main" id="{80D43744-6FED-629A-1186-11C378DE5CD8}"/>
              </a:ext>
            </a:extLst>
          </p:cNvPr>
          <p:cNvSpPr txBox="1">
            <a:spLocks/>
          </p:cNvSpPr>
          <p:nvPr/>
        </p:nvSpPr>
        <p:spPr>
          <a:xfrm>
            <a:off x="2004301" y="4569062"/>
            <a:ext cx="5029200" cy="365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/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TP.HCM,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ngày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vi-VN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tháng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vi-VN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năm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2023</a:t>
            </a:r>
          </a:p>
        </p:txBody>
      </p:sp>
      <p:sp>
        <p:nvSpPr>
          <p:cNvPr id="21" name="Octagon 20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6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03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795593" y="2304199"/>
            <a:ext cx="7735793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PHÂN TÍCH VÀ THIẾT KẾ HỆ THỐNG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85966" y="3398984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190705" y="3856184"/>
            <a:ext cx="4875422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Lược đồ Use Case, Class Diagram, Thiết kế cơ sở dữ liệu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60" name="Octagon 5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06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Google Shape;889;p42"/>
          <p:cNvSpPr txBox="1">
            <a:spLocks/>
          </p:cNvSpPr>
          <p:nvPr/>
        </p:nvSpPr>
        <p:spPr>
          <a:xfrm>
            <a:off x="707336" y="4770485"/>
            <a:ext cx="77139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Case Diagram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370873A-7719-31D3-5A3D-8C038E23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7" y="107542"/>
            <a:ext cx="8465946" cy="4491493"/>
          </a:xfrm>
          <a:prstGeom prst="rect">
            <a:avLst/>
          </a:prstGeom>
        </p:spPr>
      </p:pic>
      <p:sp>
        <p:nvSpPr>
          <p:cNvPr id="16" name="Octagon 15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9915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Google Shape;889;p42"/>
          <p:cNvSpPr txBox="1">
            <a:spLocks/>
          </p:cNvSpPr>
          <p:nvPr/>
        </p:nvSpPr>
        <p:spPr>
          <a:xfrm>
            <a:off x="181242" y="4753479"/>
            <a:ext cx="8102635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2000" b="0" i="0" u="none" strike="noStrike" cap="none">
                <a:solidFill>
                  <a:schemeClr val="lt1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 panose="02000506040000020004"/>
              <a:buNone/>
              <a:defRPr sz="1200" b="0" i="0" u="none" strike="noStrike" cap="none">
                <a:solidFill>
                  <a:srgbClr val="000000"/>
                </a:solidFill>
                <a:latin typeface="Advent Pro SemiBold" panose="02000506040000020004"/>
                <a:ea typeface="Advent Pro SemiBold" panose="02000506040000020004"/>
                <a:cs typeface="Advent Pro SemiBold" panose="02000506040000020004"/>
                <a:sym typeface="Advent Pro SemiBold" panose="02000506040000020004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Case Diagram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Nhân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Viên</a:t>
            </a:r>
            <a:endParaRPr 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1E1067-EFC8-C574-68B3-8461CAD8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5" y="104047"/>
            <a:ext cx="7549302" cy="4649432"/>
          </a:xfrm>
          <a:prstGeom prst="rect">
            <a:avLst/>
          </a:prstGeom>
        </p:spPr>
      </p:pic>
      <p:sp>
        <p:nvSpPr>
          <p:cNvPr id="10" name="Octagon 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9161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678109" y="4745433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Case Diagram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0" y="424979"/>
            <a:ext cx="8131175" cy="390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ctagon 4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0424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Sequence Diagram: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805CF45-DBE2-5DE4-3536-052BADD0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4" y="61915"/>
            <a:ext cx="7707971" cy="46364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ctagon 4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1694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Sequence Diagram: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sz="1400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C0A498B1-211F-0E75-BB58-52C5372F9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9" y="469900"/>
            <a:ext cx="8274662" cy="4074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ctagon 4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8809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89;p42"/>
          <p:cNvSpPr txBox="1">
            <a:spLocks noGrp="1"/>
          </p:cNvSpPr>
          <p:nvPr>
            <p:ph type="title"/>
          </p:nvPr>
        </p:nvSpPr>
        <p:spPr>
          <a:xfrm>
            <a:off x="707336" y="4770485"/>
            <a:ext cx="77139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Sequence Diagram: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endParaRPr sz="1400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9B51C3F-A000-166D-B5A5-882EC8BA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8" y="61915"/>
            <a:ext cx="8500056" cy="4570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ctagon 4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0182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04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SẢN PHẨM THỰC HIỆN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Web Application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60" name="Octagon 5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0804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9206" y="142961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05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787704" y="2283149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KẾT LUẬN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60277" y="3578134"/>
            <a:ext cx="5533437" cy="1188702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085577" y="3875523"/>
            <a:ext cx="4871247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Sau một thời gian nghiên cứu, và thực hiện đề tài,</a:t>
            </a:r>
          </a:p>
          <a:p>
            <a:pPr marL="0" lvl="0" indent="0" algn="ctr"/>
            <a:r>
              <a:rPr lang="vi-V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nhóm đã đạt được những kết quả sau:</a:t>
            </a: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60" name="Octagon 5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156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954;p44"/>
          <p:cNvGrpSpPr/>
          <p:nvPr/>
        </p:nvGrpSpPr>
        <p:grpSpPr>
          <a:xfrm>
            <a:off x="716343" y="785328"/>
            <a:ext cx="3712050" cy="3643791"/>
            <a:chOff x="715067" y="1600275"/>
            <a:chExt cx="3763405" cy="2916165"/>
          </a:xfrm>
        </p:grpSpPr>
        <p:sp>
          <p:nvSpPr>
            <p:cNvPr id="14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15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16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23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24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8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19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1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0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5" name="Google Shape;895;p43"/>
          <p:cNvSpPr txBox="1">
            <a:spLocks noGrp="1"/>
          </p:cNvSpPr>
          <p:nvPr>
            <p:ph type="title"/>
          </p:nvPr>
        </p:nvSpPr>
        <p:spPr>
          <a:xfrm>
            <a:off x="833690" y="785328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lý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thuyết</a:t>
            </a:r>
            <a:endParaRPr dirty="0">
              <a:solidFill>
                <a:schemeClr val="bg2"/>
              </a:solidFill>
              <a:latin typeface="Pacifico" panose="00000500000000000000" pitchFamily="2" charset="0"/>
            </a:endParaRPr>
          </a:p>
        </p:txBody>
      </p:sp>
      <p:sp>
        <p:nvSpPr>
          <p:cNvPr id="26" name="Google Shape;896;p43"/>
          <p:cNvSpPr txBox="1">
            <a:spLocks/>
          </p:cNvSpPr>
          <p:nvPr/>
        </p:nvSpPr>
        <p:spPr>
          <a:xfrm>
            <a:off x="715737" y="1356497"/>
            <a:ext cx="3517779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indent="0" algn="just">
              <a:buSzPts val="1400"/>
            </a:pP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Đã nghiên cứu được các kiến thức cũng như các vấn đề liên quan trong việc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xây dựng Web API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bằng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Java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với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Spring Boot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.</a:t>
            </a:r>
          </a:p>
          <a:p>
            <a:pPr marL="139700" indent="0" algn="just">
              <a:buSzPts val="1400"/>
            </a:pPr>
            <a:endParaRPr lang="vi-VN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139700" indent="0" algn="just">
              <a:buSzPts val="1400"/>
            </a:pP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Đã nghiên cứu và áp dụng được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HTML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CSS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JQuery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JavaScript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Bootstrap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Thymeleaf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và </a:t>
            </a:r>
            <a:r>
              <a:rPr lang="vi-VN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AngularJS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 cho phần giao diện người dùng của đề tài.</a:t>
            </a:r>
            <a:endParaRPr lang="vi-VN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Google Shape;954;p44"/>
          <p:cNvGrpSpPr/>
          <p:nvPr/>
        </p:nvGrpSpPr>
        <p:grpSpPr>
          <a:xfrm>
            <a:off x="4860371" y="785328"/>
            <a:ext cx="3712050" cy="3643791"/>
            <a:chOff x="715067" y="1600275"/>
            <a:chExt cx="3763405" cy="2916165"/>
          </a:xfrm>
        </p:grpSpPr>
        <p:sp>
          <p:nvSpPr>
            <p:cNvPr id="28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29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0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37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38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2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33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5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4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9" name="Google Shape;895;p43"/>
          <p:cNvSpPr txBox="1">
            <a:spLocks noGrp="1"/>
          </p:cNvSpPr>
          <p:nvPr>
            <p:ph type="title"/>
          </p:nvPr>
        </p:nvSpPr>
        <p:spPr>
          <a:xfrm>
            <a:off x="4977718" y="785328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Pacifico" panose="000005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Pacifico" panose="00000500000000000000" pitchFamily="2" charset="0"/>
              </a:rPr>
              <a:t> </a:t>
            </a:r>
            <a:r>
              <a:rPr lang="vi-VN" dirty="0" smtClean="0">
                <a:solidFill>
                  <a:schemeClr val="bg2"/>
                </a:solidFill>
                <a:latin typeface="Pacifico" panose="00000500000000000000" pitchFamily="2" charset="0"/>
              </a:rPr>
              <a:t>thực hành</a:t>
            </a:r>
            <a:endParaRPr dirty="0">
              <a:solidFill>
                <a:schemeClr val="bg2"/>
              </a:solidFill>
              <a:latin typeface="Pacifico" panose="00000500000000000000" pitchFamily="2" charset="0"/>
            </a:endParaRPr>
          </a:p>
        </p:txBody>
      </p:sp>
      <p:sp>
        <p:nvSpPr>
          <p:cNvPr id="40" name="Google Shape;896;p43"/>
          <p:cNvSpPr txBox="1">
            <a:spLocks/>
          </p:cNvSpPr>
          <p:nvPr/>
        </p:nvSpPr>
        <p:spPr>
          <a:xfrm>
            <a:off x="4859765" y="1356497"/>
            <a:ext cx="3517779" cy="25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39700" lvl="0" indent="0" algn="just">
              <a:buSzPts val="1400"/>
            </a:pPr>
            <a:r>
              <a:rPr lang="vi-VN" b="1" dirty="0">
                <a:solidFill>
                  <a:schemeClr val="bg2"/>
                </a:solidFill>
                <a:latin typeface="Consolas" panose="020B0609020204030204" pitchFamily="49" charset="0"/>
              </a:rPr>
              <a:t>Giao diện người dùng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 được thiết kế đẹp mắt, dễ sử dụng và tương thích trên nhiều thiết bị, giúp người dùng dễ dàng tìm kiếm và duyệt sách theo nhu cầu cá nhân.</a:t>
            </a:r>
          </a:p>
          <a:p>
            <a:pPr marL="139700" lvl="0" indent="0" algn="just">
              <a:buSzPts val="1400"/>
            </a:pPr>
            <a:endParaRPr lang="vi-VN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139700" lvl="0" indent="0" algn="just">
              <a:buSzPts val="1400"/>
            </a:pPr>
            <a:r>
              <a:rPr lang="vi-VN" b="1" dirty="0">
                <a:solidFill>
                  <a:schemeClr val="bg2"/>
                </a:solidFill>
                <a:latin typeface="Consolas" panose="020B0609020204030204" pitchFamily="49" charset="0"/>
              </a:rPr>
              <a:t>Các chức năng chính của website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: duyệt và tìm 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kiếm sản phẩm, 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xem chi tiết </a:t>
            </a:r>
            <a:r>
              <a:rPr lang="vi-VN" dirty="0" smtClean="0">
                <a:solidFill>
                  <a:schemeClr val="bg2"/>
                </a:solidFill>
                <a:latin typeface="Consolas" panose="020B0609020204030204" pitchFamily="49" charset="0"/>
              </a:rPr>
              <a:t>sản phẩm, </a:t>
            </a:r>
            <a:r>
              <a:rPr lang="vi-VN" dirty="0">
                <a:solidFill>
                  <a:schemeClr val="bg2"/>
                </a:solidFill>
                <a:latin typeface="Consolas" panose="020B0609020204030204" pitchFamily="49" charset="0"/>
              </a:rPr>
              <a:t>đặt hàng và thanh toán, quản lý đơn hàng, đánh giá và nhận xét.</a:t>
            </a:r>
          </a:p>
        </p:txBody>
      </p:sp>
      <p:sp>
        <p:nvSpPr>
          <p:cNvPr id="42" name="Octagon 41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4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obster" panose="00000500000000000000" pitchFamily="2" charset="0"/>
              </a:rPr>
              <a:t>Sinh viên thực hiện</a:t>
            </a:r>
            <a:endParaRPr b="1" dirty="0">
              <a:latin typeface="Lobster" panose="00000500000000000000" pitchFamily="2" charset="0"/>
            </a:endParaRPr>
          </a:p>
        </p:txBody>
      </p:sp>
      <p:grpSp>
        <p:nvGrpSpPr>
          <p:cNvPr id="6" name="Google Shape;942;p44"/>
          <p:cNvGrpSpPr/>
          <p:nvPr/>
        </p:nvGrpSpPr>
        <p:grpSpPr>
          <a:xfrm>
            <a:off x="4690140" y="1580764"/>
            <a:ext cx="3763405" cy="2916165"/>
            <a:chOff x="4754842" y="1601102"/>
            <a:chExt cx="3763405" cy="2916165"/>
          </a:xfrm>
        </p:grpSpPr>
        <p:sp>
          <p:nvSpPr>
            <p:cNvPr id="7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1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8" name="Google Shape;954;p44"/>
          <p:cNvGrpSpPr/>
          <p:nvPr/>
        </p:nvGrpSpPr>
        <p:grpSpPr>
          <a:xfrm>
            <a:off x="800335" y="1580764"/>
            <a:ext cx="3763405" cy="2916165"/>
            <a:chOff x="715067" y="1600275"/>
            <a:chExt cx="3763405" cy="2916165"/>
          </a:xfrm>
        </p:grpSpPr>
        <p:sp>
          <p:nvSpPr>
            <p:cNvPr id="19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21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2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23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6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2" name="Google Shape;968;p44"/>
          <p:cNvSpPr txBox="1">
            <a:spLocks noGrp="1"/>
          </p:cNvSpPr>
          <p:nvPr>
            <p:ph type="subTitle" idx="4294967295"/>
          </p:nvPr>
        </p:nvSpPr>
        <p:spPr>
          <a:xfrm>
            <a:off x="1432484" y="2947096"/>
            <a:ext cx="1836809" cy="549257"/>
          </a:xfrm>
          <a:prstGeom prst="rect">
            <a:avLst/>
          </a:prstGeom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bg2"/>
                </a:solidFill>
                <a:latin typeface="+mn-lt"/>
              </a:rPr>
              <a:t>19110</a:t>
            </a:r>
            <a:r>
              <a:rPr lang="en-US" sz="2000" dirty="0" smtClean="0">
                <a:solidFill>
                  <a:schemeClr val="bg2"/>
                </a:solidFill>
                <a:latin typeface="+mn-lt"/>
              </a:rPr>
              <a:t>412</a:t>
            </a:r>
            <a:endParaRPr sz="2000" dirty="0"/>
          </a:p>
        </p:txBody>
      </p:sp>
      <p:sp>
        <p:nvSpPr>
          <p:cNvPr id="36" name="Google Shape;972;p44"/>
          <p:cNvSpPr txBox="1"/>
          <p:nvPr/>
        </p:nvSpPr>
        <p:spPr>
          <a:xfrm>
            <a:off x="3017388" y="3885067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7" name="Google Shape;973;p44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38" name="Google Shape;974;p4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" name="Google Shape;975;p4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ubtitle 42"/>
          <p:cNvSpPr>
            <a:spLocks noGrp="1"/>
          </p:cNvSpPr>
          <p:nvPr>
            <p:ph type="subTitle" idx="1"/>
          </p:nvPr>
        </p:nvSpPr>
        <p:spPr>
          <a:xfrm>
            <a:off x="1055235" y="2171802"/>
            <a:ext cx="3060815" cy="550012"/>
          </a:xfrm>
          <a:ln w="12700">
            <a:solidFill>
              <a:srgbClr val="00B0F0"/>
            </a:solidFill>
            <a:prstDash val="dash"/>
          </a:ln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bg2"/>
                </a:solidFill>
              </a:rPr>
              <a:t>Trần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Thái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Nguyên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4" name="Google Shape;968;p44"/>
          <p:cNvSpPr txBox="1">
            <a:spLocks/>
          </p:cNvSpPr>
          <p:nvPr/>
        </p:nvSpPr>
        <p:spPr>
          <a:xfrm>
            <a:off x="5321815" y="2947095"/>
            <a:ext cx="1381697" cy="549257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>
              <a:buNone/>
            </a:pPr>
            <a:r>
              <a:rPr lang="vi-VN" sz="2000" dirty="0">
                <a:solidFill>
                  <a:schemeClr val="bg2"/>
                </a:solidFill>
              </a:rPr>
              <a:t>19110393</a:t>
            </a:r>
            <a:endParaRPr lang="vi-VN" sz="2000" dirty="0"/>
          </a:p>
        </p:txBody>
      </p:sp>
      <p:sp>
        <p:nvSpPr>
          <p:cNvPr id="45" name="Subtitle 42"/>
          <p:cNvSpPr txBox="1">
            <a:spLocks/>
          </p:cNvSpPr>
          <p:nvPr/>
        </p:nvSpPr>
        <p:spPr>
          <a:xfrm>
            <a:off x="4996598" y="2176902"/>
            <a:ext cx="3060815" cy="55001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vi-VN" b="1" dirty="0">
                <a:solidFill>
                  <a:schemeClr val="bg2"/>
                </a:solidFill>
              </a:rPr>
              <a:t>Phạm Nguyễn Quang Lộc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7" name="Octagon 46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1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87;p45"/>
          <p:cNvGrpSpPr/>
          <p:nvPr/>
        </p:nvGrpSpPr>
        <p:grpSpPr>
          <a:xfrm>
            <a:off x="345168" y="750535"/>
            <a:ext cx="1827475" cy="1051350"/>
            <a:chOff x="136938" y="1799258"/>
            <a:chExt cx="1827475" cy="1051350"/>
          </a:xfrm>
        </p:grpSpPr>
        <p:grpSp>
          <p:nvGrpSpPr>
            <p:cNvPr id="1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25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27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20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3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3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3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47;p32"/>
          <p:cNvGrpSpPr/>
          <p:nvPr/>
        </p:nvGrpSpPr>
        <p:grpSpPr>
          <a:xfrm>
            <a:off x="2502163" y="416427"/>
            <a:ext cx="6442513" cy="3871649"/>
            <a:chOff x="1828840" y="3371688"/>
            <a:chExt cx="5577850" cy="1463100"/>
          </a:xfrm>
        </p:grpSpPr>
        <p:sp>
          <p:nvSpPr>
            <p:cNvPr id="53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4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983;p45"/>
          <p:cNvSpPr txBox="1">
            <a:spLocks noGrp="1"/>
          </p:cNvSpPr>
          <p:nvPr>
            <p:ph type="title"/>
          </p:nvPr>
        </p:nvSpPr>
        <p:spPr>
          <a:xfrm>
            <a:off x="2172643" y="506354"/>
            <a:ext cx="2153012" cy="335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obster" panose="00000500000000000000" pitchFamily="2" charset="0"/>
              </a:rPr>
              <a:t>Ưu điểm</a:t>
            </a:r>
            <a:endParaRPr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68521" y="1230440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</a:rPr>
              <a:t>Tìm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kiếm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sản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78269" y="1806701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Chi tiết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68520" y="2382962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Bình luận và nhận xét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78269" y="2959223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Đánh giá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32860" y="1224978"/>
            <a:ext cx="286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Giỏ hàng và thanh toán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32859" y="1792676"/>
            <a:ext cx="286846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Khuyến mãi và giảm giá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32858" y="2320428"/>
            <a:ext cx="34351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Gửi mail xác thực khi đặt hàng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2858" y="2888126"/>
            <a:ext cx="2868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Xem lịch sử đơn hàng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39" name="Octagon 38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51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83" grpId="0"/>
      <p:bldP spid="84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984;p45"/>
          <p:cNvGrpSpPr/>
          <p:nvPr/>
        </p:nvGrpSpPr>
        <p:grpSpPr>
          <a:xfrm>
            <a:off x="8365948" y="3350542"/>
            <a:ext cx="502800" cy="502800"/>
            <a:chOff x="7014301" y="2017350"/>
            <a:chExt cx="502800" cy="502800"/>
          </a:xfrm>
        </p:grpSpPr>
        <p:sp>
          <p:nvSpPr>
            <p:cNvPr id="1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87;p45"/>
          <p:cNvGrpSpPr/>
          <p:nvPr/>
        </p:nvGrpSpPr>
        <p:grpSpPr>
          <a:xfrm>
            <a:off x="6995547" y="689398"/>
            <a:ext cx="1827475" cy="1051350"/>
            <a:chOff x="136938" y="1799258"/>
            <a:chExt cx="1827475" cy="1051350"/>
          </a:xfrm>
        </p:grpSpPr>
        <p:grpSp>
          <p:nvGrpSpPr>
            <p:cNvPr id="1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25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27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20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23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002;p45"/>
          <p:cNvGrpSpPr/>
          <p:nvPr/>
        </p:nvGrpSpPr>
        <p:grpSpPr>
          <a:xfrm>
            <a:off x="8368931" y="4073720"/>
            <a:ext cx="502899" cy="502899"/>
            <a:chOff x="858700" y="1967475"/>
            <a:chExt cx="605100" cy="605100"/>
          </a:xfrm>
        </p:grpSpPr>
        <p:sp>
          <p:nvSpPr>
            <p:cNvPr id="3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005;p45"/>
          <p:cNvGrpSpPr/>
          <p:nvPr/>
        </p:nvGrpSpPr>
        <p:grpSpPr>
          <a:xfrm>
            <a:off x="8306848" y="2639587"/>
            <a:ext cx="621000" cy="621000"/>
            <a:chOff x="416300" y="4058211"/>
            <a:chExt cx="621000" cy="621000"/>
          </a:xfrm>
        </p:grpSpPr>
        <p:sp>
          <p:nvSpPr>
            <p:cNvPr id="3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47;p32"/>
          <p:cNvGrpSpPr/>
          <p:nvPr/>
        </p:nvGrpSpPr>
        <p:grpSpPr>
          <a:xfrm>
            <a:off x="254472" y="386714"/>
            <a:ext cx="6442513" cy="3871649"/>
            <a:chOff x="1828840" y="3371688"/>
            <a:chExt cx="5577850" cy="1463100"/>
          </a:xfrm>
        </p:grpSpPr>
        <p:sp>
          <p:nvSpPr>
            <p:cNvPr id="53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4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55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983;p45"/>
          <p:cNvSpPr txBox="1">
            <a:spLocks noGrp="1"/>
          </p:cNvSpPr>
          <p:nvPr>
            <p:ph type="title"/>
          </p:nvPr>
        </p:nvSpPr>
        <p:spPr>
          <a:xfrm>
            <a:off x="148846" y="488783"/>
            <a:ext cx="2153012" cy="335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bg2"/>
                </a:solidFill>
                <a:latin typeface="Lobster" panose="00000500000000000000" pitchFamily="2" charset="0"/>
              </a:rPr>
              <a:t>Nhược điểm</a:t>
            </a:r>
            <a:endParaRPr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270" y="1315862"/>
            <a:ext cx="42797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Ø"/>
            </a:pPr>
            <a:r>
              <a:rPr lang="vi-VN" dirty="0" smtClean="0">
                <a:solidFill>
                  <a:schemeClr val="bg2"/>
                </a:solidFill>
              </a:rPr>
              <a:t>Chưa có tính năng so sánh sản phẩm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179" y="1816304"/>
            <a:ext cx="55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Chưa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tích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hợp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được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deep learning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vào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gợi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ý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tìm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kiếm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sản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phẩm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Octagon 37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41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7"/>
          <p:cNvSpPr txBox="1">
            <a:spLocks noGrp="1"/>
          </p:cNvSpPr>
          <p:nvPr>
            <p:ph type="title" idx="4294967295"/>
          </p:nvPr>
        </p:nvSpPr>
        <p:spPr>
          <a:xfrm>
            <a:off x="1203588" y="1615775"/>
            <a:ext cx="67368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THANKS FOR WATCHING</a:t>
            </a:r>
            <a:endParaRPr sz="4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3466050" y="2896350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4310100" y="2896350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5154150" y="2896350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37"/>
          <p:cNvGrpSpPr/>
          <p:nvPr/>
        </p:nvGrpSpPr>
        <p:grpSpPr>
          <a:xfrm>
            <a:off x="3597132" y="3027436"/>
            <a:ext cx="261630" cy="261630"/>
            <a:chOff x="3368074" y="3882537"/>
            <a:chExt cx="215298" cy="215298"/>
          </a:xfrm>
        </p:grpSpPr>
        <p:sp>
          <p:nvSpPr>
            <p:cNvPr id="657" name="Google Shape;657;p3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7"/>
          <p:cNvSpPr/>
          <p:nvPr/>
        </p:nvSpPr>
        <p:spPr>
          <a:xfrm>
            <a:off x="5255873" y="3027423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7"/>
          <p:cNvGrpSpPr/>
          <p:nvPr/>
        </p:nvGrpSpPr>
        <p:grpSpPr>
          <a:xfrm>
            <a:off x="4425706" y="3027425"/>
            <a:ext cx="292574" cy="261652"/>
            <a:chOff x="3824739" y="3890112"/>
            <a:chExt cx="208105" cy="186110"/>
          </a:xfrm>
        </p:grpSpPr>
        <p:sp>
          <p:nvSpPr>
            <p:cNvPr id="662" name="Google Shape;662;p3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1076778" y="1084969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71703" y="195775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7940403" y="476381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8246853" y="2551181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8663178" y="13129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905175" y="368625"/>
            <a:ext cx="171600" cy="18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7"/>
          <p:cNvGrpSpPr/>
          <p:nvPr/>
        </p:nvGrpSpPr>
        <p:grpSpPr>
          <a:xfrm>
            <a:off x="1807846" y="2034085"/>
            <a:ext cx="199001" cy="2139769"/>
            <a:chOff x="8008096" y="2108910"/>
            <a:chExt cx="199001" cy="2139769"/>
          </a:xfrm>
        </p:grpSpPr>
        <p:sp>
          <p:nvSpPr>
            <p:cNvPr id="673" name="Google Shape;673;p37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7103936" y="1703089"/>
            <a:ext cx="133252" cy="1952377"/>
            <a:chOff x="6780548" y="337714"/>
            <a:chExt cx="133252" cy="1952377"/>
          </a:xfrm>
        </p:grpSpPr>
        <p:sp>
          <p:nvSpPr>
            <p:cNvPr id="676" name="Google Shape;676;p3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2359923" y="-987486"/>
            <a:ext cx="133252" cy="1952377"/>
            <a:chOff x="6780548" y="337714"/>
            <a:chExt cx="133252" cy="1952377"/>
          </a:xfrm>
        </p:grpSpPr>
        <p:sp>
          <p:nvSpPr>
            <p:cNvPr id="679" name="Google Shape;679;p37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682" name="Google Shape;682;p37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Octagon 33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ctrTitle" idx="13"/>
          </p:nvPr>
        </p:nvSpPr>
        <p:spPr>
          <a:xfrm>
            <a:off x="3971894" y="4178725"/>
            <a:ext cx="1361777" cy="3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 tích và thiết kế hệ thống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 idx="4"/>
          </p:nvPr>
        </p:nvSpPr>
        <p:spPr>
          <a:xfrm>
            <a:off x="2366925" y="3859391"/>
            <a:ext cx="12522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Kiến thức liên quan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4" name="Google Shape;464;p24"/>
          <p:cNvSpPr txBox="1">
            <a:spLocks noGrp="1"/>
          </p:cNvSpPr>
          <p:nvPr>
            <p:ph type="ctrTitle"/>
          </p:nvPr>
        </p:nvSpPr>
        <p:spPr>
          <a:xfrm>
            <a:off x="673211" y="3536313"/>
            <a:ext cx="1575600" cy="854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Giới thiệu</a:t>
            </a:r>
            <a:r>
              <a:rPr lang="en-GB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về</a:t>
            </a:r>
            <a:r>
              <a:rPr lang="en-GB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đề</a:t>
            </a: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tài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5" name="Google Shape;465;p24"/>
          <p:cNvSpPr txBox="1">
            <a:spLocks noGrp="1"/>
          </p:cNvSpPr>
          <p:nvPr>
            <p:ph type="title" idx="3"/>
          </p:nvPr>
        </p:nvSpPr>
        <p:spPr>
          <a:xfrm>
            <a:off x="1169725" y="2924163"/>
            <a:ext cx="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01</a:t>
            </a:r>
            <a:endParaRPr sz="4000"/>
          </a:p>
        </p:txBody>
      </p:sp>
      <p:sp>
        <p:nvSpPr>
          <p:cNvPr id="466" name="Google Shape;466;p24"/>
          <p:cNvSpPr txBox="1">
            <a:spLocks noGrp="1"/>
          </p:cNvSpPr>
          <p:nvPr>
            <p:ph type="title" idx="6"/>
          </p:nvPr>
        </p:nvSpPr>
        <p:spPr>
          <a:xfrm>
            <a:off x="2710526" y="2870875"/>
            <a:ext cx="700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02</a:t>
            </a:r>
            <a:endParaRPr sz="4000"/>
          </a:p>
        </p:txBody>
      </p:sp>
      <p:sp>
        <p:nvSpPr>
          <p:cNvPr id="467" name="Google Shape;467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CÁC NỘI DUNG</a:t>
            </a:r>
            <a:endParaRPr sz="35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 idx="9"/>
          </p:nvPr>
        </p:nvSpPr>
        <p:spPr>
          <a:xfrm>
            <a:off x="4282153" y="2859975"/>
            <a:ext cx="700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03</a:t>
            </a:r>
            <a:endParaRPr sz="4000"/>
          </a:p>
        </p:txBody>
      </p:sp>
      <p:sp>
        <p:nvSpPr>
          <p:cNvPr id="469" name="Google Shape;469;p24"/>
          <p:cNvSpPr/>
          <p:nvPr/>
        </p:nvSpPr>
        <p:spPr>
          <a:xfrm>
            <a:off x="1169725" y="1841038"/>
            <a:ext cx="700800" cy="7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2710525" y="1852050"/>
            <a:ext cx="700800" cy="7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4282151" y="1841050"/>
            <a:ext cx="700800" cy="75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2" name="Google Shape;472;p24"/>
          <p:cNvCxnSpPr>
            <a:stCxn id="469" idx="1"/>
            <a:endCxn id="465" idx="1"/>
          </p:cNvCxnSpPr>
          <p:nvPr/>
        </p:nvCxnSpPr>
        <p:spPr>
          <a:xfrm>
            <a:off x="1169725" y="2220988"/>
            <a:ext cx="600" cy="99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4"/>
          <p:cNvCxnSpPr>
            <a:stCxn id="470" idx="1"/>
            <a:endCxn id="466" idx="1"/>
          </p:cNvCxnSpPr>
          <p:nvPr/>
        </p:nvCxnSpPr>
        <p:spPr>
          <a:xfrm>
            <a:off x="2710525" y="2232000"/>
            <a:ext cx="600" cy="927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>
            <a:stCxn id="471" idx="1"/>
            <a:endCxn id="468" idx="1"/>
          </p:cNvCxnSpPr>
          <p:nvPr/>
        </p:nvCxnSpPr>
        <p:spPr>
          <a:xfrm>
            <a:off x="4282151" y="2221000"/>
            <a:ext cx="600" cy="927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4"/>
          <p:cNvSpPr/>
          <p:nvPr/>
        </p:nvSpPr>
        <p:spPr>
          <a:xfrm>
            <a:off x="4414050" y="6817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7393383" y="2651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1231524" y="1947555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772316" y="1966273"/>
            <a:ext cx="577210" cy="531402"/>
            <a:chOff x="3095745" y="3805393"/>
            <a:chExt cx="352840" cy="354717"/>
          </a:xfrm>
        </p:grpSpPr>
        <p:sp>
          <p:nvSpPr>
            <p:cNvPr id="479" name="Google Shape;479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4343960" y="1982913"/>
            <a:ext cx="577201" cy="454314"/>
            <a:chOff x="3522521" y="1975857"/>
            <a:chExt cx="367013" cy="331278"/>
          </a:xfrm>
        </p:grpSpPr>
        <p:sp>
          <p:nvSpPr>
            <p:cNvPr id="486" name="Google Shape;486;p24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2121"/>
                </a:solidFill>
                <a:highlight>
                  <a:schemeClr val="dk2"/>
                </a:highlight>
              </a:endParaRPr>
            </a:p>
          </p:txBody>
        </p:sp>
      </p:grpSp>
      <p:sp>
        <p:nvSpPr>
          <p:cNvPr id="493" name="Google Shape;493;p24"/>
          <p:cNvSpPr txBox="1">
            <a:spLocks noGrp="1"/>
          </p:cNvSpPr>
          <p:nvPr>
            <p:ph type="ctrTitle" idx="4"/>
          </p:nvPr>
        </p:nvSpPr>
        <p:spPr>
          <a:xfrm>
            <a:off x="5546125" y="3739958"/>
            <a:ext cx="125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Sản phẩm thực hiện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4" name="Google Shape;494;p24"/>
          <p:cNvSpPr txBox="1">
            <a:spLocks noGrp="1"/>
          </p:cNvSpPr>
          <p:nvPr>
            <p:ph type="ctrTitle"/>
          </p:nvPr>
        </p:nvSpPr>
        <p:spPr>
          <a:xfrm>
            <a:off x="7137796" y="3600925"/>
            <a:ext cx="125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Kết luận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24"/>
          <p:cNvSpPr txBox="1">
            <a:spLocks noGrp="1"/>
          </p:cNvSpPr>
          <p:nvPr>
            <p:ph type="title" idx="3"/>
          </p:nvPr>
        </p:nvSpPr>
        <p:spPr>
          <a:xfrm>
            <a:off x="7413500" y="2913225"/>
            <a:ext cx="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05</a:t>
            </a:r>
            <a:endParaRPr sz="4000"/>
          </a:p>
        </p:txBody>
      </p:sp>
      <p:sp>
        <p:nvSpPr>
          <p:cNvPr id="496" name="Google Shape;496;p24"/>
          <p:cNvSpPr txBox="1">
            <a:spLocks noGrp="1"/>
          </p:cNvSpPr>
          <p:nvPr>
            <p:ph type="title" idx="6"/>
          </p:nvPr>
        </p:nvSpPr>
        <p:spPr>
          <a:xfrm>
            <a:off x="5847715" y="2870835"/>
            <a:ext cx="819785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04</a:t>
            </a:r>
            <a:endParaRPr sz="4000"/>
          </a:p>
        </p:txBody>
      </p:sp>
      <p:sp>
        <p:nvSpPr>
          <p:cNvPr id="497" name="Google Shape;497;p24"/>
          <p:cNvSpPr/>
          <p:nvPr/>
        </p:nvSpPr>
        <p:spPr>
          <a:xfrm>
            <a:off x="7413500" y="1830100"/>
            <a:ext cx="700800" cy="75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5847825" y="1852038"/>
            <a:ext cx="700800" cy="75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24"/>
          <p:cNvCxnSpPr>
            <a:stCxn id="497" idx="1"/>
            <a:endCxn id="495" idx="1"/>
          </p:cNvCxnSpPr>
          <p:nvPr/>
        </p:nvCxnSpPr>
        <p:spPr>
          <a:xfrm>
            <a:off x="7413500" y="2210050"/>
            <a:ext cx="600" cy="99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4"/>
          <p:cNvCxnSpPr>
            <a:stCxn id="498" idx="1"/>
            <a:endCxn id="496" idx="1"/>
          </p:cNvCxnSpPr>
          <p:nvPr/>
        </p:nvCxnSpPr>
        <p:spPr>
          <a:xfrm rot="10800000" flipV="1">
            <a:off x="5847715" y="2232660"/>
            <a:ext cx="3175" cy="927100"/>
          </a:xfrm>
          <a:prstGeom prst="bentConnector3">
            <a:avLst>
              <a:gd name="adj1" fmla="val 76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24"/>
          <p:cNvSpPr/>
          <p:nvPr/>
        </p:nvSpPr>
        <p:spPr>
          <a:xfrm>
            <a:off x="7475299" y="193661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909616" y="1966261"/>
            <a:ext cx="577210" cy="531402"/>
            <a:chOff x="3095745" y="3805393"/>
            <a:chExt cx="352840" cy="354717"/>
          </a:xfrm>
        </p:grpSpPr>
        <p:sp>
          <p:nvSpPr>
            <p:cNvPr id="503" name="Google Shape;503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Octagon 4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bg2"/>
                </a:solidFill>
              </a:rPr>
              <a:t>01</a:t>
            </a:r>
            <a:endParaRPr sz="600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Giới </a:t>
            </a: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thiệu về đề tài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Giới thiệu đề </a:t>
            </a:r>
            <a:r>
              <a:rPr lang="e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vi-V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 và lý do nhóm chọn đề tài</a:t>
            </a:r>
            <a:endParaRPr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60" name="Octagon 5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170709" y="530516"/>
            <a:ext cx="7313585" cy="3293978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56584" y="1997881"/>
            <a:ext cx="575424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Ý tưởng chính là xây dựng một </a:t>
            </a:r>
            <a:r>
              <a:rPr lang="en" sz="16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vi-VN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giày</a:t>
            </a:r>
            <a:r>
              <a:rPr lang="en" sz="16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online</a:t>
            </a:r>
            <a:endParaRPr lang="en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" sz="1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Tiết kiệm chi phí, nhân lực, thuận tiện hơn trong việc mua bán.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275692" y="70391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1785041" y="513384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latin typeface="Consolas" panose="020B0609020204030204" pitchFamily="49" charset="0"/>
              </a:rPr>
              <a:t>GIỚI THIỆU VỀ ĐỀ TÀI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1584186" y="1129152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Xây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dựng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website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bán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hàng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trực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tuyến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44" name="Octagon 43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47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170709" y="530516"/>
            <a:ext cx="7313585" cy="3293978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56584" y="1997881"/>
            <a:ext cx="6020679" cy="1569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- </a:t>
            </a:r>
            <a:r>
              <a:rPr lang="en-US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</a:t>
            </a:r>
            <a:r>
              <a:rPr lang="vi-V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ghiên </a:t>
            </a:r>
            <a:r>
              <a:rPr lang="vi-VN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cứu </a:t>
            </a:r>
            <a:r>
              <a:rPr lang="vi-V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xây </a:t>
            </a:r>
            <a:r>
              <a:rPr lang="vi-VN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dựng Web API bằng Java với Spring </a:t>
            </a:r>
            <a:r>
              <a:rPr lang="vi-V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Boot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lvl="0" indent="0" algn="just"/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- T</a:t>
            </a:r>
            <a:r>
              <a:rPr lang="vi-V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hiết kế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giao</a:t>
            </a:r>
            <a:r>
              <a:rPr lang="en-US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diện</a:t>
            </a:r>
            <a:r>
              <a:rPr lang="vi-V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vi-VN" sz="16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đẹp mắt, dễ sử dụng </a:t>
            </a:r>
            <a:endParaRPr lang="en-US" sz="16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lvl="0" indent="0" algn="just"/>
            <a:r>
              <a:rPr lang="e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- Tích hợp Deep Learning</a:t>
            </a:r>
          </a:p>
          <a:p>
            <a:pPr marL="0" lvl="0" indent="0" algn="just"/>
            <a:r>
              <a:rPr lang="en" sz="16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- Thanh toán điện tử</a:t>
            </a:r>
          </a:p>
          <a:p>
            <a:pPr marL="0" lvl="0" indent="0" algn="just"/>
            <a:endParaRPr lang="en" sz="16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275692" y="70391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1785041" y="513384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latin typeface="Consolas" panose="020B0609020204030204" pitchFamily="49" charset="0"/>
              </a:rPr>
              <a:t>GIỚI THIỆU VỀ ĐỀ TÀI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1584186" y="1129152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bg2"/>
                </a:solidFill>
                <a:latin typeface="Lobster" panose="00000500000000000000" pitchFamily="2" charset="0"/>
              </a:rPr>
              <a:t>Mục</a:t>
            </a:r>
            <a:r>
              <a:rPr lang="en-US" sz="2400" b="1" dirty="0" smtClean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Lobster" panose="00000500000000000000" pitchFamily="2" charset="0"/>
              </a:rPr>
              <a:t>tiêu</a:t>
            </a:r>
            <a:r>
              <a:rPr lang="en-US" sz="2400" b="1" dirty="0" smtClean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Lobster" panose="00000500000000000000" pitchFamily="2" charset="0"/>
              </a:rPr>
              <a:t>đặt</a:t>
            </a:r>
            <a:r>
              <a:rPr lang="en-US" sz="2400" b="1" dirty="0" smtClean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 smtClean="0">
                <a:solidFill>
                  <a:schemeClr val="bg2"/>
                </a:solidFill>
                <a:latin typeface="Lobster" panose="00000500000000000000" pitchFamily="2" charset="0"/>
              </a:rPr>
              <a:t>ra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44" name="Octagon 43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3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14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6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1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5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27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8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9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0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1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32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34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5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36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0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smtClean="0">
                <a:solidFill>
                  <a:schemeClr val="bg2"/>
                </a:solidFill>
              </a:rPr>
              <a:t>02</a:t>
            </a:r>
            <a:endParaRPr sz="6000" dirty="0">
              <a:solidFill>
                <a:schemeClr val="bg2"/>
              </a:solidFill>
            </a:endParaRPr>
          </a:p>
        </p:txBody>
      </p:sp>
      <p:sp>
        <p:nvSpPr>
          <p:cNvPr id="44" name="Google Shape;546;p32"/>
          <p:cNvSpPr txBox="1">
            <a:spLocks noGrp="1"/>
          </p:cNvSpPr>
          <p:nvPr>
            <p:ph type="title"/>
          </p:nvPr>
        </p:nvSpPr>
        <p:spPr>
          <a:xfrm>
            <a:off x="1629500" y="225407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KIẾN THỨC LIÊN QUAN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6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7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cxnSp>
          <p:nvCxnSpPr>
            <p:cNvPr id="48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5290" y="3899852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Giới thiệu đề </a:t>
            </a:r>
            <a:r>
              <a:rPr lang="e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tài</a:t>
            </a:r>
            <a:r>
              <a:rPr lang="vi-VN" sz="1600" dirty="0" smtClean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 về</a:t>
            </a:r>
            <a:endParaRPr lang="en"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2"/>
                </a:solidFill>
                <a:latin typeface="Pacifico" panose="00000500000000000000" pitchFamily="2" charset="0"/>
                <a:cs typeface="Charmonman" panose="00000500000000000000" pitchFamily="2" charset="-34"/>
              </a:rPr>
              <a:t>các nền tảng công nghệ sử dụng</a:t>
            </a:r>
            <a:endParaRPr sz="1600" dirty="0">
              <a:solidFill>
                <a:schemeClr val="bg2"/>
              </a:solidFill>
              <a:latin typeface="Pacifico" panose="00000500000000000000" pitchFamily="2" charset="0"/>
              <a:cs typeface="Charmonman" panose="00000500000000000000" pitchFamily="2" charset="-34"/>
            </a:endParaRPr>
          </a:p>
        </p:txBody>
      </p:sp>
      <p:grpSp>
        <p:nvGrpSpPr>
          <p:cNvPr id="50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1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2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53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4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5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grpSp>
        <p:nvGrpSpPr>
          <p:cNvPr id="56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7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58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60" name="Octagon 59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8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419445" y="898981"/>
            <a:ext cx="7123306" cy="3159451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743287" y="1952097"/>
            <a:ext cx="5987549" cy="171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RDBMS: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Microsoft SQL Server.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Tools: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Eclipse, Spring Tool Suite, Visual Studio Code, Postman.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 err="1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Ngôn</a:t>
            </a:r>
            <a:r>
              <a:rPr lang="en-US" sz="1200" b="1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ngữ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lập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trình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Java (JDK 11), JavaScript (ES6).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Front-end: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HTML, CSS,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JQuery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JavaScript, Bootstrap,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Thymeleaf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AngularJS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Back-end: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Spring Boot, Spring Data JPA, Spring Security, Hibernate.</a:t>
            </a:r>
          </a:p>
          <a:p>
            <a:pPr marL="171450" lvl="0" indent="-171450">
              <a:buFontTx/>
              <a:buChar char="-"/>
            </a:pPr>
            <a:r>
              <a:rPr lang="en-US" sz="1200" b="1" dirty="0" err="1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RESTful</a:t>
            </a:r>
            <a:r>
              <a:rPr lang="en-US" sz="1200" b="1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API: </a:t>
            </a:r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Boot.</a:t>
            </a: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556437" y="100017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2065786" y="809645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latin typeface="Consolas" panose="020B0609020204030204" pitchFamily="49" charset="0"/>
              </a:rPr>
              <a:t>KIẾN THỨC LIÊN QUAN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985797" y="1326763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Nền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tảng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công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nghệ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&amp;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công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cụ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44" name="Octagon 43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25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954;p44"/>
          <p:cNvGrpSpPr/>
          <p:nvPr/>
        </p:nvGrpSpPr>
        <p:grpSpPr>
          <a:xfrm>
            <a:off x="1419445" y="898982"/>
            <a:ext cx="7064849" cy="2925512"/>
            <a:chOff x="715067" y="1600275"/>
            <a:chExt cx="3763405" cy="2916165"/>
          </a:xfrm>
        </p:grpSpPr>
        <p:sp>
          <p:nvSpPr>
            <p:cNvPr id="32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33" name="Google Shape;956;p44"/>
            <p:cNvGrpSpPr/>
            <p:nvPr/>
          </p:nvGrpSpPr>
          <p:grpSpPr>
            <a:xfrm>
              <a:off x="715067" y="1600275"/>
              <a:ext cx="3674345" cy="2824799"/>
              <a:chOff x="715067" y="1600275"/>
              <a:chExt cx="3674345" cy="2824799"/>
            </a:xfrm>
          </p:grpSpPr>
          <p:grpSp>
            <p:nvGrpSpPr>
              <p:cNvPr id="34" name="Google Shape;957;p44"/>
              <p:cNvGrpSpPr/>
              <p:nvPr/>
            </p:nvGrpSpPr>
            <p:grpSpPr>
              <a:xfrm>
                <a:off x="715067" y="1600275"/>
                <a:ext cx="3674345" cy="2824799"/>
                <a:chOff x="715100" y="1600339"/>
                <a:chExt cx="3674713" cy="2824799"/>
              </a:xfrm>
            </p:grpSpPr>
            <p:sp>
              <p:nvSpPr>
                <p:cNvPr id="41" name="Google Shape;958;p44"/>
                <p:cNvSpPr/>
                <p:nvPr/>
              </p:nvSpPr>
              <p:spPr>
                <a:xfrm>
                  <a:off x="715100" y="1600339"/>
                  <a:ext cx="3674099" cy="28247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42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36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grpSp>
              <p:nvGrpSpPr>
                <p:cNvPr id="37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39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8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4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457271" y="2157897"/>
            <a:ext cx="1459201" cy="914400"/>
          </a:xfrm>
          <a:prstGeom prst="rect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Boot</a:t>
            </a:r>
          </a:p>
          <a:p>
            <a:pPr marL="0" lvl="0" indent="0" algn="ctr"/>
            <a:r>
              <a:rPr lang="en" sz="1200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Apache Tomcat</a:t>
            </a:r>
          </a:p>
          <a:p>
            <a:pPr marL="0" lvl="0" indent="0" algn="ctr"/>
            <a:r>
              <a:rPr lang="en" sz="1200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Spring </a:t>
            </a: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Security</a:t>
            </a:r>
          </a:p>
          <a:p>
            <a:pPr marL="0" lvl="0" indent="0" algn="ctr"/>
            <a:r>
              <a:rPr lang="en" sz="1200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Apache Maven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grpSp>
        <p:nvGrpSpPr>
          <p:cNvPr id="15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6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9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0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22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3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4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grpSp>
          <p:nvGrpSpPr>
            <p:cNvPr id="25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6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8" name="Google Shape;592;p33"/>
          <p:cNvSpPr/>
          <p:nvPr/>
        </p:nvSpPr>
        <p:spPr>
          <a:xfrm>
            <a:off x="1556437" y="100017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9" name="Google Shape;495;p31">
            <a:extLst>
              <a:ext uri="{FF2B5EF4-FFF2-40B4-BE49-F238E27FC236}">
                <a16:creationId xmlns="" xmlns:a16="http://schemas.microsoft.com/office/drawing/2014/main" id="{537B7A71-AC6B-0A89-BD3F-00670A018691}"/>
              </a:ext>
            </a:extLst>
          </p:cNvPr>
          <p:cNvSpPr txBox="1">
            <a:spLocks/>
          </p:cNvSpPr>
          <p:nvPr/>
        </p:nvSpPr>
        <p:spPr>
          <a:xfrm>
            <a:off x="2065786" y="809645"/>
            <a:ext cx="2315004" cy="54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vi-VN" sz="1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GIỚI THIỆU VỀ ĐỀ TÀI</a:t>
            </a:r>
            <a:endParaRPr lang="en-US" sz="1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Google Shape;575;p33"/>
          <p:cNvSpPr txBox="1">
            <a:spLocks noGrp="1"/>
          </p:cNvSpPr>
          <p:nvPr>
            <p:ph type="title"/>
          </p:nvPr>
        </p:nvSpPr>
        <p:spPr>
          <a:xfrm>
            <a:off x="1615729" y="1424853"/>
            <a:ext cx="619307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err="1">
                <a:solidFill>
                  <a:schemeClr val="bg2"/>
                </a:solidFill>
                <a:latin typeface="Lobster" panose="00000500000000000000" pitchFamily="2" charset="0"/>
              </a:rPr>
              <a:t>Libaries</a:t>
            </a:r>
            <a:r>
              <a:rPr lang="en-US" sz="2400" b="1" dirty="0">
                <a:solidFill>
                  <a:schemeClr val="bg2"/>
                </a:solidFill>
                <a:latin typeface="Lobster" panose="00000500000000000000" pitchFamily="2" charset="0"/>
              </a:rPr>
              <a:t> // Frameworks</a:t>
            </a:r>
            <a:endParaRPr sz="2400" b="1" dirty="0">
              <a:solidFill>
                <a:schemeClr val="bg2"/>
              </a:solidFill>
              <a:latin typeface="Lobster" panose="00000500000000000000" pitchFamily="2" charset="0"/>
            </a:endParaRPr>
          </a:p>
        </p:txBody>
      </p:sp>
      <p:sp>
        <p:nvSpPr>
          <p:cNvPr id="43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4905482" y="2155827"/>
            <a:ext cx="1992184" cy="914400"/>
          </a:xfrm>
          <a:prstGeom prst="rect">
            <a:avLst/>
          </a:prstGeom>
          <a:ln w="19050">
            <a:solidFill>
              <a:schemeClr val="bg2">
                <a:lumMod val="75000"/>
                <a:lumOff val="25000"/>
              </a:schemeClr>
            </a:solidFill>
            <a:prstDash val="dash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1200" dirty="0" smtClean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RESTful </a:t>
            </a:r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Web Service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jQuery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Bootstrap</a:t>
            </a:r>
          </a:p>
          <a:p>
            <a:pPr marL="0" lvl="0" indent="0" algn="ctr"/>
            <a:r>
              <a:rPr lang="en" sz="1200" dirty="0">
                <a:solidFill>
                  <a:schemeClr val="bg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Thymeleaf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5" name="Octagon 44"/>
          <p:cNvSpPr/>
          <p:nvPr/>
        </p:nvSpPr>
        <p:spPr>
          <a:xfrm>
            <a:off x="8612105" y="4569061"/>
            <a:ext cx="531893" cy="549473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5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3" grpId="0"/>
      <p:bldP spid="43" grpId="0" build="p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609</Words>
  <Application>Microsoft Office PowerPoint</Application>
  <PresentationFormat>On-screen Show (16:9)</PresentationFormat>
  <Paragraphs>120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Pacifico</vt:lpstr>
      <vt:lpstr>Consolas</vt:lpstr>
      <vt:lpstr>Fira Sans Extra Condensed Medium</vt:lpstr>
      <vt:lpstr>Share Tech</vt:lpstr>
      <vt:lpstr>Wingdings</vt:lpstr>
      <vt:lpstr>Lobster</vt:lpstr>
      <vt:lpstr>Fira Sans Condensed Medium</vt:lpstr>
      <vt:lpstr>Karla</vt:lpstr>
      <vt:lpstr>Maven Pro</vt:lpstr>
      <vt:lpstr>Times New Roman</vt:lpstr>
      <vt:lpstr>Advent Pro SemiBold</vt:lpstr>
      <vt:lpstr>Charmonman</vt:lpstr>
      <vt:lpstr>Data Science Consulting by Slidesgo</vt:lpstr>
      <vt:lpstr>PowerPoint Presentation</vt:lpstr>
      <vt:lpstr>Sinh viên thực hiện</vt:lpstr>
      <vt:lpstr>Phân tích và thiết kế hệ thống</vt:lpstr>
      <vt:lpstr>01</vt:lpstr>
      <vt:lpstr>Xây dựng website bán hàng trực tuyến</vt:lpstr>
      <vt:lpstr>Mục tiêu đặt ra</vt:lpstr>
      <vt:lpstr>02</vt:lpstr>
      <vt:lpstr>Nền tảng công nghệ &amp; công cụ</vt:lpstr>
      <vt:lpstr>Libaries // Frameworks</vt:lpstr>
      <vt:lpstr>03</vt:lpstr>
      <vt:lpstr>PowerPoint Presentation</vt:lpstr>
      <vt:lpstr>PowerPoint Presentation</vt:lpstr>
      <vt:lpstr>Use Case Diagram User</vt:lpstr>
      <vt:lpstr>Sequence Diagram: Đăng nhập</vt:lpstr>
      <vt:lpstr>Sequence Diagram: Thêm giỏ hàng</vt:lpstr>
      <vt:lpstr>Sequence Diagram: Đặt hàng</vt:lpstr>
      <vt:lpstr>04</vt:lpstr>
      <vt:lpstr>05</vt:lpstr>
      <vt:lpstr>Về lý thuyết</vt:lpstr>
      <vt:lpstr>Ưu điểm</vt:lpstr>
      <vt:lpstr>Nhược điểm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: KHAI PHÁ DỮ LIỆU_x000d_ĐỀ TÀI : WEATHER PREDICTION _x000d_</dc:title>
  <dc:creator/>
  <cp:lastModifiedBy>Nguyên Trần Thái</cp:lastModifiedBy>
  <cp:revision>26</cp:revision>
  <dcterms:created xsi:type="dcterms:W3CDTF">2022-05-25T17:58:00Z</dcterms:created>
  <dcterms:modified xsi:type="dcterms:W3CDTF">2023-12-29T03:30:58Z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9F0493C9571741BBBBBD563BEEF97AEA</vt:lpwstr>
  </property>
  <property fmtid="{D5CDD505-2E9C-101B-9397-08002B2CF9AE}" pid="3" name="KSOProductBuildVer">
    <vt:lpwstr>1033-11.2.0.10419</vt:lpwstr>
  </property>
</Properties>
</file>