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722" r:id="rId3"/>
    <p:sldId id="258" r:id="rId4"/>
    <p:sldId id="260" r:id="rId5"/>
    <p:sldId id="4716" r:id="rId7"/>
    <p:sldId id="301" r:id="rId8"/>
    <p:sldId id="268" r:id="rId9"/>
    <p:sldId id="4741" r:id="rId10"/>
    <p:sldId id="4717" r:id="rId11"/>
    <p:sldId id="4665" r:id="rId12"/>
    <p:sldId id="4715" r:id="rId13"/>
    <p:sldId id="4744" r:id="rId14"/>
    <p:sldId id="4745" r:id="rId15"/>
    <p:sldId id="4746" r:id="rId16"/>
    <p:sldId id="4747" r:id="rId17"/>
    <p:sldId id="4740" r:id="rId18"/>
    <p:sldId id="474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5B9BD5"/>
    <a:srgbClr val="48A5D9"/>
    <a:srgbClr val="44546A"/>
    <a:srgbClr val="FFFFFF"/>
    <a:srgbClr val="FFC000"/>
    <a:srgbClr val="A5A5A5"/>
    <a:srgbClr val="ED7D31"/>
    <a:srgbClr val="C55A11"/>
    <a:srgbClr val="AB4E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1" autoAdjust="0"/>
    <p:restoredTop sz="95156" autoAdjust="0"/>
  </p:normalViewPr>
  <p:slideViewPr>
    <p:cSldViewPr snapToGrid="0">
      <p:cViewPr varScale="1">
        <p:scale>
          <a:sx n="69" d="100"/>
          <a:sy n="69" d="100"/>
        </p:scale>
        <p:origin x="48" y="3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2470E-4B48-49CB-9DCE-1988EDB8E7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DF2DF-CAC6-4D99-A0BE-6302D32A62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AECE9-5176-4E57-B4C4-570EB4C2C33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D8C14-53A9-495C-A4B2-B2D7D3668BC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69FA6-84C7-4795-991C-59F00CDB28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370223"/>
            <a:ext cx="12191999" cy="2117554"/>
            <a:chOff x="0" y="2370223"/>
            <a:chExt cx="12191999" cy="2117554"/>
          </a:xfrm>
        </p:grpSpPr>
        <p:sp>
          <p:nvSpPr>
            <p:cNvPr id="14" name="矩形 13"/>
            <p:cNvSpPr/>
            <p:nvPr/>
          </p:nvSpPr>
          <p:spPr>
            <a:xfrm flipH="1">
              <a:off x="0" y="2370223"/>
              <a:ext cx="12191999" cy="2117554"/>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5"/>
            </a:p>
          </p:txBody>
        </p:sp>
        <p:sp>
          <p:nvSpPr>
            <p:cNvPr id="8" name="矩形 259"/>
            <p:cNvSpPr>
              <a:spLocks noChangeArrowheads="1"/>
            </p:cNvSpPr>
            <p:nvPr/>
          </p:nvSpPr>
          <p:spPr bwMode="auto">
            <a:xfrm>
              <a:off x="932180" y="2813453"/>
              <a:ext cx="3148965" cy="123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8000" cap="all" dirty="0">
                  <a:solidFill>
                    <a:schemeClr val="bg1"/>
                  </a:solidFill>
                  <a:latin typeface="Impact" panose="020B0806030902050204" pitchFamily="34" charset="0"/>
                  <a:cs typeface="Arial" panose="020B0604020202090204" pitchFamily="34" charset="0"/>
                </a:rPr>
                <a:t>郭金玉</a:t>
              </a:r>
              <a:endParaRPr lang="zh-CN" altLang="en-US" sz="8000" cap="all" dirty="0">
                <a:solidFill>
                  <a:schemeClr val="bg1"/>
                </a:solidFill>
                <a:latin typeface="Impact" panose="020B0806030902050204" pitchFamily="34" charset="0"/>
                <a:cs typeface="Arial" panose="020B0604020202090204" pitchFamily="34" charset="0"/>
              </a:endParaRPr>
            </a:p>
          </p:txBody>
        </p:sp>
        <p:cxnSp>
          <p:nvCxnSpPr>
            <p:cNvPr id="9" name="直接连接符 8"/>
            <p:cNvCxnSpPr/>
            <p:nvPr/>
          </p:nvCxnSpPr>
          <p:spPr>
            <a:xfrm>
              <a:off x="4447232" y="2954112"/>
              <a:ext cx="0" cy="104304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259"/>
            <p:cNvSpPr>
              <a:spLocks noChangeArrowheads="1"/>
            </p:cNvSpPr>
            <p:nvPr/>
          </p:nvSpPr>
          <p:spPr bwMode="auto">
            <a:xfrm>
              <a:off x="5137019" y="3737887"/>
              <a:ext cx="5393666" cy="276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800" dirty="0">
                  <a:solidFill>
                    <a:schemeClr val="bg1"/>
                  </a:solidFill>
                  <a:latin typeface="Arial" panose="020B0604020202090204" pitchFamily="34" charset="0"/>
                  <a:cs typeface="Arial" panose="020B0604020202090204" pitchFamily="34" charset="0"/>
                </a:rPr>
                <a:t>Dynamic proxy CGLIB for JAVA</a:t>
              </a:r>
              <a:endParaRPr lang="en-US" altLang="zh-CN" sz="1800" dirty="0">
                <a:solidFill>
                  <a:schemeClr val="bg1"/>
                </a:solidFill>
                <a:latin typeface="Arial" panose="020B0604020202090204" pitchFamily="34" charset="0"/>
                <a:cs typeface="Arial" panose="020B0604020202090204" pitchFamily="34" charset="0"/>
              </a:endParaRPr>
            </a:p>
          </p:txBody>
        </p:sp>
        <p:sp>
          <p:nvSpPr>
            <p:cNvPr id="11" name="矩形 259"/>
            <p:cNvSpPr>
              <a:spLocks noChangeArrowheads="1"/>
            </p:cNvSpPr>
            <p:nvPr/>
          </p:nvSpPr>
          <p:spPr bwMode="auto">
            <a:xfrm>
              <a:off x="5137150" y="2924578"/>
              <a:ext cx="6947535" cy="83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5400" b="1" dirty="0">
                  <a:solidFill>
                    <a:schemeClr val="bg1"/>
                  </a:solidFill>
                  <a:latin typeface="Arial" panose="020B0604020202090204" pitchFamily="34" charset="0"/>
                  <a:cs typeface="Arial" panose="020B0604020202090204" pitchFamily="34" charset="0"/>
                </a:rPr>
                <a:t>JAVA</a:t>
              </a:r>
              <a:r>
                <a:rPr lang="zh-CN" altLang="en-US" sz="5400" b="1" dirty="0">
                  <a:solidFill>
                    <a:schemeClr val="bg1"/>
                  </a:solidFill>
                  <a:latin typeface="Arial" panose="020B0604020202090204" pitchFamily="34" charset="0"/>
                  <a:cs typeface="Arial" panose="020B0604020202090204" pitchFamily="34" charset="0"/>
                </a:rPr>
                <a:t>的动态代理</a:t>
              </a:r>
              <a:r>
                <a:rPr lang="en-US" altLang="zh-CN" sz="4000" dirty="0">
                  <a:solidFill>
                    <a:schemeClr val="bg1"/>
                  </a:solidFill>
                  <a:latin typeface="Arial" panose="020B0604020202090204" pitchFamily="34" charset="0"/>
                  <a:cs typeface="Arial" panose="020B0604020202090204" pitchFamily="34" charset="0"/>
                  <a:sym typeface="+mn-ea"/>
                </a:rPr>
                <a:t>CGLIB</a:t>
              </a:r>
              <a:endParaRPr lang="zh-CN" altLang="en-US" sz="4000" b="1" dirty="0">
                <a:solidFill>
                  <a:schemeClr val="bg1"/>
                </a:solidFill>
                <a:latin typeface="+mn-lt"/>
                <a:cs typeface="+mn-lt"/>
              </a:endParaRPr>
            </a:p>
          </p:txBody>
        </p:sp>
      </p:grpSp>
      <p:sp>
        <p:nvSpPr>
          <p:cNvPr id="2" name="文本框 1"/>
          <p:cNvSpPr txBox="1"/>
          <p:nvPr/>
        </p:nvSpPr>
        <p:spPr>
          <a:xfrm>
            <a:off x="1022985" y="3854450"/>
            <a:ext cx="2967355" cy="368300"/>
          </a:xfrm>
          <a:prstGeom prst="rect">
            <a:avLst/>
          </a:prstGeom>
          <a:noFill/>
        </p:spPr>
        <p:txBody>
          <a:bodyPr wrap="none" rtlCol="0" anchor="t">
            <a:spAutoFit/>
          </a:bodyPr>
          <a:p>
            <a:pPr>
              <a:buNone/>
            </a:pPr>
            <a:r>
              <a:rPr lang="zh-CN" altLang="en-US" dirty="0">
                <a:solidFill>
                  <a:schemeClr val="bg1"/>
                </a:solidFill>
                <a:latin typeface="Arial" panose="020B0604020202090204" pitchFamily="34" charset="0"/>
                <a:cs typeface="Arial" panose="020B0604020202090204" pitchFamily="34" charset="0"/>
                <a:sym typeface="+mn-ea"/>
              </a:rPr>
              <a:t>邮箱：</a:t>
            </a:r>
            <a:r>
              <a:rPr lang="en-US" altLang="zh-CN" dirty="0">
                <a:solidFill>
                  <a:schemeClr val="bg1"/>
                </a:solidFill>
                <a:latin typeface="Arial" panose="020B0604020202090204" pitchFamily="34" charset="0"/>
                <a:cs typeface="Arial" panose="020B0604020202090204" pitchFamily="34" charset="0"/>
                <a:sym typeface="+mn-ea"/>
              </a:rPr>
              <a:t>gjymaster@163.com</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7350" y="289560"/>
            <a:ext cx="10824210" cy="6185535"/>
          </a:xfrm>
          <a:prstGeom prst="rect">
            <a:avLst/>
          </a:prstGeom>
          <a:noFill/>
        </p:spPr>
        <p:txBody>
          <a:bodyPr wrap="square" rtlCol="0" anchor="t">
            <a:spAutoFit/>
          </a:bodyPr>
          <a:p>
            <a:r>
              <a:rPr lang="zh-CN" altLang="en-US"/>
              <a:t>import java.lang.reflect.Proxy;</a:t>
            </a:r>
            <a:endParaRPr lang="zh-CN" altLang="en-US"/>
          </a:p>
          <a:p>
            <a:endParaRPr lang="zh-CN" altLang="en-US"/>
          </a:p>
          <a:p>
            <a:endParaRPr lang="zh-CN" altLang="en-US"/>
          </a:p>
          <a:p>
            <a:r>
              <a:rPr lang="zh-CN" altLang="en-US"/>
              <a:t>public class Main {</a:t>
            </a:r>
            <a:endParaRPr lang="zh-CN" altLang="en-US"/>
          </a:p>
          <a:p>
            <a:r>
              <a:rPr lang="zh-CN" altLang="en-US"/>
              <a:t>    public static void main(String[] args) {</a:t>
            </a:r>
            <a:endParaRPr lang="zh-CN" altLang="en-US"/>
          </a:p>
          <a:p>
            <a:r>
              <a:rPr lang="zh-CN" altLang="en-US"/>
              <a:t>        </a:t>
            </a:r>
            <a:r>
              <a:rPr sz="1600">
                <a:solidFill>
                  <a:schemeClr val="bg1">
                    <a:lumMod val="50000"/>
                  </a:schemeClr>
                </a:solidFill>
              </a:rPr>
              <a:t>//需要代理的类接口，被代理类实现的多个接口都必须在这这里定义</a:t>
            </a:r>
            <a:endParaRPr sz="1600">
              <a:solidFill>
                <a:schemeClr val="bg1">
                  <a:lumMod val="85000"/>
                </a:schemeClr>
              </a:solidFill>
            </a:endParaRPr>
          </a:p>
          <a:p>
            <a:r>
              <a:t>        Class[] proxyInterface = new Class[] {</a:t>
            </a:r>
            <a:r>
              <a:rPr lang="en-US"/>
              <a:t>Game</a:t>
            </a:r>
            <a:r>
              <a:t>.class};</a:t>
            </a:r>
          </a:p>
          <a:p>
            <a:r>
              <a:t>        </a:t>
            </a:r>
            <a:r>
              <a:rPr>
                <a:solidFill>
                  <a:schemeClr val="bg1">
                    <a:lumMod val="50000"/>
                  </a:schemeClr>
                </a:solidFill>
              </a:rPr>
              <a:t>//构建AOP的Advice，这里需要传入业务类的实例</a:t>
            </a:r>
            <a:endParaRPr>
              <a:solidFill>
                <a:schemeClr val="bg1">
                  <a:lumMod val="50000"/>
                </a:schemeClr>
              </a:solidFill>
            </a:endParaRPr>
          </a:p>
          <a:p>
            <a:r>
              <a:t>        </a:t>
            </a:r>
            <a:r>
              <a:rPr lang="zh-CN" altLang="en-US">
                <a:sym typeface="+mn-ea"/>
              </a:rPr>
              <a:t>TGP</a:t>
            </a:r>
            <a:r>
              <a:t> handler = new </a:t>
            </a:r>
            <a:r>
              <a:rPr lang="zh-CN" altLang="en-US">
                <a:sym typeface="+mn-ea"/>
              </a:rPr>
              <a:t>TGP</a:t>
            </a:r>
            <a:r>
              <a:t>(new </a:t>
            </a:r>
            <a:r>
              <a:rPr lang="en-US"/>
              <a:t>Peace</a:t>
            </a:r>
            <a:r>
              <a:t>());</a:t>
            </a:r>
          </a:p>
          <a:p>
            <a:r>
              <a:t>        </a:t>
            </a:r>
            <a:r>
              <a:rPr>
                <a:solidFill>
                  <a:schemeClr val="bg1">
                    <a:lumMod val="50000"/>
                  </a:schemeClr>
                </a:solidFill>
              </a:rPr>
              <a:t>//生成代理类的字节码加载器</a:t>
            </a:r>
            <a:endParaRPr>
              <a:solidFill>
                <a:schemeClr val="bg1">
                  <a:lumMod val="50000"/>
                </a:schemeClr>
              </a:solidFill>
            </a:endParaRPr>
          </a:p>
          <a:p>
            <a:r>
              <a:t>        ClassLoader classLoader = </a:t>
            </a:r>
            <a:r>
              <a:rPr lang="en-US">
                <a:sym typeface="+mn-ea"/>
              </a:rPr>
              <a:t>Peace</a:t>
            </a:r>
            <a:r>
              <a:t>.class.getClassLoader();</a:t>
            </a:r>
          </a:p>
          <a:p>
            <a:r>
              <a:t>        </a:t>
            </a:r>
            <a:r>
              <a:rPr>
                <a:solidFill>
                  <a:schemeClr val="bg1">
                    <a:lumMod val="50000"/>
                  </a:schemeClr>
                </a:solidFill>
              </a:rPr>
              <a:t>//织入器，织入代码并生成代理类</a:t>
            </a:r>
            <a:endParaRPr>
              <a:solidFill>
                <a:schemeClr val="bg1">
                  <a:lumMod val="50000"/>
                </a:schemeClr>
              </a:solidFill>
            </a:endParaRPr>
          </a:p>
          <a:p>
            <a:r>
              <a:t>        </a:t>
            </a:r>
            <a:r>
              <a:rPr lang="en-US"/>
              <a:t>Game</a:t>
            </a:r>
            <a:r>
              <a:t> proxy</a:t>
            </a:r>
            <a:r>
              <a:rPr lang="en-US"/>
              <a:t>Peace</a:t>
            </a:r>
            <a:r>
              <a:t> = (</a:t>
            </a:r>
            <a:r>
              <a:rPr lang="en-US"/>
              <a:t>Game</a:t>
            </a:r>
            <a:r>
              <a:t>) Proxy.newProxyInstance(classLoader, proxyInterface, handler);</a:t>
            </a:r>
            <a:r>
              <a:rPr lang="zh-CN" altLang="en-US"/>
              <a:t>	</a:t>
            </a:r>
            <a:r>
              <a:rPr>
                <a:sym typeface="+mn-ea"/>
              </a:rPr>
              <a:t>proxy</a:t>
            </a:r>
            <a:r>
              <a:rPr lang="en-US">
                <a:sym typeface="+mn-ea"/>
              </a:rPr>
              <a:t>Peace</a:t>
            </a:r>
            <a:r>
              <a:rPr lang="zh-CN" altLang="en-US"/>
              <a:t>.play();</a:t>
            </a:r>
            <a:endParaRPr lang="zh-CN" altLang="en-US"/>
          </a:p>
          <a:p>
            <a:r>
              <a:rPr lang="zh-CN" altLang="en-US"/>
              <a:t>	System.out.println("================================");</a:t>
            </a:r>
            <a:endParaRPr lang="zh-CN" altLang="en-US"/>
          </a:p>
          <a:p>
            <a:r>
              <a:rPr lang="en-US" altLang="zh-CN"/>
              <a:t>	</a:t>
            </a:r>
            <a:r>
              <a:rPr lang="en-US" altLang="zh-CN">
                <a:solidFill>
                  <a:schemeClr val="bg1">
                    <a:lumMod val="50000"/>
                  </a:schemeClr>
                </a:solidFill>
              </a:rPr>
              <a:t>//</a:t>
            </a:r>
            <a:r>
              <a:rPr lang="zh-CN" altLang="en-US">
                <a:solidFill>
                  <a:schemeClr val="bg1">
                    <a:lumMod val="50000"/>
                  </a:schemeClr>
                </a:solidFill>
              </a:rPr>
              <a:t>启动王者荣耀</a:t>
            </a:r>
            <a:endParaRPr lang="zh-CN" altLang="en-US">
              <a:solidFill>
                <a:schemeClr val="bg1">
                  <a:lumMod val="50000"/>
                </a:schemeClr>
              </a:solidFill>
            </a:endParaRPr>
          </a:p>
          <a:p>
            <a:r>
              <a:rPr lang="en-US">
                <a:sym typeface="+mn-ea"/>
              </a:rPr>
              <a:t>	Game</a:t>
            </a:r>
            <a:r>
              <a:rPr>
                <a:sym typeface="+mn-ea"/>
              </a:rPr>
              <a:t> proxy</a:t>
            </a:r>
            <a:r>
              <a:rPr lang="en-US">
                <a:sym typeface="+mn-ea"/>
              </a:rPr>
              <a:t>Glory</a:t>
            </a:r>
            <a:r>
              <a:rPr>
                <a:sym typeface="+mn-ea"/>
              </a:rPr>
              <a:t> = (</a:t>
            </a:r>
            <a:r>
              <a:rPr lang="en-US">
                <a:sym typeface="+mn-ea"/>
              </a:rPr>
              <a:t>Game</a:t>
            </a:r>
            <a:r>
              <a:rPr>
                <a:sym typeface="+mn-ea"/>
              </a:rPr>
              <a:t>) Proxy.newProxyInstance(</a:t>
            </a:r>
            <a:r>
              <a:rPr lang="en-US" altLang="zh-CN">
                <a:sym typeface="+mn-ea"/>
              </a:rPr>
              <a:t>Glory</a:t>
            </a:r>
            <a:r>
              <a:rPr>
                <a:sym typeface="+mn-ea"/>
              </a:rPr>
              <a:t>.class.getClassLoader(), proxyInterface, new </a:t>
            </a:r>
            <a:r>
              <a:rPr lang="zh-CN" altLang="en-US">
                <a:sym typeface="+mn-ea"/>
              </a:rPr>
              <a:t>TGP</a:t>
            </a:r>
            <a:r>
              <a:rPr>
                <a:sym typeface="+mn-ea"/>
              </a:rPr>
              <a:t>(new </a:t>
            </a:r>
            <a:r>
              <a:rPr lang="en-US">
                <a:sym typeface="+mn-ea"/>
              </a:rPr>
              <a:t>Peace</a:t>
            </a:r>
            <a:r>
              <a:rPr>
                <a:sym typeface="+mn-ea"/>
              </a:rPr>
              <a:t>()));</a:t>
            </a:r>
            <a:r>
              <a:rPr lang="zh-CN" altLang="en-US">
                <a:sym typeface="+mn-ea"/>
              </a:rPr>
              <a:t>	</a:t>
            </a:r>
            <a:endParaRPr lang="zh-CN" altLang="en-US">
              <a:sym typeface="+mn-ea"/>
            </a:endParaRPr>
          </a:p>
          <a:p>
            <a:r>
              <a:rPr lang="en-US" altLang="zh-CN">
                <a:sym typeface="+mn-ea"/>
              </a:rPr>
              <a:t>	</a:t>
            </a:r>
            <a:r>
              <a:rPr>
                <a:sym typeface="+mn-ea"/>
              </a:rPr>
              <a:t>proxy</a:t>
            </a:r>
            <a:r>
              <a:rPr lang="en-US">
                <a:sym typeface="+mn-ea"/>
              </a:rPr>
              <a:t>Glory</a:t>
            </a:r>
            <a:r>
              <a:rPr lang="zh-CN" altLang="en-US">
                <a:sym typeface="+mn-ea"/>
              </a:rPr>
              <a:t>.play();</a:t>
            </a:r>
            <a:endParaRPr lang="zh-CN" altLang="en-US"/>
          </a:p>
          <a:p>
            <a:endParaRPr lang="zh-CN" altLang="en-US"/>
          </a:p>
          <a:p>
            <a:r>
              <a:rPr lang="zh-CN" altLang="en-US"/>
              <a:t>   }</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8335" y="1049655"/>
            <a:ext cx="6869430" cy="4246245"/>
          </a:xfrm>
          <a:prstGeom prst="rect">
            <a:avLst/>
          </a:prstGeom>
          <a:noFill/>
        </p:spPr>
        <p:txBody>
          <a:bodyPr wrap="square" rtlCol="0" anchor="t">
            <a:spAutoFit/>
          </a:bodyPr>
          <a:p>
            <a:pPr fontAlgn="auto">
              <a:lnSpc>
                <a:spcPct val="150000"/>
              </a:lnSpc>
            </a:pPr>
            <a:r>
              <a:rPr lang="zh-CN" altLang="en-US">
                <a:latin typeface="黑体-简" panose="02000000000000000000" charset="-122"/>
                <a:ea typeface="黑体-简" panose="02000000000000000000" charset="-122"/>
                <a:cs typeface="黑体-简" panose="02000000000000000000" charset="-122"/>
              </a:rPr>
              <a:t>动态代理在运行期通过接口动态生成代理类，这为其带来了一定的灵活性，但这个灵活性却带来了两个问题：</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rPr>
              <a:t>第一，代理类必须实现一个接口，如果没实现接口会抛出一个异常</a:t>
            </a: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endParaRPr lang="zh-CN" altLang="en-US">
              <a:latin typeface="黑体-简" panose="02000000000000000000" charset="-122"/>
              <a:ea typeface="黑体-简" panose="02000000000000000000" charset="-122"/>
              <a:cs typeface="黑体-简" panose="02000000000000000000" charset="-122"/>
            </a:endParaRPr>
          </a:p>
          <a:p>
            <a:pPr fontAlgn="auto">
              <a:lnSpc>
                <a:spcPct val="150000"/>
              </a:lnSpc>
            </a:pPr>
            <a:r>
              <a:rPr lang="zh-CN" altLang="en-US">
                <a:latin typeface="黑体-简" panose="02000000000000000000" charset="-122"/>
                <a:ea typeface="黑体-简" panose="02000000000000000000" charset="-122"/>
                <a:cs typeface="黑体-简" panose="02000000000000000000" charset="-122"/>
              </a:rPr>
              <a:t>第二，性能影响，因为动态代理是使用反射机制实现的，首先反射肯定比直接调用要慢，其次使用反射大量生成类文件可能引起full gc，因为字节码文件加载后会存放在JVM运行时方法区（或者叫永久代、元空间）中，当方法区满时会引起full gc，所以当你大量使用动态代理时，可以将永久代设置大一些，减少full gc的次数</a:t>
            </a:r>
            <a:endParaRPr lang="zh-CN" altLang="en-US">
              <a:latin typeface="黑体-简" panose="02000000000000000000" charset="-122"/>
              <a:ea typeface="黑体-简" panose="02000000000000000000" charset="-122"/>
              <a:cs typeface="黑体-简" panose="02000000000000000000" charset="-122"/>
            </a:endParaRPr>
          </a:p>
        </p:txBody>
      </p:sp>
      <p:sp>
        <p:nvSpPr>
          <p:cNvPr id="3" name="文本框 2"/>
          <p:cNvSpPr txBox="1"/>
          <p:nvPr/>
        </p:nvSpPr>
        <p:spPr>
          <a:xfrm>
            <a:off x="222250" y="219710"/>
            <a:ext cx="3368040" cy="368300"/>
          </a:xfrm>
          <a:prstGeom prst="rect">
            <a:avLst/>
          </a:prstGeom>
          <a:noFill/>
        </p:spPr>
        <p:txBody>
          <a:bodyPr wrap="square" rtlCol="0">
            <a:spAutoFit/>
          </a:bodyPr>
          <a:p>
            <a:r>
              <a:rPr lang="en-US" altLang="zh-CN" b="1"/>
              <a:t>03.01 </a:t>
            </a:r>
            <a:r>
              <a:rPr lang="zh-CN" altLang="en-US" b="1"/>
              <a:t>动态代理小结</a:t>
            </a:r>
            <a:endParaRPr lang="zh-CN" altLang="en-US" b="1"/>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9250" y="245110"/>
            <a:ext cx="3368040" cy="368300"/>
          </a:xfrm>
          <a:prstGeom prst="rect">
            <a:avLst/>
          </a:prstGeom>
          <a:noFill/>
        </p:spPr>
        <p:txBody>
          <a:bodyPr wrap="square" rtlCol="0">
            <a:spAutoFit/>
          </a:bodyPr>
          <a:p>
            <a:r>
              <a:rPr lang="en-US" altLang="zh-CN" b="1"/>
              <a:t>03.02 </a:t>
            </a:r>
            <a:r>
              <a:rPr lang="zh-CN" altLang="en-US" b="1"/>
              <a:t>使用cglib实现AOP</a:t>
            </a:r>
            <a:endParaRPr lang="zh-CN" altLang="en-US" b="1"/>
          </a:p>
        </p:txBody>
      </p:sp>
      <p:sp>
        <p:nvSpPr>
          <p:cNvPr id="2" name="文本框 1"/>
          <p:cNvSpPr txBox="1"/>
          <p:nvPr/>
        </p:nvSpPr>
        <p:spPr>
          <a:xfrm>
            <a:off x="636270" y="865505"/>
            <a:ext cx="7339965" cy="1198880"/>
          </a:xfrm>
          <a:prstGeom prst="rect">
            <a:avLst/>
          </a:prstGeom>
          <a:noFill/>
        </p:spPr>
        <p:txBody>
          <a:bodyPr wrap="square" rtlCol="0" anchor="t">
            <a:spAutoFit/>
          </a:bodyPr>
          <a:p>
            <a:r>
              <a:rPr lang="zh-CN" altLang="en-US"/>
              <a:t>使用动态字节码生成技术实现AOP原理是在运行期间目标字节码加载后，生成目标类的子类，将切面逻辑加入到子类中，所以cglib实现AOP不需要基于接口</a:t>
            </a:r>
            <a:endParaRPr lang="zh-CN" altLang="en-US"/>
          </a:p>
          <a:p>
            <a:endParaRPr lang="zh-CN" altLang="en-US"/>
          </a:p>
        </p:txBody>
      </p:sp>
      <p:sp>
        <p:nvSpPr>
          <p:cNvPr id="5" name="文本框 4"/>
          <p:cNvSpPr txBox="1"/>
          <p:nvPr/>
        </p:nvSpPr>
        <p:spPr>
          <a:xfrm>
            <a:off x="636270" y="2064385"/>
            <a:ext cx="7531735" cy="645160"/>
          </a:xfrm>
          <a:prstGeom prst="rect">
            <a:avLst/>
          </a:prstGeom>
          <a:noFill/>
        </p:spPr>
        <p:txBody>
          <a:bodyPr wrap="square" rtlCol="0" anchor="t">
            <a:spAutoFit/>
          </a:bodyPr>
          <a:p>
            <a:r>
              <a:rPr lang="zh-CN" altLang="en-US"/>
              <a:t>cglib是一个强大的、高性能的Code生成类库，它可以在运行期间扩展Java类和实现Java接口，它封装了Asm，所以使用cglib前需要引入Asm的jar</a:t>
            </a:r>
            <a:endParaRPr lang="zh-CN" altLang="en-US"/>
          </a:p>
        </p:txBody>
      </p:sp>
      <p:sp>
        <p:nvSpPr>
          <p:cNvPr id="6" name="文本框 5"/>
          <p:cNvSpPr txBox="1"/>
          <p:nvPr/>
        </p:nvSpPr>
        <p:spPr>
          <a:xfrm>
            <a:off x="636270" y="2962910"/>
            <a:ext cx="3368040" cy="368300"/>
          </a:xfrm>
          <a:prstGeom prst="rect">
            <a:avLst/>
          </a:prstGeom>
          <a:noFill/>
        </p:spPr>
        <p:txBody>
          <a:bodyPr wrap="square" rtlCol="0">
            <a:spAutoFit/>
          </a:bodyPr>
          <a:p>
            <a:r>
              <a:rPr lang="zh-CN" altLang="en-US"/>
              <a:t>代码演示：</a:t>
            </a:r>
            <a:endParaRPr lang="zh-CN" altLang="en-US"/>
          </a:p>
        </p:txBody>
      </p:sp>
      <p:sp>
        <p:nvSpPr>
          <p:cNvPr id="7" name="文本框 6"/>
          <p:cNvSpPr txBox="1"/>
          <p:nvPr/>
        </p:nvSpPr>
        <p:spPr>
          <a:xfrm>
            <a:off x="636270" y="3331210"/>
            <a:ext cx="7454265" cy="3415030"/>
          </a:xfrm>
          <a:prstGeom prst="rect">
            <a:avLst/>
          </a:prstGeom>
          <a:noFill/>
        </p:spPr>
        <p:txBody>
          <a:bodyPr wrap="square" rtlCol="0" anchor="t">
            <a:spAutoFit/>
          </a:bodyPr>
          <a:p>
            <a:r>
              <a:rPr lang="zh-CN" altLang="en-US">
                <a:solidFill>
                  <a:schemeClr val="bg1">
                    <a:lumMod val="50000"/>
                  </a:schemeClr>
                </a:solidFill>
              </a:rPr>
              <a:t>/**</a:t>
            </a:r>
            <a:endParaRPr lang="zh-CN" altLang="en-US">
              <a:solidFill>
                <a:schemeClr val="bg1">
                  <a:lumMod val="50000"/>
                </a:schemeClr>
              </a:solidFill>
            </a:endParaRPr>
          </a:p>
          <a:p>
            <a:r>
              <a:rPr lang="zh-CN" altLang="en-US">
                <a:solidFill>
                  <a:schemeClr val="bg1">
                    <a:lumMod val="50000"/>
                  </a:schemeClr>
                </a:solidFill>
              </a:rPr>
              <a:t>  * 这个是没有实现接口的实现类</a:t>
            </a:r>
            <a:endParaRPr lang="zh-CN" altLang="en-US">
              <a:solidFill>
                <a:schemeClr val="bg1">
                  <a:lumMod val="50000"/>
                </a:schemeClr>
              </a:solidFill>
            </a:endParaRPr>
          </a:p>
          <a:p>
            <a:r>
              <a:rPr lang="zh-CN" altLang="en-US">
                <a:solidFill>
                  <a:schemeClr val="bg1">
                    <a:lumMod val="50000"/>
                  </a:schemeClr>
                </a:solidFill>
              </a:rPr>
              <a:t>  */</a:t>
            </a:r>
            <a:endParaRPr lang="zh-CN" altLang="en-US">
              <a:solidFill>
                <a:schemeClr val="bg1">
                  <a:lumMod val="50000"/>
                </a:schemeClr>
              </a:solidFill>
            </a:endParaRPr>
          </a:p>
          <a:p>
            <a:r>
              <a:rPr lang="zh-CN" altLang="en-US"/>
              <a:t>  public class BookFacadeImpl {</a:t>
            </a:r>
            <a:endParaRPr lang="zh-CN" altLang="en-US"/>
          </a:p>
          <a:p>
            <a:r>
              <a:rPr lang="zh-CN" altLang="en-US"/>
              <a:t>      public void addBook() {</a:t>
            </a:r>
            <a:endParaRPr lang="zh-CN" altLang="en-US"/>
          </a:p>
          <a:p>
            <a:r>
              <a:rPr lang="zh-CN" altLang="en-US"/>
              <a:t>          System.out.println("增加图书的普通方法。。。");</a:t>
            </a:r>
            <a:endParaRPr lang="zh-CN" altLang="en-US"/>
          </a:p>
          <a:p>
            <a:r>
              <a:rPr lang="zh-CN" altLang="en-US"/>
              <a:t>      }</a:t>
            </a:r>
            <a:endParaRPr lang="zh-CN" altLang="en-US"/>
          </a:p>
          <a:p>
            <a:r>
              <a:rPr lang="zh-CN" altLang="en-US"/>
              <a:t> </a:t>
            </a:r>
            <a:endParaRPr lang="zh-CN" altLang="en-US"/>
          </a:p>
          <a:p>
            <a:r>
              <a:rPr lang="zh-CN" altLang="en-US"/>
              <a:t>     public void deleteBook() {</a:t>
            </a:r>
            <a:endParaRPr lang="zh-CN" altLang="en-US"/>
          </a:p>
          <a:p>
            <a:r>
              <a:rPr lang="zh-CN" altLang="en-US"/>
              <a:t>         System.out.println("删除图书的普通方法。。。");</a:t>
            </a:r>
            <a:endParaRPr lang="zh-CN" altLang="en-US"/>
          </a:p>
          <a:p>
            <a:r>
              <a:rPr lang="zh-CN" altLang="en-US"/>
              <a:t>     }</a:t>
            </a:r>
            <a:endParaRPr lang="zh-CN" altLang="en-US"/>
          </a:p>
          <a:p>
            <a:r>
              <a:rPr lang="zh-CN" altLang="en-US"/>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1435" y="-530225"/>
            <a:ext cx="8571230" cy="7477760"/>
          </a:xfrm>
          <a:prstGeom prst="rect">
            <a:avLst/>
          </a:prstGeom>
          <a:noFill/>
        </p:spPr>
        <p:txBody>
          <a:bodyPr wrap="square" rtlCol="0" anchor="t">
            <a:spAutoFit/>
          </a:bodyPr>
          <a:p>
            <a:r>
              <a:rPr lang="zh-CN" altLang="en-US" sz="1600"/>
              <a:t>package cglib;</a:t>
            </a:r>
            <a:endParaRPr lang="zh-CN" altLang="en-US" sz="1600"/>
          </a:p>
          <a:p>
            <a:endParaRPr lang="zh-CN" altLang="en-US" sz="1600"/>
          </a:p>
          <a:p>
            <a:r>
              <a:rPr lang="zh-CN" altLang="en-US" sz="1600"/>
              <a:t>import net.sf.cglib.proxy.Enhancer;</a:t>
            </a:r>
            <a:endParaRPr lang="zh-CN" altLang="en-US" sz="1600"/>
          </a:p>
          <a:p>
            <a:r>
              <a:rPr lang="zh-CN" altLang="en-US" sz="1600"/>
              <a:t>import net.sf.cglib.proxy.MethodInterceptor;</a:t>
            </a:r>
            <a:endParaRPr lang="zh-CN" altLang="en-US" sz="1600"/>
          </a:p>
          <a:p>
            <a:r>
              <a:rPr lang="zh-CN" altLang="en-US" sz="1600"/>
              <a:t>import net.sf.cglib.proxy.MethodProxy;</a:t>
            </a:r>
            <a:endParaRPr lang="zh-CN" altLang="en-US" sz="1600"/>
          </a:p>
          <a:p>
            <a:r>
              <a:rPr lang="zh-CN" altLang="en-US" sz="1600"/>
              <a:t>import java.lang.reflect.Method;</a:t>
            </a:r>
            <a:endParaRPr lang="zh-CN" altLang="en-US" sz="1600"/>
          </a:p>
          <a:p>
            <a:endParaRPr lang="zh-CN" altLang="en-US" sz="1600"/>
          </a:p>
          <a:p>
            <a:r>
              <a:rPr lang="zh-CN" altLang="en-US" sz="1600"/>
              <a:t> </a:t>
            </a:r>
            <a:r>
              <a:rPr lang="en-US" altLang="zh-CN" sz="1600"/>
              <a:t>//</a:t>
            </a:r>
            <a:r>
              <a:rPr lang="zh-CN" altLang="en-US" sz="1600"/>
              <a:t>使用cglib动态代理</a:t>
            </a:r>
            <a:endParaRPr lang="zh-CN" altLang="en-US" sz="1600"/>
          </a:p>
          <a:p>
            <a:r>
              <a:rPr lang="zh-CN" altLang="en-US" sz="1600"/>
              <a:t>public class BookFacadeCglib implements MethodInterceptor {</a:t>
            </a:r>
            <a:endParaRPr lang="zh-CN" altLang="en-US" sz="1600"/>
          </a:p>
          <a:p>
            <a:r>
              <a:rPr lang="zh-CN" altLang="en-US" sz="1600"/>
              <a:t>    private Object target;</a:t>
            </a:r>
            <a:endParaRPr lang="zh-CN" altLang="en-US" sz="1600"/>
          </a:p>
          <a:p>
            <a:r>
              <a:rPr lang="zh-CN" altLang="en-US" sz="1600"/>
              <a:t>    </a:t>
            </a:r>
            <a:r>
              <a:rPr lang="en-US" altLang="zh-CN" sz="1600">
                <a:solidFill>
                  <a:schemeClr val="bg1">
                    <a:lumMod val="50000"/>
                  </a:schemeClr>
                </a:solidFill>
              </a:rPr>
              <a:t>//</a:t>
            </a:r>
            <a:r>
              <a:rPr lang="zh-CN" altLang="en-US" sz="1600">
                <a:solidFill>
                  <a:schemeClr val="bg1">
                    <a:lumMod val="50000"/>
                  </a:schemeClr>
                </a:solidFill>
              </a:rPr>
              <a:t> 创建代理对象</a:t>
            </a:r>
            <a:endParaRPr lang="zh-CN" altLang="en-US" sz="1600">
              <a:solidFill>
                <a:schemeClr val="bg1">
                  <a:lumMod val="50000"/>
                </a:schemeClr>
              </a:solidFill>
            </a:endParaRPr>
          </a:p>
          <a:p>
            <a:r>
              <a:rPr lang="zh-CN" altLang="en-US" sz="1600"/>
              <a:t>    public Object getInstance(Object target) {</a:t>
            </a:r>
            <a:endParaRPr lang="zh-CN" altLang="en-US" sz="1600"/>
          </a:p>
          <a:p>
            <a:r>
              <a:rPr lang="zh-CN" altLang="en-US" sz="1600"/>
              <a:t>        this.target = target;</a:t>
            </a:r>
            <a:endParaRPr lang="zh-CN" altLang="en-US" sz="1600"/>
          </a:p>
          <a:p>
            <a:r>
              <a:rPr lang="zh-CN" altLang="en-US" sz="1600"/>
              <a:t>        Enhancer enhancer = new Enhancer();</a:t>
            </a:r>
            <a:endParaRPr lang="zh-CN" altLang="en-US" sz="1600"/>
          </a:p>
          <a:p>
            <a:r>
              <a:rPr lang="zh-CN" altLang="en-US" sz="1600"/>
              <a:t>        enhancer.setSuperclass(this.target.getClass());</a:t>
            </a:r>
            <a:endParaRPr lang="zh-CN" altLang="en-US" sz="1600"/>
          </a:p>
          <a:p>
            <a:r>
              <a:rPr lang="zh-CN" altLang="en-US" sz="1600"/>
              <a:t>        </a:t>
            </a:r>
            <a:r>
              <a:rPr lang="zh-CN" altLang="en-US" sz="1600">
                <a:solidFill>
                  <a:schemeClr val="bg1">
                    <a:lumMod val="50000"/>
                  </a:schemeClr>
                </a:solidFill>
              </a:rPr>
              <a:t>//回调方法</a:t>
            </a:r>
            <a:endParaRPr lang="zh-CN" altLang="en-US" sz="1600">
              <a:solidFill>
                <a:schemeClr val="bg1">
                  <a:lumMod val="50000"/>
                </a:schemeClr>
              </a:solidFill>
            </a:endParaRPr>
          </a:p>
          <a:p>
            <a:r>
              <a:rPr lang="zh-CN" altLang="en-US" sz="1600"/>
              <a:t>        enhancer.setCallback(this);</a:t>
            </a:r>
            <a:endParaRPr lang="zh-CN" altLang="en-US" sz="1600"/>
          </a:p>
          <a:p>
            <a:r>
              <a:rPr lang="zh-CN" altLang="en-US" sz="1600"/>
              <a:t>        </a:t>
            </a:r>
            <a:r>
              <a:rPr lang="zh-CN" altLang="en-US" sz="1600">
                <a:solidFill>
                  <a:schemeClr val="bg1">
                    <a:lumMod val="50000"/>
                  </a:schemeClr>
                </a:solidFill>
              </a:rPr>
              <a:t>//创建代理</a:t>
            </a:r>
            <a:endParaRPr lang="zh-CN" altLang="en-US" sz="1600"/>
          </a:p>
          <a:p>
            <a:r>
              <a:rPr lang="zh-CN" altLang="en-US" sz="1600"/>
              <a:t>        return enhancer.create();</a:t>
            </a:r>
            <a:endParaRPr lang="zh-CN" altLang="en-US" sz="1600"/>
          </a:p>
          <a:p>
            <a:r>
              <a:rPr lang="zh-CN" altLang="en-US" sz="1600"/>
              <a:t>    }</a:t>
            </a:r>
            <a:endParaRPr lang="zh-CN" altLang="en-US" sz="1600"/>
          </a:p>
          <a:p>
            <a:r>
              <a:rPr lang="zh-CN" altLang="en-US" sz="1600"/>
              <a:t>    </a:t>
            </a:r>
            <a:r>
              <a:rPr lang="zh-CN" altLang="en-US" sz="1600">
                <a:solidFill>
                  <a:schemeClr val="bg1">
                    <a:lumMod val="50000"/>
                  </a:schemeClr>
                </a:solidFill>
              </a:rPr>
              <a:t>//回调方法</a:t>
            </a:r>
            <a:endParaRPr lang="zh-CN" altLang="en-US" sz="1600"/>
          </a:p>
          <a:p>
            <a:r>
              <a:rPr lang="zh-CN" altLang="en-US" sz="1600"/>
              <a:t>    @Override</a:t>
            </a:r>
            <a:endParaRPr lang="zh-CN" altLang="en-US" sz="1600"/>
          </a:p>
          <a:p>
            <a:r>
              <a:rPr lang="zh-CN" altLang="en-US" sz="1600"/>
              <a:t>    public Object intercept(Object obj, Method method, Object[] args, MethodProxy methodProxy) throws Throwable {</a:t>
            </a:r>
            <a:endParaRPr lang="zh-CN" altLang="en-US" sz="1600"/>
          </a:p>
          <a:p>
            <a:r>
              <a:rPr lang="zh-CN" altLang="en-US" sz="1600"/>
              <a:t>        if (method.getName().equals("addBook")) {</a:t>
            </a:r>
            <a:endParaRPr lang="zh-CN" altLang="en-US" sz="1600"/>
          </a:p>
          <a:p>
            <a:r>
              <a:rPr lang="zh-CN" altLang="en-US" sz="1600"/>
              <a:t>            System.out.println("记录增加图书的日志");</a:t>
            </a:r>
            <a:endParaRPr lang="zh-CN" altLang="en-US" sz="1600"/>
          </a:p>
          <a:p>
            <a:r>
              <a:rPr lang="zh-CN" altLang="en-US" sz="1600"/>
              <a:t>        }</a:t>
            </a:r>
            <a:endParaRPr lang="zh-CN" altLang="en-US" sz="1600"/>
          </a:p>
          <a:p>
            <a:r>
              <a:rPr lang="zh-CN" altLang="en-US" sz="1600"/>
              <a:t>        methodProxy.invokeSuper(obj, args);</a:t>
            </a:r>
            <a:endParaRPr lang="zh-CN" altLang="en-US" sz="1600"/>
          </a:p>
          <a:p>
            <a:r>
              <a:rPr lang="zh-CN" altLang="en-US" sz="1600"/>
              <a:t>        return null;</a:t>
            </a:r>
            <a:endParaRPr lang="zh-CN" altLang="en-US" sz="1600"/>
          </a:p>
          <a:p>
            <a:r>
              <a:rPr lang="zh-CN" altLang="en-US" sz="1600"/>
              <a:t>    }}</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211455"/>
            <a:ext cx="7808595" cy="3969385"/>
          </a:xfrm>
          <a:prstGeom prst="rect">
            <a:avLst/>
          </a:prstGeom>
          <a:noFill/>
        </p:spPr>
        <p:txBody>
          <a:bodyPr wrap="square" rtlCol="0" anchor="t">
            <a:spAutoFit/>
          </a:bodyPr>
          <a:p>
            <a:r>
              <a:rPr lang="zh-CN" altLang="en-US"/>
              <a:t>package cglib;</a:t>
            </a:r>
            <a:endParaRPr lang="zh-CN" altLang="en-US"/>
          </a:p>
          <a:p>
            <a:endParaRPr lang="zh-CN" altLang="en-US"/>
          </a:p>
          <a:p>
            <a:r>
              <a:rPr lang="zh-CN" altLang="en-US"/>
              <a:t>/**</a:t>
            </a:r>
            <a:endParaRPr lang="zh-CN" altLang="en-US"/>
          </a:p>
          <a:p>
            <a:r>
              <a:rPr lang="zh-CN" altLang="en-US"/>
              <a:t> * 测试cglib字节码代理</a:t>
            </a:r>
            <a:endParaRPr lang="zh-CN" altLang="en-US"/>
          </a:p>
          <a:p>
            <a:r>
              <a:rPr lang="zh-CN" altLang="en-US"/>
              <a:t> */</a:t>
            </a:r>
            <a:endParaRPr lang="zh-CN" altLang="en-US"/>
          </a:p>
          <a:p>
            <a:r>
              <a:rPr lang="zh-CN" altLang="en-US"/>
              <a:t>public class TestCglib {</a:t>
            </a:r>
            <a:endParaRPr lang="zh-CN" altLang="en-US"/>
          </a:p>
          <a:p>
            <a:r>
              <a:rPr lang="zh-CN" altLang="en-US"/>
              <a:t>    public static void main(String[] args) {</a:t>
            </a:r>
            <a:endParaRPr lang="zh-CN" altLang="en-US"/>
          </a:p>
          <a:p>
            <a:r>
              <a:rPr lang="zh-CN" altLang="en-US"/>
              <a:t>        BookFacadeCglib cglib = new BookFacadeCglib();</a:t>
            </a:r>
            <a:endParaRPr lang="zh-CN" altLang="en-US"/>
          </a:p>
          <a:p>
            <a:r>
              <a:rPr lang="zh-CN" altLang="en-US"/>
              <a:t>        BookFacadeImpl bookFacade = (BookFacadeImpl) cglib.getInstance(new BookFacadeImpl());</a:t>
            </a:r>
            <a:endParaRPr lang="zh-CN" altLang="en-US"/>
          </a:p>
          <a:p>
            <a:r>
              <a:rPr lang="zh-CN" altLang="en-US"/>
              <a:t>        bookFacade.addBook();</a:t>
            </a:r>
            <a:endParaRPr lang="zh-CN" altLang="en-US"/>
          </a:p>
          <a:p>
            <a:r>
              <a:rPr lang="zh-CN" altLang="en-US"/>
              <a:t>        bookFacade.deleteBook();</a:t>
            </a:r>
            <a:endParaRPr lang="zh-CN" altLang="en-US"/>
          </a:p>
          <a:p>
            <a:r>
              <a:rPr lang="zh-CN" altLang="en-US"/>
              <a:t>    }</a:t>
            </a:r>
            <a:endParaRPr lang="zh-CN" altLang="en-US"/>
          </a:p>
          <a:p>
            <a:r>
              <a:rPr lang="zh-CN" altLang="en-US"/>
              <a:t>}</a:t>
            </a:r>
            <a:endParaRPr lang="zh-CN" altLang="en-US"/>
          </a:p>
        </p:txBody>
      </p:sp>
      <p:sp>
        <p:nvSpPr>
          <p:cNvPr id="3" name="文本框 2"/>
          <p:cNvSpPr txBox="1"/>
          <p:nvPr/>
        </p:nvSpPr>
        <p:spPr>
          <a:xfrm>
            <a:off x="241935" y="4483735"/>
            <a:ext cx="3619500" cy="1476375"/>
          </a:xfrm>
          <a:prstGeom prst="rect">
            <a:avLst/>
          </a:prstGeom>
          <a:noFill/>
        </p:spPr>
        <p:txBody>
          <a:bodyPr wrap="square" rtlCol="0" anchor="t">
            <a:spAutoFit/>
          </a:bodyPr>
          <a:p>
            <a:r>
              <a:rPr lang="zh-CN" altLang="en-US"/>
              <a:t>执行结果：</a:t>
            </a:r>
            <a:endParaRPr lang="zh-CN" altLang="en-US"/>
          </a:p>
          <a:p>
            <a:endParaRPr lang="zh-CN" altLang="en-US"/>
          </a:p>
          <a:p>
            <a:r>
              <a:rPr lang="zh-CN" altLang="en-US"/>
              <a:t>记录增加图书的日志</a:t>
            </a:r>
            <a:endParaRPr lang="zh-CN" altLang="en-US"/>
          </a:p>
          <a:p>
            <a:r>
              <a:rPr lang="zh-CN" altLang="en-US"/>
              <a:t>增加图书的普通方法。。。</a:t>
            </a:r>
            <a:endParaRPr lang="zh-CN" altLang="en-US"/>
          </a:p>
          <a:p>
            <a:r>
              <a:rPr lang="zh-CN" altLang="en-US"/>
              <a:t>删除图书的普通方法。。。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flipH="1">
            <a:off x="0" y="2760518"/>
            <a:ext cx="5811983" cy="1336964"/>
          </a:xfrm>
          <a:custGeom>
            <a:avLst/>
            <a:gdLst>
              <a:gd name="connsiteX0" fmla="*/ 659822 w 5604839"/>
              <a:gd name="connsiteY0" fmla="*/ 0 h 1336964"/>
              <a:gd name="connsiteX1" fmla="*/ 672283 w 5604839"/>
              <a:gd name="connsiteY1" fmla="*/ 0 h 1336964"/>
              <a:gd name="connsiteX2" fmla="*/ 5604839 w 5604839"/>
              <a:gd name="connsiteY2" fmla="*/ 0 h 1336964"/>
              <a:gd name="connsiteX3" fmla="*/ 5604839 w 5604839"/>
              <a:gd name="connsiteY3" fmla="*/ 1336963 h 1336964"/>
              <a:gd name="connsiteX4" fmla="*/ 672293 w 5604839"/>
              <a:gd name="connsiteY4" fmla="*/ 1336963 h 1336964"/>
              <a:gd name="connsiteX5" fmla="*/ 672283 w 5604839"/>
              <a:gd name="connsiteY5" fmla="*/ 1336964 h 1336964"/>
              <a:gd name="connsiteX6" fmla="*/ 672273 w 5604839"/>
              <a:gd name="connsiteY6" fmla="*/ 1336963 h 1336964"/>
              <a:gd name="connsiteX7" fmla="*/ 659822 w 5604839"/>
              <a:gd name="connsiteY7" fmla="*/ 1336963 h 1336964"/>
              <a:gd name="connsiteX8" fmla="*/ 659822 w 5604839"/>
              <a:gd name="connsiteY8" fmla="*/ 1335715 h 1336964"/>
              <a:gd name="connsiteX9" fmla="*/ 536795 w 5604839"/>
              <a:gd name="connsiteY9" fmla="*/ 1323383 h 1336964"/>
              <a:gd name="connsiteX10" fmla="*/ 0 w 5604839"/>
              <a:gd name="connsiteY10" fmla="*/ 668482 h 1336964"/>
              <a:gd name="connsiteX11" fmla="*/ 536795 w 5604839"/>
              <a:gd name="connsiteY11" fmla="*/ 13581 h 1336964"/>
              <a:gd name="connsiteX12" fmla="*/ 659822 w 5604839"/>
              <a:gd name="connsiteY12" fmla="*/ 1249 h 13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04839" h="1336964">
                <a:moveTo>
                  <a:pt x="659822" y="0"/>
                </a:moveTo>
                <a:lnTo>
                  <a:pt x="672283" y="0"/>
                </a:lnTo>
                <a:lnTo>
                  <a:pt x="5604839" y="0"/>
                </a:lnTo>
                <a:lnTo>
                  <a:pt x="5604839" y="1336963"/>
                </a:lnTo>
                <a:lnTo>
                  <a:pt x="672293" y="1336963"/>
                </a:lnTo>
                <a:lnTo>
                  <a:pt x="672283" y="1336964"/>
                </a:lnTo>
                <a:lnTo>
                  <a:pt x="672273" y="1336963"/>
                </a:lnTo>
                <a:lnTo>
                  <a:pt x="659822" y="1336963"/>
                </a:lnTo>
                <a:lnTo>
                  <a:pt x="659822" y="1335715"/>
                </a:lnTo>
                <a:lnTo>
                  <a:pt x="536795" y="1323383"/>
                </a:lnTo>
                <a:cubicBezTo>
                  <a:pt x="230446" y="1261049"/>
                  <a:pt x="0" y="991525"/>
                  <a:pt x="0" y="668482"/>
                </a:cubicBezTo>
                <a:cubicBezTo>
                  <a:pt x="0" y="345439"/>
                  <a:pt x="230446" y="75915"/>
                  <a:pt x="536795" y="13581"/>
                </a:cubicBezTo>
                <a:lnTo>
                  <a:pt x="659822" y="1249"/>
                </a:ln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5939870" y="3229064"/>
            <a:ext cx="937757" cy="615233"/>
          </a:xfrm>
          <a:prstGeom prst="rect">
            <a:avLst/>
          </a:prstGeom>
          <a:noFill/>
        </p:spPr>
        <p:txBody>
          <a:bodyPr wrap="none" lIns="0" tIns="0" rIns="0" bIns="0">
            <a:spAutoFit/>
          </a:bodyPr>
          <a:lstStyle/>
          <a:p>
            <a:pPr>
              <a:defRPr/>
            </a:pPr>
            <a:r>
              <a:rPr lang="en-US" altLang="zh-CN" sz="32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P</a:t>
            </a:r>
            <a:r>
              <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art</a:t>
            </a:r>
            <a:endParaRPr lang="zh-CN" altLang="en-US" sz="115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52" name="文本框 13"/>
          <p:cNvSpPr txBox="1">
            <a:spLocks noChangeArrowheads="1"/>
          </p:cNvSpPr>
          <p:nvPr>
            <p:custDataLst>
              <p:tags r:id="rId2"/>
            </p:custDataLst>
          </p:nvPr>
        </p:nvSpPr>
        <p:spPr bwMode="auto">
          <a:xfrm>
            <a:off x="6096000" y="3067481"/>
            <a:ext cx="6139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章 节</a:t>
            </a:r>
            <a:endParaRPr lang="zh-CN" altLang="en-US" sz="21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53" name="文本框 14"/>
          <p:cNvSpPr txBox="1">
            <a:spLocks noChangeArrowheads="1"/>
          </p:cNvSpPr>
          <p:nvPr>
            <p:custDataLst>
              <p:tags r:id="rId3"/>
            </p:custDataLst>
          </p:nvPr>
        </p:nvSpPr>
        <p:spPr bwMode="auto">
          <a:xfrm>
            <a:off x="7008003" y="2731264"/>
            <a:ext cx="15214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04</a:t>
            </a:r>
            <a:endParaRPr lang="zh-CN" altLang="en-US" sz="96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1" name="标题 5"/>
          <p:cNvSpPr txBox="1"/>
          <p:nvPr>
            <p:custDataLst>
              <p:tags r:id="rId4"/>
            </p:custDataLst>
          </p:nvPr>
        </p:nvSpPr>
        <p:spPr>
          <a:xfrm>
            <a:off x="887402" y="3166541"/>
            <a:ext cx="4037177" cy="52451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defRPr/>
            </a:pPr>
            <a:r>
              <a:rPr lang="zh-CN" altLang="en-US"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总结</a:t>
            </a:r>
            <a:endParaRPr lang="zh-CN" altLang="en-US"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5735524" y="2268961"/>
            <a:ext cx="1508358" cy="246221"/>
          </a:xfrm>
          <a:prstGeom prst="rect">
            <a:avLst/>
          </a:prstGeom>
          <a:noFill/>
        </p:spPr>
        <p:txBody>
          <a:bodyPr wrap="square" lIns="0" tIns="0" rIns="0" bIns="0" rtlCol="0" anchor="ctr">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请替换文字内容</a:t>
            </a:r>
            <a:endParaRPr lang="en-AU" sz="1600" b="1"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6" name="TextBox 8"/>
          <p:cNvSpPr txBox="1"/>
          <p:nvPr/>
        </p:nvSpPr>
        <p:spPr>
          <a:xfrm>
            <a:off x="592455" y="869315"/>
            <a:ext cx="6031230" cy="398780"/>
          </a:xfrm>
          <a:prstGeom prst="rect">
            <a:avLst/>
          </a:prstGeom>
          <a:noFill/>
        </p:spPr>
        <p:txBody>
          <a:bodyPr wrap="square" lIns="91440" tIns="45720" rIns="91440" bIns="45720" rtlCol="0" anchor="t">
            <a:spAutoFit/>
          </a:bodyPr>
          <a:lstStyle/>
          <a:p>
            <a:pPr lvl="0" algn="l"/>
            <a:r>
              <a:rPr lang="en-US" altLang="zh-CN" sz="2000">
                <a:sym typeface="Arial" panose="020B0604020202090204" pitchFamily="34" charset="0"/>
              </a:rPr>
              <a:t>Spring AOP:</a:t>
            </a:r>
            <a:endParaRPr lang="en-US" altLang="zh-CN" sz="2000">
              <a:sym typeface="Arial" panose="020B0604020202090204" pitchFamily="34" charset="0"/>
            </a:endParaRPr>
          </a:p>
        </p:txBody>
      </p:sp>
      <p:sp>
        <p:nvSpPr>
          <p:cNvPr id="3" name="文本框 2"/>
          <p:cNvSpPr txBox="1"/>
          <p:nvPr/>
        </p:nvSpPr>
        <p:spPr>
          <a:xfrm>
            <a:off x="592455" y="3921760"/>
            <a:ext cx="6767830" cy="398780"/>
          </a:xfrm>
          <a:prstGeom prst="rect">
            <a:avLst/>
          </a:prstGeom>
          <a:noFill/>
        </p:spPr>
        <p:txBody>
          <a:bodyPr wrap="square" rtlCol="0">
            <a:spAutoFit/>
          </a:bodyPr>
          <a:p>
            <a:r>
              <a:rPr lang="zh-CN" altLang="en-US" sz="2000"/>
              <a:t>动态代理应用场景</a:t>
            </a:r>
            <a:endParaRPr lang="zh-CN" altLang="en-US" sz="2000"/>
          </a:p>
        </p:txBody>
      </p:sp>
      <p:sp>
        <p:nvSpPr>
          <p:cNvPr id="6" name="文本框 5"/>
          <p:cNvSpPr txBox="1"/>
          <p:nvPr/>
        </p:nvSpPr>
        <p:spPr>
          <a:xfrm>
            <a:off x="592455" y="4443095"/>
            <a:ext cx="8890635" cy="2061210"/>
          </a:xfrm>
          <a:prstGeom prst="rect">
            <a:avLst/>
          </a:prstGeom>
          <a:noFill/>
        </p:spPr>
        <p:txBody>
          <a:bodyPr wrap="square" rtlCol="0">
            <a:spAutoFit/>
          </a:bodyPr>
          <a:p>
            <a:r>
              <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rPr>
              <a:t>性能监控：在方法调用前后记录调用时间，方法执行太长或超时报警</a:t>
            </a:r>
            <a:endPar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rPr>
              <a:t>缓存代理：缓存某方法的返回值，下次执行该方法时，直接从缓存里获取</a:t>
            </a:r>
            <a:endPar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rPr>
              <a:t>软件破解：使用AOP修改软件的验证类的判断逻辑</a:t>
            </a:r>
            <a:endPar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rPr>
              <a:t>记录日志：在方法执行前后记录系统日志</a:t>
            </a:r>
            <a:endPar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rPr>
              <a:t>工作流系统：工作流系统需要将业务代码和流程引擎代码混合在一起执行，那么我们可以使用AOP将其分离，并动态挂接业务</a:t>
            </a:r>
            <a:endPar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rPr>
              <a:t>权限验证：方法执行前验证是否有权限执行当前方法，没有则抛出没有权限执行异常，由业务代码捕捉</a:t>
            </a:r>
            <a:endParaRPr lang="zh-CN" altLang="en-US" sz="1600">
              <a:solidFill>
                <a:schemeClr val="tx1">
                  <a:lumMod val="75000"/>
                  <a:lumOff val="25000"/>
                </a:schemeClr>
              </a:solidFill>
              <a:latin typeface="黑体-简" panose="02000000000000000000" charset="-122"/>
              <a:ea typeface="黑体-简" panose="02000000000000000000" charset="-122"/>
              <a:cs typeface="黑体-简" panose="02000000000000000000" charset="-122"/>
            </a:endParaRPr>
          </a:p>
        </p:txBody>
      </p:sp>
      <p:sp>
        <p:nvSpPr>
          <p:cNvPr id="4" name="文本框 3"/>
          <p:cNvSpPr txBox="1"/>
          <p:nvPr/>
        </p:nvSpPr>
        <p:spPr>
          <a:xfrm>
            <a:off x="592455" y="1344295"/>
            <a:ext cx="8039100" cy="2306955"/>
          </a:xfrm>
          <a:prstGeom prst="rect">
            <a:avLst/>
          </a:prstGeom>
          <a:noFill/>
        </p:spPr>
        <p:txBody>
          <a:bodyPr wrap="square" rtlCol="0" anchor="t">
            <a:spAutoFit/>
          </a:bodyPr>
          <a:p>
            <a:r>
              <a:rPr lang="zh-CN" altLang="en-US" sz="1600">
                <a:solidFill>
                  <a:schemeClr val="tx1">
                    <a:lumMod val="75000"/>
                    <a:lumOff val="25000"/>
                  </a:schemeClr>
                </a:solidFill>
              </a:rPr>
              <a:t>Spring默认采取动态代理机制实现AOP，当动态代理不可用时（代理类无接口）会使用cglib机制。但Spring的AOP有一定的缺点：</a:t>
            </a:r>
            <a:endParaRPr lang="zh-CN" altLang="en-US" sz="1600">
              <a:solidFill>
                <a:schemeClr val="tx1">
                  <a:lumMod val="75000"/>
                  <a:lumOff val="25000"/>
                </a:schemeClr>
              </a:solidFill>
            </a:endParaRPr>
          </a:p>
          <a:p>
            <a:endParaRPr lang="zh-CN" altLang="en-US" sz="1600">
              <a:solidFill>
                <a:schemeClr val="tx1">
                  <a:lumMod val="75000"/>
                  <a:lumOff val="25000"/>
                </a:schemeClr>
              </a:solidFill>
            </a:endParaRPr>
          </a:p>
          <a:p>
            <a:r>
              <a:rPr lang="zh-CN" altLang="en-US" sz="1600">
                <a:solidFill>
                  <a:schemeClr val="tx1">
                    <a:lumMod val="75000"/>
                    <a:lumOff val="25000"/>
                  </a:schemeClr>
                </a:solidFill>
              </a:rPr>
              <a:t>第一，只能对方法进行切入，不能对接口、字段、静态代码块进行切入（切入接口的某个方法，则该接口下所有实现类的该方法都将被切入）</a:t>
            </a:r>
            <a:endParaRPr lang="zh-CN" altLang="en-US" sz="1600">
              <a:solidFill>
                <a:schemeClr val="tx1">
                  <a:lumMod val="75000"/>
                  <a:lumOff val="25000"/>
                </a:schemeClr>
              </a:solidFill>
            </a:endParaRPr>
          </a:p>
          <a:p>
            <a:r>
              <a:rPr lang="zh-CN" altLang="en-US" sz="1600">
                <a:solidFill>
                  <a:schemeClr val="tx1">
                    <a:lumMod val="75000"/>
                    <a:lumOff val="25000"/>
                  </a:schemeClr>
                </a:solidFill>
              </a:rPr>
              <a:t>第二，同类中的互相调用方法将不会使用代理类。因为要使用代理类必须从Spring容器中获取Bean</a:t>
            </a:r>
            <a:endParaRPr lang="zh-CN" altLang="en-US" sz="1600">
              <a:solidFill>
                <a:schemeClr val="tx1">
                  <a:lumMod val="75000"/>
                  <a:lumOff val="25000"/>
                </a:schemeClr>
              </a:solidFill>
            </a:endParaRPr>
          </a:p>
          <a:p>
            <a:r>
              <a:rPr lang="zh-CN" altLang="en-US" sz="1600">
                <a:solidFill>
                  <a:schemeClr val="tx1">
                    <a:lumMod val="75000"/>
                    <a:lumOff val="25000"/>
                  </a:schemeClr>
                </a:solidFill>
              </a:rPr>
              <a:t>第三，性能不是最好的。从前面几节得知，我们自定义的类加载器，性能优于动态代理和cglib</a:t>
            </a:r>
            <a:endParaRPr lang="zh-CN" altLang="en-US" sz="1600">
              <a:solidFill>
                <a:schemeClr val="tx1">
                  <a:lumMod val="75000"/>
                  <a:lumOff val="25000"/>
                </a:schemeClr>
              </a:solidFill>
            </a:endParaRPr>
          </a:p>
        </p:txBody>
      </p:sp>
      <p:sp>
        <p:nvSpPr>
          <p:cNvPr id="7" name="文本框 6"/>
          <p:cNvSpPr txBox="1"/>
          <p:nvPr/>
        </p:nvSpPr>
        <p:spPr>
          <a:xfrm>
            <a:off x="349250" y="245110"/>
            <a:ext cx="3368040" cy="368300"/>
          </a:xfrm>
          <a:prstGeom prst="rect">
            <a:avLst/>
          </a:prstGeom>
          <a:noFill/>
        </p:spPr>
        <p:txBody>
          <a:bodyPr wrap="square" rtlCol="0">
            <a:spAutoFit/>
          </a:bodyPr>
          <a:p>
            <a:r>
              <a:rPr lang="en-US" altLang="zh-CN" b="1"/>
              <a:t>04. </a:t>
            </a:r>
            <a:r>
              <a:rPr lang="zh-CN" altLang="en-US" b="1"/>
              <a:t>总结</a:t>
            </a:r>
            <a:endParaRPr lang="zh-CN" altLang="en-US" b="1"/>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33"/>
          <p:cNvSpPr/>
          <p:nvPr/>
        </p:nvSpPr>
        <p:spPr>
          <a:xfrm flipH="1">
            <a:off x="4613563" y="-6926"/>
            <a:ext cx="7578435" cy="6864927"/>
          </a:xfrm>
          <a:custGeom>
            <a:avLst/>
            <a:gdLst>
              <a:gd name="connsiteX0" fmla="*/ 7742214 w 8950036"/>
              <a:gd name="connsiteY0" fmla="*/ 0 h 6864927"/>
              <a:gd name="connsiteX1" fmla="*/ 0 w 8950036"/>
              <a:gd name="connsiteY1" fmla="*/ 0 h 6864927"/>
              <a:gd name="connsiteX2" fmla="*/ 0 w 8950036"/>
              <a:gd name="connsiteY2" fmla="*/ 6864927 h 6864927"/>
              <a:gd name="connsiteX3" fmla="*/ 7736770 w 8950036"/>
              <a:gd name="connsiteY3" fmla="*/ 6864927 h 6864927"/>
              <a:gd name="connsiteX4" fmla="*/ 7862147 w 8950036"/>
              <a:gd name="connsiteY4" fmla="*/ 6705384 h 6864927"/>
              <a:gd name="connsiteX5" fmla="*/ 8950036 w 8950036"/>
              <a:gd name="connsiteY5" fmla="*/ 3429000 h 6864927"/>
              <a:gd name="connsiteX6" fmla="*/ 7862147 w 8950036"/>
              <a:gd name="connsiteY6" fmla="*/ 152617 h 686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0036" h="6864927">
                <a:moveTo>
                  <a:pt x="7742214" y="0"/>
                </a:moveTo>
                <a:lnTo>
                  <a:pt x="0" y="0"/>
                </a:lnTo>
                <a:lnTo>
                  <a:pt x="0" y="6864927"/>
                </a:lnTo>
                <a:lnTo>
                  <a:pt x="7736770" y="6864927"/>
                </a:lnTo>
                <a:lnTo>
                  <a:pt x="7862147" y="6705384"/>
                </a:lnTo>
                <a:cubicBezTo>
                  <a:pt x="8545411" y="5791752"/>
                  <a:pt x="8950036" y="4657629"/>
                  <a:pt x="8950036" y="3429000"/>
                </a:cubicBezTo>
                <a:cubicBezTo>
                  <a:pt x="8950036" y="2200372"/>
                  <a:pt x="8545411" y="1066249"/>
                  <a:pt x="7862147" y="15261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1385895" y="2993688"/>
            <a:ext cx="1800200" cy="1189280"/>
            <a:chOff x="1552155" y="2975970"/>
            <a:chExt cx="1800200" cy="1189280"/>
          </a:xfrm>
        </p:grpSpPr>
        <p:sp>
          <p:nvSpPr>
            <p:cNvPr id="36" name="TextBox 7"/>
            <p:cNvSpPr txBox="1"/>
            <p:nvPr/>
          </p:nvSpPr>
          <p:spPr>
            <a:xfrm>
              <a:off x="1552155" y="3926017"/>
              <a:ext cx="1800200" cy="239233"/>
            </a:xfrm>
            <a:prstGeom prst="rect">
              <a:avLst/>
            </a:prstGeom>
            <a:noFill/>
          </p:spPr>
          <p:txBody>
            <a:bodyPr wrap="square" lIns="0" tIns="0" rIns="0" bIns="0" anchor="ctr">
              <a:normAutofit fontScale="92500" lnSpcReduction="20000"/>
            </a:bodyPr>
            <a:lstStyle/>
            <a:p>
              <a:pPr algn="ctr"/>
              <a:r>
                <a:rPr lang="en-US" altLang="zh-CN" sz="2000" dirty="0">
                  <a:solidFill>
                    <a:srgbClr val="5B9BD5"/>
                  </a:solidFill>
                  <a:latin typeface="微软雅黑" panose="020B0503020204020204" pitchFamily="34" charset="-122"/>
                  <a:ea typeface="微软雅黑" panose="020B0503020204020204" pitchFamily="34" charset="-122"/>
                </a:rPr>
                <a:t>CONTENTS</a:t>
              </a:r>
              <a:endParaRPr lang="en-US" altLang="zh-CN" sz="2000" dirty="0">
                <a:solidFill>
                  <a:srgbClr val="5B9BD5"/>
                </a:solidFill>
                <a:latin typeface="微软雅黑" panose="020B0503020204020204" pitchFamily="34" charset="-122"/>
                <a:ea typeface="微软雅黑" panose="020B0503020204020204" pitchFamily="34" charset="-122"/>
              </a:endParaRPr>
            </a:p>
          </p:txBody>
        </p:sp>
        <p:sp>
          <p:nvSpPr>
            <p:cNvPr id="37" name="TextBox 8"/>
            <p:cNvSpPr txBox="1"/>
            <p:nvPr/>
          </p:nvSpPr>
          <p:spPr>
            <a:xfrm>
              <a:off x="1804183" y="2975970"/>
              <a:ext cx="1296144" cy="615553"/>
            </a:xfrm>
            <a:prstGeom prst="rect">
              <a:avLst/>
            </a:prstGeom>
            <a:noFill/>
          </p:spPr>
          <p:txBody>
            <a:bodyPr wrap="square" lIns="0" tIns="0" rIns="0" bIns="0">
              <a:noAutofit/>
            </a:bodyPr>
            <a:lstStyle/>
            <a:p>
              <a:pPr algn="ctr"/>
              <a:r>
                <a:rPr lang="zh-CN" altLang="en-US" sz="4800" b="1" dirty="0">
                  <a:solidFill>
                    <a:srgbClr val="5B9BD5"/>
                  </a:solidFill>
                  <a:latin typeface="微软雅黑" panose="020B0503020204020204" pitchFamily="34" charset="-122"/>
                  <a:ea typeface="微软雅黑" panose="020B0503020204020204" pitchFamily="34" charset="-122"/>
                </a:rPr>
                <a:t>目录</a:t>
              </a:r>
              <a:endParaRPr lang="zh-CN" altLang="en-US" sz="4800" b="1" dirty="0">
                <a:solidFill>
                  <a:srgbClr val="5B9BD5"/>
                </a:solidFill>
                <a:latin typeface="微软雅黑" panose="020B0503020204020204" pitchFamily="34" charset="-122"/>
                <a:ea typeface="微软雅黑" panose="020B0503020204020204" pitchFamily="34" charset="-122"/>
              </a:endParaRPr>
            </a:p>
          </p:txBody>
        </p:sp>
      </p:grpSp>
      <p:sp>
        <p:nvSpPr>
          <p:cNvPr id="42" name="MH_Other_1"/>
          <p:cNvSpPr>
            <a:spLocks noChangeAspect="1"/>
          </p:cNvSpPr>
          <p:nvPr>
            <p:custDataLst>
              <p:tags r:id="rId1"/>
            </p:custDataLst>
          </p:nvPr>
        </p:nvSpPr>
        <p:spPr>
          <a:xfrm>
            <a:off x="6928267" y="1314309"/>
            <a:ext cx="681210" cy="682629"/>
          </a:xfrm>
          <a:prstGeom prst="ellipse">
            <a:avLst/>
          </a:prstGeom>
          <a:solidFill>
            <a:schemeClr val="accent1"/>
          </a:solidFill>
          <a:ln w="57150" cap="flat" cmpd="sng" algn="ctr">
            <a:solidFill>
              <a:schemeClr val="bg1"/>
            </a:solidFill>
            <a:prstDash val="solid"/>
          </a:ln>
          <a:effectLst/>
        </p:spPr>
        <p:txBody>
          <a:bodyPr lIns="0" tIns="0" rIns="0" bIns="0" anchor="ctr"/>
          <a:lstStyle/>
          <a:p>
            <a:pPr algn="ctr">
              <a:defRPr/>
            </a:pPr>
            <a:r>
              <a:rPr lang="en-US" altLang="zh-CN" sz="400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1</a:t>
            </a:r>
            <a:endParaRPr lang="en-US" altLang="zh-CN" sz="400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43" name="MH_Text_1"/>
          <p:cNvSpPr/>
          <p:nvPr>
            <p:custDataLst>
              <p:tags r:id="rId2"/>
            </p:custDataLst>
          </p:nvPr>
        </p:nvSpPr>
        <p:spPr>
          <a:xfrm>
            <a:off x="7940918" y="1319708"/>
            <a:ext cx="2810209" cy="671830"/>
          </a:xfrm>
          <a:prstGeom prst="rect">
            <a:avLst/>
          </a:prstGeom>
        </p:spPr>
        <p:txBody>
          <a:bodyPr wrap="square" lIns="0" tIns="0" rIns="0" bIns="0" anchor="ctr">
            <a:spAutoFit/>
          </a:bodyPr>
          <a:lstStyle/>
          <a:p>
            <a:r>
              <a:rPr lang="en-US" altLang="zh-CN"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AOP</a:t>
            </a:r>
            <a:r>
              <a:rPr lang="zh-CN" altLang="en-US"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是什么？</a:t>
            </a:r>
            <a:endParaRPr lang="en-US" altLang="zh-CN"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a:p>
            <a:r>
              <a:rPr lang="en-US" altLang="zh-CN" sz="133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What is dynamic proxy?</a:t>
            </a:r>
            <a:endParaRPr lang="en-US" altLang="zh-CN" sz="133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46" name="MH_Other_1"/>
          <p:cNvSpPr>
            <a:spLocks noChangeAspect="1"/>
          </p:cNvSpPr>
          <p:nvPr>
            <p:custDataLst>
              <p:tags r:id="rId3"/>
            </p:custDataLst>
          </p:nvPr>
        </p:nvSpPr>
        <p:spPr>
          <a:xfrm>
            <a:off x="6928267" y="2570337"/>
            <a:ext cx="681210" cy="682629"/>
          </a:xfrm>
          <a:prstGeom prst="ellipse">
            <a:avLst/>
          </a:prstGeom>
          <a:solidFill>
            <a:schemeClr val="accent1"/>
          </a:solidFill>
          <a:ln w="57150" cap="flat" cmpd="sng" algn="ctr">
            <a:solidFill>
              <a:schemeClr val="bg1"/>
            </a:solidFill>
            <a:prstDash val="solid"/>
          </a:ln>
          <a:effectLst/>
        </p:spPr>
        <p:txBody>
          <a:bodyPr lIns="0" tIns="0" rIns="0" bIns="0" anchor="ctr"/>
          <a:lstStyle/>
          <a:p>
            <a:pPr algn="ctr">
              <a:defRPr/>
            </a:pPr>
            <a:r>
              <a:rPr lang="en-US" altLang="zh-CN" sz="400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2</a:t>
            </a:r>
            <a:endParaRPr lang="en-US" altLang="zh-CN" sz="400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47" name="MH_Text_1"/>
          <p:cNvSpPr/>
          <p:nvPr>
            <p:custDataLst>
              <p:tags r:id="rId4"/>
            </p:custDataLst>
          </p:nvPr>
        </p:nvSpPr>
        <p:spPr>
          <a:xfrm>
            <a:off x="7940675" y="2575560"/>
            <a:ext cx="3397885" cy="671830"/>
          </a:xfrm>
          <a:prstGeom prst="rect">
            <a:avLst/>
          </a:prstGeom>
        </p:spPr>
        <p:txBody>
          <a:bodyPr wrap="square" lIns="0" tIns="0" rIns="0" bIns="0" anchor="ctr">
            <a:spAutoFit/>
          </a:bodyPr>
          <a:lstStyle/>
          <a:p>
            <a:r>
              <a:rPr lang="en-US" altLang="zh-CN"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AOP</a:t>
            </a:r>
            <a:r>
              <a:rPr lang="zh-CN" altLang="en-US"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几种实现机制</a:t>
            </a:r>
            <a:endParaRPr lang="en-US" altLang="zh-CN"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a:p>
            <a:r>
              <a:rPr lang="en-US" altLang="zh-CN" sz="133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Enterprise Honor</a:t>
            </a:r>
            <a:endParaRPr lang="en-US" altLang="zh-CN" sz="133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grpSp>
        <p:nvGrpSpPr>
          <p:cNvPr id="48" name="组合 47"/>
          <p:cNvGrpSpPr/>
          <p:nvPr/>
        </p:nvGrpSpPr>
        <p:grpSpPr>
          <a:xfrm>
            <a:off x="6928267" y="3826365"/>
            <a:ext cx="3578266" cy="682629"/>
            <a:chOff x="6464139" y="1501345"/>
            <a:chExt cx="3578266" cy="682629"/>
          </a:xfrm>
        </p:grpSpPr>
        <p:sp>
          <p:nvSpPr>
            <p:cNvPr id="49" name="MH_Other_1"/>
            <p:cNvSpPr>
              <a:spLocks noChangeAspect="1"/>
            </p:cNvSpPr>
            <p:nvPr>
              <p:custDataLst>
                <p:tags r:id="rId5"/>
              </p:custDataLst>
            </p:nvPr>
          </p:nvSpPr>
          <p:spPr>
            <a:xfrm>
              <a:off x="6464139" y="1501345"/>
              <a:ext cx="681210" cy="682629"/>
            </a:xfrm>
            <a:prstGeom prst="ellipse">
              <a:avLst/>
            </a:prstGeom>
            <a:solidFill>
              <a:schemeClr val="accent1"/>
            </a:solidFill>
            <a:ln w="57150" cap="flat" cmpd="sng" algn="ctr">
              <a:solidFill>
                <a:schemeClr val="bg1"/>
              </a:solidFill>
              <a:prstDash val="solid"/>
            </a:ln>
            <a:effectLst/>
          </p:spPr>
          <p:txBody>
            <a:bodyPr lIns="0" tIns="0" rIns="0" bIns="0" anchor="ctr"/>
            <a:lstStyle/>
            <a:p>
              <a:pPr algn="ctr">
                <a:defRPr/>
              </a:pPr>
              <a:r>
                <a:rPr lang="en-US" altLang="zh-CN" sz="400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3</a:t>
              </a:r>
              <a:endParaRPr lang="en-US" altLang="zh-CN" sz="400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50" name="MH_Text_1"/>
            <p:cNvSpPr/>
            <p:nvPr>
              <p:custDataLst>
                <p:tags r:id="rId6"/>
              </p:custDataLst>
            </p:nvPr>
          </p:nvSpPr>
          <p:spPr>
            <a:xfrm>
              <a:off x="7476791" y="1506744"/>
              <a:ext cx="2565614" cy="671830"/>
            </a:xfrm>
            <a:prstGeom prst="rect">
              <a:avLst/>
            </a:prstGeom>
          </p:spPr>
          <p:txBody>
            <a:bodyPr wrap="square" lIns="0" tIns="0" rIns="0" bIns="0" anchor="ctr">
              <a:spAutoFit/>
            </a:bodyPr>
            <a:lstStyle/>
            <a:p>
              <a:r>
                <a:rPr lang="en-US" altLang="zh-CN"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AOP</a:t>
              </a:r>
              <a:r>
                <a:rPr lang="zh-CN" altLang="en-US"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实战</a:t>
              </a:r>
              <a:endParaRPr lang="en-US" altLang="zh-CN"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a:p>
              <a:r>
                <a:rPr lang="en-US" altLang="zh-CN" sz="133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Enterprise Team</a:t>
              </a:r>
              <a:endParaRPr lang="zh-CN" altLang="en-US" sz="133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nvGrpSpPr>
          <p:cNvPr id="51" name="组合 50"/>
          <p:cNvGrpSpPr/>
          <p:nvPr/>
        </p:nvGrpSpPr>
        <p:grpSpPr>
          <a:xfrm>
            <a:off x="6928267" y="5082393"/>
            <a:ext cx="3578266" cy="682629"/>
            <a:chOff x="6464139" y="1501345"/>
            <a:chExt cx="3578266" cy="682629"/>
          </a:xfrm>
        </p:grpSpPr>
        <p:sp>
          <p:nvSpPr>
            <p:cNvPr id="52" name="MH_Other_1"/>
            <p:cNvSpPr>
              <a:spLocks noChangeAspect="1"/>
            </p:cNvSpPr>
            <p:nvPr>
              <p:custDataLst>
                <p:tags r:id="rId7"/>
              </p:custDataLst>
            </p:nvPr>
          </p:nvSpPr>
          <p:spPr>
            <a:xfrm>
              <a:off x="6464139" y="1501345"/>
              <a:ext cx="681210" cy="682629"/>
            </a:xfrm>
            <a:prstGeom prst="ellipse">
              <a:avLst/>
            </a:prstGeom>
            <a:solidFill>
              <a:schemeClr val="accent1"/>
            </a:solidFill>
            <a:ln w="57150" cap="flat" cmpd="sng" algn="ctr">
              <a:solidFill>
                <a:schemeClr val="bg1"/>
              </a:solidFill>
              <a:prstDash val="solid"/>
            </a:ln>
            <a:effectLst/>
          </p:spPr>
          <p:txBody>
            <a:bodyPr lIns="0" tIns="0" rIns="0" bIns="0" anchor="ctr"/>
            <a:lstStyle/>
            <a:p>
              <a:pPr algn="ctr">
                <a:defRPr/>
              </a:pPr>
              <a:r>
                <a:rPr lang="en-US" altLang="zh-CN" sz="400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4</a:t>
              </a:r>
              <a:endParaRPr lang="en-US" altLang="zh-CN" sz="400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53" name="MH_Text_1"/>
            <p:cNvSpPr/>
            <p:nvPr>
              <p:custDataLst>
                <p:tags r:id="rId8"/>
              </p:custDataLst>
            </p:nvPr>
          </p:nvSpPr>
          <p:spPr>
            <a:xfrm>
              <a:off x="7476791" y="1506744"/>
              <a:ext cx="2565614" cy="671830"/>
            </a:xfrm>
            <a:prstGeom prst="rect">
              <a:avLst/>
            </a:prstGeom>
          </p:spPr>
          <p:txBody>
            <a:bodyPr wrap="square" lIns="0" tIns="0" rIns="0" bIns="0" anchor="ctr">
              <a:spAutoFit/>
            </a:bodyPr>
            <a:lstStyle/>
            <a:p>
              <a:r>
                <a:rPr lang="zh-CN" altLang="en-US"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总结</a:t>
              </a:r>
              <a:endParaRPr lang="en-US" altLang="zh-CN" sz="3035"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a:p>
              <a:r>
                <a:rPr lang="en-US" altLang="zh-CN" sz="133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Enterprise customers</a:t>
              </a:r>
              <a:endParaRPr lang="zh-CN" altLang="en-US" sz="133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flipH="1">
            <a:off x="0" y="2760518"/>
            <a:ext cx="5811983" cy="1336964"/>
          </a:xfrm>
          <a:custGeom>
            <a:avLst/>
            <a:gdLst>
              <a:gd name="connsiteX0" fmla="*/ 659822 w 5604839"/>
              <a:gd name="connsiteY0" fmla="*/ 0 h 1336964"/>
              <a:gd name="connsiteX1" fmla="*/ 672283 w 5604839"/>
              <a:gd name="connsiteY1" fmla="*/ 0 h 1336964"/>
              <a:gd name="connsiteX2" fmla="*/ 5604839 w 5604839"/>
              <a:gd name="connsiteY2" fmla="*/ 0 h 1336964"/>
              <a:gd name="connsiteX3" fmla="*/ 5604839 w 5604839"/>
              <a:gd name="connsiteY3" fmla="*/ 1336963 h 1336964"/>
              <a:gd name="connsiteX4" fmla="*/ 672293 w 5604839"/>
              <a:gd name="connsiteY4" fmla="*/ 1336963 h 1336964"/>
              <a:gd name="connsiteX5" fmla="*/ 672283 w 5604839"/>
              <a:gd name="connsiteY5" fmla="*/ 1336964 h 1336964"/>
              <a:gd name="connsiteX6" fmla="*/ 672273 w 5604839"/>
              <a:gd name="connsiteY6" fmla="*/ 1336963 h 1336964"/>
              <a:gd name="connsiteX7" fmla="*/ 659822 w 5604839"/>
              <a:gd name="connsiteY7" fmla="*/ 1336963 h 1336964"/>
              <a:gd name="connsiteX8" fmla="*/ 659822 w 5604839"/>
              <a:gd name="connsiteY8" fmla="*/ 1335715 h 1336964"/>
              <a:gd name="connsiteX9" fmla="*/ 536795 w 5604839"/>
              <a:gd name="connsiteY9" fmla="*/ 1323383 h 1336964"/>
              <a:gd name="connsiteX10" fmla="*/ 0 w 5604839"/>
              <a:gd name="connsiteY10" fmla="*/ 668482 h 1336964"/>
              <a:gd name="connsiteX11" fmla="*/ 536795 w 5604839"/>
              <a:gd name="connsiteY11" fmla="*/ 13581 h 1336964"/>
              <a:gd name="connsiteX12" fmla="*/ 659822 w 5604839"/>
              <a:gd name="connsiteY12" fmla="*/ 1249 h 13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04839" h="1336964">
                <a:moveTo>
                  <a:pt x="659822" y="0"/>
                </a:moveTo>
                <a:lnTo>
                  <a:pt x="672283" y="0"/>
                </a:lnTo>
                <a:lnTo>
                  <a:pt x="5604839" y="0"/>
                </a:lnTo>
                <a:lnTo>
                  <a:pt x="5604839" y="1336963"/>
                </a:lnTo>
                <a:lnTo>
                  <a:pt x="672293" y="1336963"/>
                </a:lnTo>
                <a:lnTo>
                  <a:pt x="672283" y="1336964"/>
                </a:lnTo>
                <a:lnTo>
                  <a:pt x="672273" y="1336963"/>
                </a:lnTo>
                <a:lnTo>
                  <a:pt x="659822" y="1336963"/>
                </a:lnTo>
                <a:lnTo>
                  <a:pt x="659822" y="1335715"/>
                </a:lnTo>
                <a:lnTo>
                  <a:pt x="536795" y="1323383"/>
                </a:lnTo>
                <a:cubicBezTo>
                  <a:pt x="230446" y="1261049"/>
                  <a:pt x="0" y="991525"/>
                  <a:pt x="0" y="668482"/>
                </a:cubicBezTo>
                <a:cubicBezTo>
                  <a:pt x="0" y="345439"/>
                  <a:pt x="230446" y="75915"/>
                  <a:pt x="536795" y="13581"/>
                </a:cubicBezTo>
                <a:lnTo>
                  <a:pt x="659822" y="1249"/>
                </a:ln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custDataLst>
              <p:tags r:id="rId1"/>
            </p:custDataLst>
          </p:nvPr>
        </p:nvSpPr>
        <p:spPr>
          <a:xfrm>
            <a:off x="5939870" y="3229064"/>
            <a:ext cx="937757" cy="615233"/>
          </a:xfrm>
          <a:prstGeom prst="rect">
            <a:avLst/>
          </a:prstGeom>
          <a:noFill/>
        </p:spPr>
        <p:txBody>
          <a:bodyPr wrap="none" lIns="0" tIns="0" rIns="0" bIns="0">
            <a:spAutoFit/>
          </a:bodyPr>
          <a:lstStyle/>
          <a:p>
            <a:pPr>
              <a:defRPr/>
            </a:pPr>
            <a:r>
              <a:rPr lang="en-US" altLang="zh-CN" sz="32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P</a:t>
            </a:r>
            <a:r>
              <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art</a:t>
            </a:r>
            <a:endParaRPr lang="zh-CN" altLang="en-US" sz="115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52" name="文本框 13"/>
          <p:cNvSpPr txBox="1">
            <a:spLocks noChangeArrowheads="1"/>
          </p:cNvSpPr>
          <p:nvPr>
            <p:custDataLst>
              <p:tags r:id="rId2"/>
            </p:custDataLst>
          </p:nvPr>
        </p:nvSpPr>
        <p:spPr bwMode="auto">
          <a:xfrm>
            <a:off x="6096000" y="3067481"/>
            <a:ext cx="6139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章 节</a:t>
            </a:r>
            <a:endParaRPr lang="zh-CN" altLang="en-US" sz="21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53" name="文本框 14"/>
          <p:cNvSpPr txBox="1">
            <a:spLocks noChangeArrowheads="1"/>
          </p:cNvSpPr>
          <p:nvPr>
            <p:custDataLst>
              <p:tags r:id="rId3"/>
            </p:custDataLst>
          </p:nvPr>
        </p:nvSpPr>
        <p:spPr bwMode="auto">
          <a:xfrm>
            <a:off x="7008003" y="2731264"/>
            <a:ext cx="1442703" cy="14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01</a:t>
            </a:r>
            <a:endParaRPr lang="zh-CN" altLang="en-US" sz="96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6" name="标题 5"/>
          <p:cNvSpPr txBox="1"/>
          <p:nvPr>
            <p:custDataLst>
              <p:tags r:id="rId4"/>
            </p:custDataLst>
          </p:nvPr>
        </p:nvSpPr>
        <p:spPr>
          <a:xfrm>
            <a:off x="828347" y="3067481"/>
            <a:ext cx="4037177" cy="52451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defRPr/>
            </a:pPr>
            <a:r>
              <a:rPr lang="en-US" altLang="zh-CN"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AOP</a:t>
            </a:r>
            <a:r>
              <a:rPr lang="zh-CN" altLang="en-US"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是什么？</a:t>
            </a:r>
            <a:endParaRPr lang="zh-CN" altLang="en-US"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7" name="文本占位符 6"/>
          <p:cNvSpPr txBox="1"/>
          <p:nvPr>
            <p:custDataLst>
              <p:tags r:id="rId5"/>
            </p:custDataLst>
          </p:nvPr>
        </p:nvSpPr>
        <p:spPr>
          <a:xfrm>
            <a:off x="848997" y="3669985"/>
            <a:ext cx="4037177" cy="210122"/>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90204" pitchFamily="34" charset="0"/>
              <a:buNone/>
              <a:defRPr sz="1600" baseline="0">
                <a:solidFill>
                  <a:schemeClr val="bg1">
                    <a:lumMod val="50000"/>
                  </a:schemeClr>
                </a:solidFill>
              </a:defRPr>
            </a:lvl1pPr>
            <a:lvl2pPr indent="0">
              <a:lnSpc>
                <a:spcPct val="90000"/>
              </a:lnSpc>
              <a:spcBef>
                <a:spcPts val="500"/>
              </a:spcBef>
              <a:buFont typeface="Arial" panose="020B0604020202090204" pitchFamily="34" charset="0"/>
              <a:buNone/>
              <a:defRPr sz="2000">
                <a:solidFill>
                  <a:schemeClr val="tx1">
                    <a:tint val="75000"/>
                  </a:schemeClr>
                </a:solidFill>
              </a:defRPr>
            </a:lvl2pPr>
            <a:lvl3pPr indent="0">
              <a:lnSpc>
                <a:spcPct val="90000"/>
              </a:lnSpc>
              <a:spcBef>
                <a:spcPts val="500"/>
              </a:spcBef>
              <a:buFont typeface="Arial" panose="020B0604020202090204" pitchFamily="34" charset="0"/>
              <a:buNone/>
              <a:defRPr>
                <a:solidFill>
                  <a:schemeClr val="tx1">
                    <a:tint val="75000"/>
                  </a:schemeClr>
                </a:solidFill>
              </a:defRPr>
            </a:lvl3pPr>
            <a:lvl4pPr indent="0">
              <a:lnSpc>
                <a:spcPct val="90000"/>
              </a:lnSpc>
              <a:spcBef>
                <a:spcPts val="500"/>
              </a:spcBef>
              <a:buFont typeface="Arial" panose="020B0604020202090204" pitchFamily="34" charset="0"/>
              <a:buNone/>
              <a:defRPr sz="1600">
                <a:solidFill>
                  <a:schemeClr val="tx1">
                    <a:tint val="75000"/>
                  </a:schemeClr>
                </a:solidFill>
              </a:defRPr>
            </a:lvl4pPr>
            <a:lvl5pPr indent="0">
              <a:lnSpc>
                <a:spcPct val="90000"/>
              </a:lnSpc>
              <a:spcBef>
                <a:spcPts val="500"/>
              </a:spcBef>
              <a:buFont typeface="Arial" panose="020B0604020202090204" pitchFamily="34" charset="0"/>
              <a:buNone/>
              <a:defRPr sz="1600">
                <a:solidFill>
                  <a:schemeClr val="tx1">
                    <a:tint val="75000"/>
                  </a:schemeClr>
                </a:solidFill>
              </a:defRPr>
            </a:lvl5pPr>
            <a:lvl6pPr indent="0">
              <a:lnSpc>
                <a:spcPct val="90000"/>
              </a:lnSpc>
              <a:spcBef>
                <a:spcPts val="500"/>
              </a:spcBef>
              <a:buFont typeface="Arial" panose="020B0604020202090204" pitchFamily="34" charset="0"/>
              <a:buNone/>
              <a:defRPr sz="1600">
                <a:solidFill>
                  <a:schemeClr val="tx1">
                    <a:tint val="75000"/>
                  </a:schemeClr>
                </a:solidFill>
              </a:defRPr>
            </a:lvl6pPr>
            <a:lvl7pPr indent="0">
              <a:lnSpc>
                <a:spcPct val="90000"/>
              </a:lnSpc>
              <a:spcBef>
                <a:spcPts val="500"/>
              </a:spcBef>
              <a:buFont typeface="Arial" panose="020B0604020202090204" pitchFamily="34" charset="0"/>
              <a:buNone/>
              <a:defRPr sz="1600">
                <a:solidFill>
                  <a:schemeClr val="tx1">
                    <a:tint val="75000"/>
                  </a:schemeClr>
                </a:solidFill>
              </a:defRPr>
            </a:lvl7pPr>
            <a:lvl8pPr indent="0">
              <a:lnSpc>
                <a:spcPct val="90000"/>
              </a:lnSpc>
              <a:spcBef>
                <a:spcPts val="500"/>
              </a:spcBef>
              <a:buFont typeface="Arial" panose="020B0604020202090204" pitchFamily="34" charset="0"/>
              <a:buNone/>
              <a:defRPr sz="1600">
                <a:solidFill>
                  <a:schemeClr val="tx1">
                    <a:tint val="75000"/>
                  </a:schemeClr>
                </a:solidFill>
              </a:defRPr>
            </a:lvl8pPr>
            <a:lvl9pPr indent="0">
              <a:lnSpc>
                <a:spcPct val="90000"/>
              </a:lnSpc>
              <a:spcBef>
                <a:spcPts val="500"/>
              </a:spcBef>
              <a:buFont typeface="Arial" panose="020B0604020202090204" pitchFamily="34" charset="0"/>
              <a:buNone/>
              <a:defRPr sz="1600">
                <a:solidFill>
                  <a:schemeClr val="tx1">
                    <a:tint val="75000"/>
                  </a:schemeClr>
                </a:solidFill>
              </a:defRPr>
            </a:lvl9pPr>
          </a:lstStyle>
          <a:p>
            <a:pPr>
              <a:defRPr/>
            </a:pPr>
            <a:r>
              <a:rPr lang="en-US" altLang="zh-CN" sz="1515"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Brief Introduction to Enterprises</a:t>
            </a:r>
            <a:endParaRPr lang="en-US" altLang="zh-CN" sz="1515"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4998924" y="3703426"/>
            <a:ext cx="1508358" cy="246221"/>
          </a:xfrm>
          <a:prstGeom prst="rect">
            <a:avLst/>
          </a:prstGeom>
          <a:noFill/>
        </p:spPr>
        <p:txBody>
          <a:bodyPr wrap="square" lIns="0" tIns="0" rIns="0" bIns="0" rtlCol="0" anchor="ctr">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请替换文字内容</a:t>
            </a:r>
            <a:endParaRPr lang="en-AU" sz="1600" b="1"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 name="文本框 1"/>
          <p:cNvSpPr txBox="1"/>
          <p:nvPr/>
        </p:nvSpPr>
        <p:spPr>
          <a:xfrm>
            <a:off x="539115" y="4874895"/>
            <a:ext cx="5745480" cy="398780"/>
          </a:xfrm>
          <a:prstGeom prst="rect">
            <a:avLst/>
          </a:prstGeom>
          <a:noFill/>
        </p:spPr>
        <p:txBody>
          <a:bodyPr wrap="square" rtlCol="0">
            <a:spAutoFit/>
          </a:bodyPr>
          <a:p>
            <a:r>
              <a:rPr lang="en-US" altLang="zh-CN" sz="2000"/>
              <a:t>3.AOP</a:t>
            </a:r>
            <a:r>
              <a:rPr lang="zh-CN" altLang="en-US" sz="2000"/>
              <a:t>动态代理</a:t>
            </a:r>
            <a:endParaRPr lang="zh-CN" altLang="en-US" sz="2000"/>
          </a:p>
        </p:txBody>
      </p:sp>
      <p:sp>
        <p:nvSpPr>
          <p:cNvPr id="3" name="文本框 2"/>
          <p:cNvSpPr txBox="1"/>
          <p:nvPr/>
        </p:nvSpPr>
        <p:spPr>
          <a:xfrm>
            <a:off x="539115" y="2148205"/>
            <a:ext cx="6767830" cy="398780"/>
          </a:xfrm>
          <a:prstGeom prst="rect">
            <a:avLst/>
          </a:prstGeom>
          <a:noFill/>
        </p:spPr>
        <p:txBody>
          <a:bodyPr wrap="square" rtlCol="0">
            <a:spAutoFit/>
          </a:bodyPr>
          <a:p>
            <a:r>
              <a:rPr lang="en-US" altLang="zh-CN" sz="2000"/>
              <a:t>2.</a:t>
            </a:r>
            <a:r>
              <a:rPr lang="zh-CN" altLang="en-US" sz="2000"/>
              <a:t>什么是</a:t>
            </a:r>
            <a:r>
              <a:rPr lang="zh-CN" altLang="en-US" sz="2000">
                <a:sym typeface="+mn-ea"/>
              </a:rPr>
              <a:t>静态代理</a:t>
            </a:r>
            <a:r>
              <a:rPr lang="zh-CN" altLang="en-US" sz="2000"/>
              <a:t>和</a:t>
            </a:r>
            <a:r>
              <a:rPr lang="zh-CN" altLang="en-US" sz="2000">
                <a:sym typeface="+mn-ea"/>
              </a:rPr>
              <a:t>动态代理</a:t>
            </a:r>
            <a:r>
              <a:rPr lang="zh-CN" altLang="en-US" sz="2000"/>
              <a:t>？</a:t>
            </a:r>
            <a:endParaRPr lang="zh-CN" altLang="en-US" sz="2000"/>
          </a:p>
        </p:txBody>
      </p:sp>
      <p:sp>
        <p:nvSpPr>
          <p:cNvPr id="5" name="文本框 4"/>
          <p:cNvSpPr txBox="1"/>
          <p:nvPr/>
        </p:nvSpPr>
        <p:spPr>
          <a:xfrm>
            <a:off x="539115" y="5362575"/>
            <a:ext cx="8890635" cy="1076325"/>
          </a:xfrm>
          <a:prstGeom prst="rect">
            <a:avLst/>
          </a:prstGeom>
          <a:noFill/>
        </p:spPr>
        <p:txBody>
          <a:bodyPr wrap="square" rtlCol="0">
            <a:spAutoFit/>
          </a:bodyPr>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全称Aspect Oriented Programming，面向切面编程，通过预编译方式和运行期动态代理实现程序功能的统一维护的一种技术</a:t>
            </a:r>
            <a:r>
              <a:rPr lang="en-US" altLang="zh-CN"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a:t>
            </a:r>
            <a:endParaRPr lang="en-US" altLang="zh-CN"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sym typeface="+mn-ea"/>
              </a:rPr>
              <a:t>面向切面编程</a:t>
            </a:r>
            <a:r>
              <a:rPr lang="en-US" altLang="zh-CN" sz="1600">
                <a:solidFill>
                  <a:schemeClr val="tx1">
                    <a:lumMod val="65000"/>
                    <a:lumOff val="35000"/>
                  </a:schemeClr>
                </a:solidFill>
                <a:latin typeface="黑体-简" panose="02000000000000000000" charset="-122"/>
                <a:ea typeface="黑体-简" panose="02000000000000000000" charset="-122"/>
                <a:cs typeface="黑体-简" panose="02000000000000000000" charset="-122"/>
                <a:sym typeface="+mn-ea"/>
              </a:rPr>
              <a:t>:</a:t>
            </a:r>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在运行时，动态地将代码切入到类的指定方法、指定位置上的编程思想就是面向切面的编程，</a:t>
            </a:r>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p:txBody>
      </p:sp>
      <p:sp>
        <p:nvSpPr>
          <p:cNvPr id="6" name="文本框 5"/>
          <p:cNvSpPr txBox="1"/>
          <p:nvPr/>
        </p:nvSpPr>
        <p:spPr>
          <a:xfrm>
            <a:off x="539115" y="2546985"/>
            <a:ext cx="8890635" cy="2061210"/>
          </a:xfrm>
          <a:prstGeom prst="rect">
            <a:avLst/>
          </a:prstGeom>
          <a:noFill/>
        </p:spPr>
        <p:txBody>
          <a:bodyPr wrap="square" rtlCol="0">
            <a:spAutoFit/>
          </a:bodyPr>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静态AOP是将切面代码直接编译到Java类文件中。</a:t>
            </a:r>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动态AOP是指将切面代码进行动态织入实现的AOP。</a:t>
            </a:r>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a:p>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使用动态代理实现AOP需要4个角色：</a:t>
            </a:r>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被代理的类：即AOP里所说的目标对象</a:t>
            </a:r>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被代理类的接口</a:t>
            </a:r>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织入器：使用接口反射机制生成一个代理类，在这个代理类中织入代码</a:t>
            </a:r>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a:p>
            <a:r>
              <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rPr>
              <a:t>InvocationHandler切面：切面，包含了Advice和Pointcut</a:t>
            </a:r>
            <a:endParaRPr lang="zh-CN" altLang="en-US" sz="1600">
              <a:solidFill>
                <a:schemeClr val="tx1">
                  <a:lumMod val="65000"/>
                  <a:lumOff val="35000"/>
                </a:schemeClr>
              </a:solidFill>
              <a:latin typeface="黑体-简" panose="02000000000000000000" charset="-122"/>
              <a:ea typeface="黑体-简" panose="02000000000000000000" charset="-122"/>
              <a:cs typeface="黑体-简" panose="02000000000000000000" charset="-122"/>
            </a:endParaRPr>
          </a:p>
        </p:txBody>
      </p:sp>
      <p:sp>
        <p:nvSpPr>
          <p:cNvPr id="4" name="文本框 3"/>
          <p:cNvSpPr txBox="1"/>
          <p:nvPr/>
        </p:nvSpPr>
        <p:spPr>
          <a:xfrm>
            <a:off x="539115" y="774065"/>
            <a:ext cx="5745480" cy="398780"/>
          </a:xfrm>
          <a:prstGeom prst="rect">
            <a:avLst/>
          </a:prstGeom>
          <a:noFill/>
        </p:spPr>
        <p:txBody>
          <a:bodyPr wrap="square" rtlCol="0">
            <a:spAutoFit/>
          </a:bodyPr>
          <a:p>
            <a:r>
              <a:rPr lang="en-US" altLang="zh-CN" sz="2000"/>
              <a:t>3.proxy</a:t>
            </a:r>
            <a:r>
              <a:rPr lang="zh-CN" altLang="en-US" sz="2000"/>
              <a:t>代理的名词</a:t>
            </a:r>
            <a:endParaRPr lang="zh-CN" altLang="en-US" sz="2000">
              <a:latin typeface="黑体-简" panose="02000000000000000000" charset="-122"/>
              <a:ea typeface="黑体-简" panose="02000000000000000000" charset="-122"/>
            </a:endParaRPr>
          </a:p>
        </p:txBody>
      </p:sp>
      <p:sp>
        <p:nvSpPr>
          <p:cNvPr id="7" name="文本框 6"/>
          <p:cNvSpPr txBox="1"/>
          <p:nvPr/>
        </p:nvSpPr>
        <p:spPr>
          <a:xfrm>
            <a:off x="539115" y="1172845"/>
            <a:ext cx="4147820" cy="645160"/>
          </a:xfrm>
          <a:prstGeom prst="rect">
            <a:avLst/>
          </a:prstGeom>
          <a:noFill/>
        </p:spPr>
        <p:txBody>
          <a:bodyPr wrap="square" rtlCol="0" anchor="t">
            <a:spAutoFit/>
          </a:bodyPr>
          <a:p>
            <a:r>
              <a:rPr lang="zh-CN" altLang="en-US">
                <a:solidFill>
                  <a:schemeClr val="tx1">
                    <a:lumMod val="65000"/>
                    <a:lumOff val="35000"/>
                  </a:schemeClr>
                </a:solidFill>
                <a:latin typeface="黑体-简" panose="02000000000000000000" charset="-122"/>
                <a:ea typeface="黑体-简" panose="02000000000000000000" charset="-122"/>
                <a:sym typeface="+mn-ea"/>
              </a:rPr>
              <a:t>代理对象：增强后的对象；</a:t>
            </a:r>
            <a:endParaRPr lang="zh-CN" altLang="en-US">
              <a:solidFill>
                <a:schemeClr val="tx1">
                  <a:lumMod val="65000"/>
                  <a:lumOff val="35000"/>
                </a:schemeClr>
              </a:solidFill>
              <a:latin typeface="黑体-简" panose="02000000000000000000" charset="-122"/>
              <a:ea typeface="黑体-简" panose="02000000000000000000" charset="-122"/>
            </a:endParaRPr>
          </a:p>
          <a:p>
            <a:r>
              <a:rPr lang="zh-CN" altLang="en-US">
                <a:solidFill>
                  <a:schemeClr val="tx1">
                    <a:lumMod val="65000"/>
                    <a:lumOff val="35000"/>
                  </a:schemeClr>
                </a:solidFill>
                <a:latin typeface="黑体-简" panose="02000000000000000000" charset="-122"/>
                <a:ea typeface="黑体-简" panose="02000000000000000000" charset="-122"/>
                <a:sym typeface="+mn-ea"/>
              </a:rPr>
              <a:t>目标对象：被增强的对象；</a:t>
            </a:r>
            <a:endParaRPr lang="zh-CN" altLang="en-US">
              <a:solidFill>
                <a:schemeClr val="tx1">
                  <a:lumMod val="65000"/>
                  <a:lumOff val="35000"/>
                </a:schemeClr>
              </a:solidFill>
              <a:latin typeface="黑体-简" panose="02000000000000000000" charset="-122"/>
              <a:ea typeface="黑体-简" panose="02000000000000000000" charset="-122"/>
              <a:sym typeface="+mn-ea"/>
            </a:endParaRPr>
          </a:p>
        </p:txBody>
      </p:sp>
      <p:sp>
        <p:nvSpPr>
          <p:cNvPr id="8" name="文本框 7"/>
          <p:cNvSpPr txBox="1"/>
          <p:nvPr/>
        </p:nvSpPr>
        <p:spPr>
          <a:xfrm>
            <a:off x="222250" y="219710"/>
            <a:ext cx="3368040" cy="368300"/>
          </a:xfrm>
          <a:prstGeom prst="rect">
            <a:avLst/>
          </a:prstGeom>
          <a:noFill/>
        </p:spPr>
        <p:txBody>
          <a:bodyPr wrap="square" rtlCol="0">
            <a:spAutoFit/>
          </a:bodyPr>
          <a:p>
            <a:r>
              <a:rPr lang="en-US" altLang="zh-CN" b="1"/>
              <a:t>01. </a:t>
            </a:r>
            <a:r>
              <a:rPr lang="zh-CN" altLang="en-US" b="1"/>
              <a:t>什么是</a:t>
            </a:r>
            <a:r>
              <a:rPr lang="en-US" altLang="zh-CN" b="1"/>
              <a:t>AOP</a:t>
            </a:r>
            <a:endParaRPr lang="en-US" altLang="zh-CN" b="1"/>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flipH="1">
            <a:off x="0" y="2760518"/>
            <a:ext cx="5811983" cy="1336964"/>
          </a:xfrm>
          <a:custGeom>
            <a:avLst/>
            <a:gdLst>
              <a:gd name="connsiteX0" fmla="*/ 659822 w 5604839"/>
              <a:gd name="connsiteY0" fmla="*/ 0 h 1336964"/>
              <a:gd name="connsiteX1" fmla="*/ 672283 w 5604839"/>
              <a:gd name="connsiteY1" fmla="*/ 0 h 1336964"/>
              <a:gd name="connsiteX2" fmla="*/ 5604839 w 5604839"/>
              <a:gd name="connsiteY2" fmla="*/ 0 h 1336964"/>
              <a:gd name="connsiteX3" fmla="*/ 5604839 w 5604839"/>
              <a:gd name="connsiteY3" fmla="*/ 1336963 h 1336964"/>
              <a:gd name="connsiteX4" fmla="*/ 672293 w 5604839"/>
              <a:gd name="connsiteY4" fmla="*/ 1336963 h 1336964"/>
              <a:gd name="connsiteX5" fmla="*/ 672283 w 5604839"/>
              <a:gd name="connsiteY5" fmla="*/ 1336964 h 1336964"/>
              <a:gd name="connsiteX6" fmla="*/ 672273 w 5604839"/>
              <a:gd name="connsiteY6" fmla="*/ 1336963 h 1336964"/>
              <a:gd name="connsiteX7" fmla="*/ 659822 w 5604839"/>
              <a:gd name="connsiteY7" fmla="*/ 1336963 h 1336964"/>
              <a:gd name="connsiteX8" fmla="*/ 659822 w 5604839"/>
              <a:gd name="connsiteY8" fmla="*/ 1335715 h 1336964"/>
              <a:gd name="connsiteX9" fmla="*/ 536795 w 5604839"/>
              <a:gd name="connsiteY9" fmla="*/ 1323383 h 1336964"/>
              <a:gd name="connsiteX10" fmla="*/ 0 w 5604839"/>
              <a:gd name="connsiteY10" fmla="*/ 668482 h 1336964"/>
              <a:gd name="connsiteX11" fmla="*/ 536795 w 5604839"/>
              <a:gd name="connsiteY11" fmla="*/ 13581 h 1336964"/>
              <a:gd name="connsiteX12" fmla="*/ 659822 w 5604839"/>
              <a:gd name="connsiteY12" fmla="*/ 1249 h 13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04839" h="1336964">
                <a:moveTo>
                  <a:pt x="659822" y="0"/>
                </a:moveTo>
                <a:lnTo>
                  <a:pt x="672283" y="0"/>
                </a:lnTo>
                <a:lnTo>
                  <a:pt x="5604839" y="0"/>
                </a:lnTo>
                <a:lnTo>
                  <a:pt x="5604839" y="1336963"/>
                </a:lnTo>
                <a:lnTo>
                  <a:pt x="672293" y="1336963"/>
                </a:lnTo>
                <a:lnTo>
                  <a:pt x="672283" y="1336964"/>
                </a:lnTo>
                <a:lnTo>
                  <a:pt x="672273" y="1336963"/>
                </a:lnTo>
                <a:lnTo>
                  <a:pt x="659822" y="1336963"/>
                </a:lnTo>
                <a:lnTo>
                  <a:pt x="659822" y="1335715"/>
                </a:lnTo>
                <a:lnTo>
                  <a:pt x="536795" y="1323383"/>
                </a:lnTo>
                <a:cubicBezTo>
                  <a:pt x="230446" y="1261049"/>
                  <a:pt x="0" y="991525"/>
                  <a:pt x="0" y="668482"/>
                </a:cubicBezTo>
                <a:cubicBezTo>
                  <a:pt x="0" y="345439"/>
                  <a:pt x="230446" y="75915"/>
                  <a:pt x="536795" y="13581"/>
                </a:cubicBezTo>
                <a:lnTo>
                  <a:pt x="659822" y="1249"/>
                </a:ln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5939870" y="3229064"/>
            <a:ext cx="937757" cy="615233"/>
          </a:xfrm>
          <a:prstGeom prst="rect">
            <a:avLst/>
          </a:prstGeom>
          <a:noFill/>
        </p:spPr>
        <p:txBody>
          <a:bodyPr wrap="none" lIns="0" tIns="0" rIns="0" bIns="0">
            <a:spAutoFit/>
          </a:bodyPr>
          <a:lstStyle/>
          <a:p>
            <a:pPr>
              <a:defRPr/>
            </a:pPr>
            <a:r>
              <a:rPr lang="en-US" altLang="zh-CN" sz="32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P</a:t>
            </a:r>
            <a:r>
              <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art</a:t>
            </a:r>
            <a:endParaRPr lang="zh-CN" altLang="en-US" sz="115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52" name="文本框 13"/>
          <p:cNvSpPr txBox="1">
            <a:spLocks noChangeArrowheads="1"/>
          </p:cNvSpPr>
          <p:nvPr>
            <p:custDataLst>
              <p:tags r:id="rId2"/>
            </p:custDataLst>
          </p:nvPr>
        </p:nvSpPr>
        <p:spPr bwMode="auto">
          <a:xfrm>
            <a:off x="6096000" y="3067481"/>
            <a:ext cx="6139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章 节</a:t>
            </a:r>
            <a:endParaRPr lang="zh-CN" altLang="en-US" sz="21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53" name="文本框 14"/>
          <p:cNvSpPr txBox="1">
            <a:spLocks noChangeArrowheads="1"/>
          </p:cNvSpPr>
          <p:nvPr>
            <p:custDataLst>
              <p:tags r:id="rId3"/>
            </p:custDataLst>
          </p:nvPr>
        </p:nvSpPr>
        <p:spPr bwMode="auto">
          <a:xfrm>
            <a:off x="7008003" y="2731264"/>
            <a:ext cx="15214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02</a:t>
            </a:r>
            <a:endParaRPr lang="zh-CN" altLang="en-US" sz="96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1" name="标题 5"/>
          <p:cNvSpPr txBox="1"/>
          <p:nvPr>
            <p:custDataLst>
              <p:tags r:id="rId4"/>
            </p:custDataLst>
          </p:nvPr>
        </p:nvSpPr>
        <p:spPr>
          <a:xfrm>
            <a:off x="887402" y="3166541"/>
            <a:ext cx="4037177" cy="52451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defRPr/>
            </a:pPr>
            <a:r>
              <a:rPr lang="en-US" altLang="zh-CN"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AOP</a:t>
            </a:r>
            <a:r>
              <a:rPr lang="zh-CN" altLang="en-US"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几种实现机制</a:t>
            </a:r>
            <a:endParaRPr lang="zh-CN" altLang="en-US"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rot="16200000">
            <a:off x="6010802" y="-1623215"/>
            <a:ext cx="176655" cy="1218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p:nvPr>
            <p:custDataLst>
              <p:tags r:id="rId1"/>
            </p:custDataLst>
          </p:nvPr>
        </p:nvGraphicFramePr>
        <p:xfrm>
          <a:off x="351790" y="854710"/>
          <a:ext cx="11509375" cy="5017770"/>
        </p:xfrm>
        <a:graphic>
          <a:graphicData uri="http://schemas.openxmlformats.org/drawingml/2006/table">
            <a:tbl>
              <a:tblPr firstRow="1" bandRow="1">
                <a:tableStyleId>{5C22544A-7EE6-4342-B048-85BDC9FD1C3A}</a:tableStyleId>
              </a:tblPr>
              <a:tblGrid>
                <a:gridCol w="2301875"/>
                <a:gridCol w="2301875"/>
                <a:gridCol w="2301875"/>
                <a:gridCol w="2301875"/>
                <a:gridCol w="2301875"/>
              </a:tblGrid>
              <a:tr h="836295">
                <a:tc>
                  <a:txBody>
                    <a:bodyPr/>
                    <a:p>
                      <a:pPr algn="ctr">
                        <a:buNone/>
                      </a:pPr>
                      <a:r>
                        <a:rPr lang="zh-CN" altLang="en-US"/>
                        <a:t>类别</a:t>
                      </a:r>
                      <a:endParaRPr lang="zh-CN" altLang="en-US"/>
                    </a:p>
                  </a:txBody>
                  <a:tcPr/>
                </a:tc>
                <a:tc>
                  <a:txBody>
                    <a:bodyPr/>
                    <a:p>
                      <a:pPr algn="ctr">
                        <a:buNone/>
                      </a:pPr>
                      <a:r>
                        <a:rPr lang="zh-CN" altLang="en-US"/>
                        <a:t>机制</a:t>
                      </a:r>
                      <a:endParaRPr lang="zh-CN" altLang="en-US"/>
                    </a:p>
                  </a:txBody>
                  <a:tcPr/>
                </a:tc>
                <a:tc>
                  <a:txBody>
                    <a:bodyPr/>
                    <a:p>
                      <a:pPr algn="ctr">
                        <a:buNone/>
                      </a:pPr>
                      <a:r>
                        <a:rPr lang="zh-CN" altLang="en-US"/>
                        <a:t>原理</a:t>
                      </a:r>
                      <a:endParaRPr lang="zh-CN" altLang="en-US"/>
                    </a:p>
                  </a:txBody>
                  <a:tcPr/>
                </a:tc>
                <a:tc>
                  <a:txBody>
                    <a:bodyPr/>
                    <a:p>
                      <a:pPr algn="ctr">
                        <a:buNone/>
                      </a:pPr>
                      <a:r>
                        <a:rPr lang="zh-CN" altLang="en-US"/>
                        <a:t>优点</a:t>
                      </a:r>
                      <a:endParaRPr lang="zh-CN" altLang="en-US"/>
                    </a:p>
                  </a:txBody>
                  <a:tcPr/>
                </a:tc>
                <a:tc>
                  <a:txBody>
                    <a:bodyPr/>
                    <a:p>
                      <a:pPr algn="ctr">
                        <a:buNone/>
                      </a:pPr>
                      <a:r>
                        <a:rPr lang="zh-CN" altLang="en-US"/>
                        <a:t>缺点</a:t>
                      </a:r>
                      <a:endParaRPr lang="zh-CN" altLang="en-US"/>
                    </a:p>
                  </a:txBody>
                  <a:tcPr/>
                </a:tc>
              </a:tr>
              <a:tr h="914400">
                <a:tc>
                  <a:txBody>
                    <a:bodyPr/>
                    <a:p>
                      <a:pPr>
                        <a:buNone/>
                      </a:pPr>
                      <a:r>
                        <a:rPr lang="zh-CN" altLang="en-US" sz="1600">
                          <a:latin typeface="黑体-简" panose="02000000000000000000" charset="-122"/>
                          <a:ea typeface="黑体-简" panose="02000000000000000000" charset="-122"/>
                          <a:cs typeface="黑体-简" panose="02000000000000000000" charset="-122"/>
                        </a:rPr>
                        <a:t>静态AOP</a:t>
                      </a:r>
                      <a:endParaRPr lang="zh-CN" altLang="en-US" sz="1600">
                        <a:latin typeface="黑体-简" panose="02000000000000000000" charset="-122"/>
                        <a:ea typeface="黑体-简" panose="02000000000000000000" charset="-122"/>
                        <a:cs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静态织入</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在编译期，切面直接以字节码的形式编译到目标字节码文件中</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对系统无性能影响</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灵活性不够</a:t>
                      </a:r>
                      <a:endParaRPr lang="zh-CN" altLang="en-US" sz="1600">
                        <a:latin typeface="黑体-简" panose="02000000000000000000" charset="-122"/>
                        <a:ea typeface="黑体-简" panose="02000000000000000000" charset="-122"/>
                      </a:endParaRPr>
                    </a:p>
                  </a:txBody>
                  <a:tcPr/>
                </a:tc>
              </a:tr>
              <a:tr h="836295">
                <a:tc>
                  <a:txBody>
                    <a:bodyPr/>
                    <a:p>
                      <a:pPr>
                        <a:buNone/>
                      </a:pPr>
                      <a:r>
                        <a:rPr lang="zh-CN" altLang="en-US" sz="1600">
                          <a:latin typeface="黑体-简" panose="02000000000000000000" charset="-122"/>
                          <a:ea typeface="黑体-简" panose="02000000000000000000" charset="-122"/>
                          <a:cs typeface="黑体-简" panose="02000000000000000000" charset="-122"/>
                        </a:rPr>
                        <a:t>动态AOP</a:t>
                      </a:r>
                      <a:endParaRPr lang="zh-CN" altLang="en-US" sz="1600">
                        <a:latin typeface="黑体-简" panose="02000000000000000000" charset="-122"/>
                        <a:ea typeface="黑体-简" panose="02000000000000000000" charset="-122"/>
                        <a:cs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动态代理</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在运行期，目标类加载后，为接口动态生成代理类，将切面织入到代理类中</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cs typeface="黑体-简" panose="02000000000000000000" charset="-122"/>
                        </a:rPr>
                        <a:t>相对于静态AOP更加灵活</a:t>
                      </a:r>
                      <a:endParaRPr lang="zh-CN" altLang="en-US" sz="1600">
                        <a:latin typeface="黑体-简" panose="02000000000000000000" charset="-122"/>
                        <a:ea typeface="黑体-简" panose="02000000000000000000" charset="-122"/>
                        <a:cs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切入的关注点需要实现接口。</a:t>
                      </a:r>
                      <a:endParaRPr lang="zh-CN" altLang="en-US" sz="1600">
                        <a:latin typeface="黑体-简" panose="02000000000000000000" charset="-122"/>
                        <a:ea typeface="黑体-简" panose="02000000000000000000" charset="-122"/>
                      </a:endParaRPr>
                    </a:p>
                    <a:p>
                      <a:pPr>
                        <a:buNone/>
                      </a:pPr>
                      <a:r>
                        <a:rPr lang="zh-CN" altLang="en-US" sz="1600">
                          <a:latin typeface="黑体-简" panose="02000000000000000000" charset="-122"/>
                          <a:ea typeface="黑体-简" panose="02000000000000000000" charset="-122"/>
                        </a:rPr>
                        <a:t>对系统有一点性能影响</a:t>
                      </a:r>
                      <a:endParaRPr lang="zh-CN" altLang="en-US" sz="1600">
                        <a:latin typeface="黑体-简" panose="02000000000000000000" charset="-122"/>
                        <a:ea typeface="黑体-简" panose="02000000000000000000" charset="-122"/>
                      </a:endParaRPr>
                    </a:p>
                  </a:txBody>
                  <a:tcPr/>
                </a:tc>
              </a:tr>
              <a:tr h="836295">
                <a:tc>
                  <a:txBody>
                    <a:bodyPr/>
                    <a:p>
                      <a:pPr>
                        <a:buNone/>
                      </a:pPr>
                      <a:r>
                        <a:rPr lang="zh-CN" altLang="en-US" sz="1600">
                          <a:latin typeface="黑体-简" panose="02000000000000000000" charset="-122"/>
                          <a:ea typeface="黑体-简" panose="02000000000000000000" charset="-122"/>
                        </a:rPr>
                        <a:t>动态字节码生成</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CGLIB</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在运行期，目标类加载后，动态构建字节码文件生成目标类的子类，将切面逻辑加入到子类中</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没有接口也可以织入</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cs typeface="黑体-简" panose="02000000000000000000" charset="-122"/>
                        </a:rPr>
                        <a:t>扩展类的实例方法为final时，则无法进行织入</a:t>
                      </a:r>
                      <a:endParaRPr lang="zh-CN" altLang="en-US" sz="1600">
                        <a:latin typeface="黑体-简" panose="02000000000000000000" charset="-122"/>
                        <a:ea typeface="黑体-简" panose="02000000000000000000" charset="-122"/>
                        <a:cs typeface="黑体-简" panose="02000000000000000000" charset="-122"/>
                      </a:endParaRPr>
                    </a:p>
                  </a:txBody>
                  <a:tcPr/>
                </a:tc>
              </a:tr>
              <a:tr h="836295">
                <a:tc>
                  <a:txBody>
                    <a:bodyPr/>
                    <a:p>
                      <a:pPr>
                        <a:buNone/>
                      </a:pPr>
                      <a:r>
                        <a:rPr lang="zh-CN" altLang="en-US" sz="1600">
                          <a:latin typeface="黑体-简" panose="02000000000000000000" charset="-122"/>
                          <a:ea typeface="黑体-简" panose="02000000000000000000" charset="-122"/>
                        </a:rPr>
                        <a:t>自定义类加载器</a:t>
                      </a:r>
                      <a:endParaRPr lang="zh-CN" altLang="en-US" sz="1600">
                        <a:latin typeface="黑体-简" panose="02000000000000000000" charset="-122"/>
                        <a:ea typeface="黑体-简" panose="02000000000000000000" charset="-122"/>
                      </a:endParaRPr>
                    </a:p>
                  </a:txBody>
                  <a:tcPr/>
                </a:tc>
                <a:tc>
                  <a:txBody>
                    <a:bodyPr/>
                    <a:p>
                      <a:pPr>
                        <a:buNone/>
                      </a:pP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在运行期，目标加载前，将切面逻辑加到目标字节码里</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可以对绝大部分类进行织入</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代码中如果使用了其他类加载器，则这些类将不会被织入</a:t>
                      </a:r>
                      <a:endParaRPr lang="zh-CN" altLang="en-US" sz="1600">
                        <a:latin typeface="黑体-简" panose="02000000000000000000" charset="-122"/>
                        <a:ea typeface="黑体-简" panose="02000000000000000000" charset="-122"/>
                      </a:endParaRPr>
                    </a:p>
                  </a:txBody>
                  <a:tcPr/>
                </a:tc>
              </a:tr>
              <a:tr h="836295">
                <a:tc>
                  <a:txBody>
                    <a:bodyPr/>
                    <a:p>
                      <a:pPr>
                        <a:buNone/>
                      </a:pPr>
                      <a:r>
                        <a:rPr lang="zh-CN" altLang="en-US" sz="1600">
                          <a:latin typeface="黑体-简" panose="02000000000000000000" charset="-122"/>
                          <a:ea typeface="黑体-简" panose="02000000000000000000" charset="-122"/>
                        </a:rPr>
                        <a:t>字节码转换</a:t>
                      </a:r>
                      <a:endParaRPr lang="zh-CN" altLang="en-US" sz="1600">
                        <a:latin typeface="黑体-简" panose="02000000000000000000" charset="-122"/>
                        <a:ea typeface="黑体-简" panose="02000000000000000000" charset="-122"/>
                      </a:endParaRPr>
                    </a:p>
                  </a:txBody>
                  <a:tcPr/>
                </a:tc>
                <a:tc>
                  <a:txBody>
                    <a:bodyPr/>
                    <a:p>
                      <a:pPr>
                        <a:buNone/>
                      </a:pP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在运行期，所有类加载器加载字节码前进行拦截</a:t>
                      </a:r>
                      <a:endParaRPr lang="zh-CN" altLang="en-US" sz="1600">
                        <a:latin typeface="黑体-简" panose="02000000000000000000" charset="-122"/>
                        <a:ea typeface="黑体-简" panose="02000000000000000000" charset="-122"/>
                      </a:endParaRPr>
                    </a:p>
                  </a:txBody>
                  <a:tcPr/>
                </a:tc>
                <a:tc>
                  <a:txBody>
                    <a:bodyPr/>
                    <a:p>
                      <a:pPr>
                        <a:buNone/>
                      </a:pPr>
                      <a:r>
                        <a:rPr lang="zh-CN" altLang="en-US" sz="1600">
                          <a:latin typeface="黑体-简" panose="02000000000000000000" charset="-122"/>
                          <a:ea typeface="黑体-简" panose="02000000000000000000" charset="-122"/>
                        </a:rPr>
                        <a:t>可以对所有类进行织入</a:t>
                      </a:r>
                      <a:endParaRPr lang="zh-CN" altLang="en-US" sz="1600">
                        <a:latin typeface="黑体-简" panose="02000000000000000000" charset="-122"/>
                        <a:ea typeface="黑体-简" panose="02000000000000000000" charset="-122"/>
                      </a:endParaRPr>
                    </a:p>
                  </a:txBody>
                  <a:tcPr/>
                </a:tc>
                <a:tc>
                  <a:txBody>
                    <a:bodyPr/>
                    <a:p>
                      <a:pPr>
                        <a:buNone/>
                      </a:pPr>
                      <a:endParaRPr lang="zh-CN" altLang="en-US" sz="1600">
                        <a:latin typeface="黑体-简" panose="02000000000000000000" charset="-122"/>
                        <a:ea typeface="黑体-简" panose="02000000000000000000" charset="-122"/>
                      </a:endParaRPr>
                    </a:p>
                  </a:txBody>
                  <a:tcPr/>
                </a:tc>
              </a:tr>
            </a:tbl>
          </a:graphicData>
        </a:graphic>
      </p:graphicFrame>
      <p:sp>
        <p:nvSpPr>
          <p:cNvPr id="10" name="文本框 9"/>
          <p:cNvSpPr txBox="1"/>
          <p:nvPr/>
        </p:nvSpPr>
        <p:spPr>
          <a:xfrm>
            <a:off x="351790" y="168910"/>
            <a:ext cx="3832860" cy="368300"/>
          </a:xfrm>
          <a:prstGeom prst="rect">
            <a:avLst/>
          </a:prstGeom>
          <a:noFill/>
        </p:spPr>
        <p:txBody>
          <a:bodyPr wrap="square" rtlCol="0" anchor="t">
            <a:spAutoFit/>
          </a:bodyPr>
          <a:p>
            <a:r>
              <a:rPr lang="zh-CN" altLang="en-US"/>
              <a:t>以下是各种实现机制的比较：</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flipH="1">
            <a:off x="0" y="2760518"/>
            <a:ext cx="5811983" cy="1336964"/>
          </a:xfrm>
          <a:custGeom>
            <a:avLst/>
            <a:gdLst>
              <a:gd name="connsiteX0" fmla="*/ 659822 w 5604839"/>
              <a:gd name="connsiteY0" fmla="*/ 0 h 1336964"/>
              <a:gd name="connsiteX1" fmla="*/ 672283 w 5604839"/>
              <a:gd name="connsiteY1" fmla="*/ 0 h 1336964"/>
              <a:gd name="connsiteX2" fmla="*/ 5604839 w 5604839"/>
              <a:gd name="connsiteY2" fmla="*/ 0 h 1336964"/>
              <a:gd name="connsiteX3" fmla="*/ 5604839 w 5604839"/>
              <a:gd name="connsiteY3" fmla="*/ 1336963 h 1336964"/>
              <a:gd name="connsiteX4" fmla="*/ 672293 w 5604839"/>
              <a:gd name="connsiteY4" fmla="*/ 1336963 h 1336964"/>
              <a:gd name="connsiteX5" fmla="*/ 672283 w 5604839"/>
              <a:gd name="connsiteY5" fmla="*/ 1336964 h 1336964"/>
              <a:gd name="connsiteX6" fmla="*/ 672273 w 5604839"/>
              <a:gd name="connsiteY6" fmla="*/ 1336963 h 1336964"/>
              <a:gd name="connsiteX7" fmla="*/ 659822 w 5604839"/>
              <a:gd name="connsiteY7" fmla="*/ 1336963 h 1336964"/>
              <a:gd name="connsiteX8" fmla="*/ 659822 w 5604839"/>
              <a:gd name="connsiteY8" fmla="*/ 1335715 h 1336964"/>
              <a:gd name="connsiteX9" fmla="*/ 536795 w 5604839"/>
              <a:gd name="connsiteY9" fmla="*/ 1323383 h 1336964"/>
              <a:gd name="connsiteX10" fmla="*/ 0 w 5604839"/>
              <a:gd name="connsiteY10" fmla="*/ 668482 h 1336964"/>
              <a:gd name="connsiteX11" fmla="*/ 536795 w 5604839"/>
              <a:gd name="connsiteY11" fmla="*/ 13581 h 1336964"/>
              <a:gd name="connsiteX12" fmla="*/ 659822 w 5604839"/>
              <a:gd name="connsiteY12" fmla="*/ 1249 h 13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04839" h="1336964">
                <a:moveTo>
                  <a:pt x="659822" y="0"/>
                </a:moveTo>
                <a:lnTo>
                  <a:pt x="672283" y="0"/>
                </a:lnTo>
                <a:lnTo>
                  <a:pt x="5604839" y="0"/>
                </a:lnTo>
                <a:lnTo>
                  <a:pt x="5604839" y="1336963"/>
                </a:lnTo>
                <a:lnTo>
                  <a:pt x="672293" y="1336963"/>
                </a:lnTo>
                <a:lnTo>
                  <a:pt x="672283" y="1336964"/>
                </a:lnTo>
                <a:lnTo>
                  <a:pt x="672273" y="1336963"/>
                </a:lnTo>
                <a:lnTo>
                  <a:pt x="659822" y="1336963"/>
                </a:lnTo>
                <a:lnTo>
                  <a:pt x="659822" y="1335715"/>
                </a:lnTo>
                <a:lnTo>
                  <a:pt x="536795" y="1323383"/>
                </a:lnTo>
                <a:cubicBezTo>
                  <a:pt x="230446" y="1261049"/>
                  <a:pt x="0" y="991525"/>
                  <a:pt x="0" y="668482"/>
                </a:cubicBezTo>
                <a:cubicBezTo>
                  <a:pt x="0" y="345439"/>
                  <a:pt x="230446" y="75915"/>
                  <a:pt x="536795" y="13581"/>
                </a:cubicBezTo>
                <a:lnTo>
                  <a:pt x="659822" y="1249"/>
                </a:ln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5939870" y="3229064"/>
            <a:ext cx="937757" cy="615233"/>
          </a:xfrm>
          <a:prstGeom prst="rect">
            <a:avLst/>
          </a:prstGeom>
          <a:noFill/>
        </p:spPr>
        <p:txBody>
          <a:bodyPr wrap="none" lIns="0" tIns="0" rIns="0" bIns="0">
            <a:spAutoFit/>
          </a:bodyPr>
          <a:lstStyle/>
          <a:p>
            <a:pPr>
              <a:defRPr/>
            </a:pPr>
            <a:r>
              <a:rPr lang="en-US" altLang="zh-CN" sz="32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P</a:t>
            </a:r>
            <a:r>
              <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art</a:t>
            </a:r>
            <a:endParaRPr lang="zh-CN" altLang="en-US" sz="115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52" name="文本框 13"/>
          <p:cNvSpPr txBox="1">
            <a:spLocks noChangeArrowheads="1"/>
          </p:cNvSpPr>
          <p:nvPr>
            <p:custDataLst>
              <p:tags r:id="rId2"/>
            </p:custDataLst>
          </p:nvPr>
        </p:nvSpPr>
        <p:spPr bwMode="auto">
          <a:xfrm>
            <a:off x="6096000" y="3067481"/>
            <a:ext cx="6139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章 节</a:t>
            </a:r>
            <a:endParaRPr lang="zh-CN" altLang="en-US" sz="21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53" name="文本框 14"/>
          <p:cNvSpPr txBox="1">
            <a:spLocks noChangeArrowheads="1"/>
          </p:cNvSpPr>
          <p:nvPr>
            <p:custDataLst>
              <p:tags r:id="rId3"/>
            </p:custDataLst>
          </p:nvPr>
        </p:nvSpPr>
        <p:spPr bwMode="auto">
          <a:xfrm>
            <a:off x="7008003" y="2731264"/>
            <a:ext cx="15214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rPr>
              <a:t>03</a:t>
            </a:r>
            <a:endParaRPr lang="zh-CN" altLang="en-US" sz="9600" dirty="0">
              <a:solidFill>
                <a:schemeClr val="accent1"/>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1" name="标题 5"/>
          <p:cNvSpPr txBox="1"/>
          <p:nvPr>
            <p:custDataLst>
              <p:tags r:id="rId4"/>
            </p:custDataLst>
          </p:nvPr>
        </p:nvSpPr>
        <p:spPr>
          <a:xfrm>
            <a:off x="887402" y="3166541"/>
            <a:ext cx="4037177" cy="52451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defRPr/>
            </a:pPr>
            <a:r>
              <a:rPr lang="en-US" altLang="zh-CN"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AOP</a:t>
            </a:r>
            <a:r>
              <a:rPr lang="zh-CN" altLang="en-US"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rPr>
              <a:t>实战</a:t>
            </a:r>
            <a:endParaRPr lang="zh-CN" altLang="en-US" sz="3790" kern="0" dirty="0">
              <a:solidFill>
                <a:schemeClr val="bg1"/>
              </a:solidFill>
              <a:latin typeface="微软雅黑" panose="020B0503020204020204" pitchFamily="34" charset="-122"/>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2250" y="219710"/>
            <a:ext cx="3368040" cy="368300"/>
          </a:xfrm>
          <a:prstGeom prst="rect">
            <a:avLst/>
          </a:prstGeom>
          <a:noFill/>
        </p:spPr>
        <p:txBody>
          <a:bodyPr wrap="square" rtlCol="0">
            <a:spAutoFit/>
          </a:bodyPr>
          <a:p>
            <a:r>
              <a:rPr lang="en-US" altLang="zh-CN" b="1"/>
              <a:t>03.01 </a:t>
            </a:r>
            <a:r>
              <a:rPr lang="zh-CN" altLang="en-US" b="1"/>
              <a:t>动态代理的演示</a:t>
            </a:r>
            <a:endParaRPr lang="zh-CN" altLang="en-US" b="1"/>
          </a:p>
        </p:txBody>
      </p:sp>
      <p:sp>
        <p:nvSpPr>
          <p:cNvPr id="3" name="文本框 2"/>
          <p:cNvSpPr txBox="1"/>
          <p:nvPr/>
        </p:nvSpPr>
        <p:spPr>
          <a:xfrm>
            <a:off x="636270" y="2275840"/>
            <a:ext cx="3606165" cy="337185"/>
          </a:xfrm>
          <a:prstGeom prst="rect">
            <a:avLst/>
          </a:prstGeom>
          <a:noFill/>
        </p:spPr>
        <p:txBody>
          <a:bodyPr wrap="square" rtlCol="0" anchor="t">
            <a:spAutoFit/>
          </a:bodyPr>
          <a:p>
            <a:r>
              <a:rPr lang="en-US" altLang="zh-CN" sz="1600">
                <a:solidFill>
                  <a:schemeClr val="bg1">
                    <a:lumMod val="50000"/>
                  </a:schemeClr>
                </a:solidFill>
              </a:rPr>
              <a:t>//</a:t>
            </a:r>
            <a:r>
              <a:rPr lang="zh-CN" altLang="en-US" sz="1600">
                <a:solidFill>
                  <a:schemeClr val="bg1">
                    <a:lumMod val="50000"/>
                  </a:schemeClr>
                </a:solidFill>
              </a:rPr>
              <a:t>被代理者的父类接口（游戏）</a:t>
            </a:r>
            <a:endParaRPr lang="zh-CN" altLang="en-US" sz="1600">
              <a:solidFill>
                <a:schemeClr val="bg1">
                  <a:lumMod val="50000"/>
                </a:schemeClr>
              </a:solidFill>
            </a:endParaRPr>
          </a:p>
        </p:txBody>
      </p:sp>
      <p:sp>
        <p:nvSpPr>
          <p:cNvPr id="4" name="文本框 3"/>
          <p:cNvSpPr txBox="1"/>
          <p:nvPr/>
        </p:nvSpPr>
        <p:spPr>
          <a:xfrm>
            <a:off x="636270" y="2613025"/>
            <a:ext cx="2540000" cy="829945"/>
          </a:xfrm>
          <a:prstGeom prst="rect">
            <a:avLst/>
          </a:prstGeom>
          <a:noFill/>
        </p:spPr>
        <p:txBody>
          <a:bodyPr wrap="square" rtlCol="0" anchor="t">
            <a:spAutoFit/>
          </a:bodyPr>
          <a:p>
            <a:r>
              <a:rPr lang="zh-CN" altLang="en-US" sz="1600"/>
              <a:t>public interface Game {</a:t>
            </a:r>
            <a:endParaRPr lang="zh-CN" altLang="en-US" sz="1600"/>
          </a:p>
          <a:p>
            <a:r>
              <a:rPr lang="zh-CN" altLang="en-US" sz="1600"/>
              <a:t>	void play();</a:t>
            </a:r>
            <a:endParaRPr lang="zh-CN" altLang="en-US" sz="1600"/>
          </a:p>
          <a:p>
            <a:r>
              <a:rPr lang="zh-CN" altLang="en-US" sz="1600"/>
              <a:t>}</a:t>
            </a:r>
            <a:endParaRPr lang="zh-CN" altLang="en-US" sz="1600"/>
          </a:p>
        </p:txBody>
      </p:sp>
      <p:sp>
        <p:nvSpPr>
          <p:cNvPr id="5" name="文本框 4"/>
          <p:cNvSpPr txBox="1"/>
          <p:nvPr/>
        </p:nvSpPr>
        <p:spPr>
          <a:xfrm>
            <a:off x="636270" y="3442970"/>
            <a:ext cx="3968115" cy="337185"/>
          </a:xfrm>
          <a:prstGeom prst="rect">
            <a:avLst/>
          </a:prstGeom>
          <a:noFill/>
        </p:spPr>
        <p:txBody>
          <a:bodyPr wrap="square" rtlCol="0" anchor="t">
            <a:spAutoFit/>
          </a:bodyPr>
          <a:p>
            <a:r>
              <a:rPr lang="en-US" altLang="zh-CN" sz="1600">
                <a:solidFill>
                  <a:schemeClr val="bg1">
                    <a:lumMod val="50000"/>
                  </a:schemeClr>
                </a:solidFill>
              </a:rPr>
              <a:t>//</a:t>
            </a:r>
            <a:r>
              <a:rPr lang="zh-CN" altLang="en-US" sz="1600">
                <a:solidFill>
                  <a:schemeClr val="bg1">
                    <a:lumMod val="50000"/>
                  </a:schemeClr>
                </a:solidFill>
              </a:rPr>
              <a:t>两个被代理者（和平精英和王者荣耀）</a:t>
            </a:r>
            <a:endParaRPr lang="zh-CN" altLang="en-US" sz="1600">
              <a:solidFill>
                <a:schemeClr val="bg1">
                  <a:lumMod val="50000"/>
                </a:schemeClr>
              </a:solidFill>
            </a:endParaRPr>
          </a:p>
        </p:txBody>
      </p:sp>
      <p:sp>
        <p:nvSpPr>
          <p:cNvPr id="8" name="文本框 7"/>
          <p:cNvSpPr txBox="1"/>
          <p:nvPr/>
        </p:nvSpPr>
        <p:spPr>
          <a:xfrm>
            <a:off x="636270" y="3811270"/>
            <a:ext cx="8062595" cy="3046095"/>
          </a:xfrm>
          <a:prstGeom prst="rect">
            <a:avLst/>
          </a:prstGeom>
          <a:noFill/>
        </p:spPr>
        <p:txBody>
          <a:bodyPr wrap="square" rtlCol="0" anchor="t">
            <a:spAutoFit/>
          </a:bodyPr>
          <a:p>
            <a:r>
              <a:rPr lang="zh-CN" altLang="en-US" sz="1600"/>
              <a:t>public class </a:t>
            </a:r>
            <a:r>
              <a:rPr lang="en-US" altLang="zh-CN" sz="1600"/>
              <a:t>Peace</a:t>
            </a:r>
            <a:r>
              <a:rPr lang="zh-CN" altLang="en-US" sz="1600"/>
              <a:t> implements Game {</a:t>
            </a:r>
            <a:endParaRPr lang="zh-CN" altLang="en-US" sz="1600"/>
          </a:p>
          <a:p>
            <a:r>
              <a:rPr lang="zh-CN" altLang="en-US" sz="1600"/>
              <a:t> 	@Override</a:t>
            </a:r>
            <a:endParaRPr lang="zh-CN" altLang="en-US" sz="1600"/>
          </a:p>
          <a:p>
            <a:r>
              <a:rPr lang="zh-CN" altLang="en-US" sz="1600"/>
              <a:t>	public void play() {</a:t>
            </a:r>
            <a:endParaRPr lang="zh-CN" altLang="en-US" sz="1600"/>
          </a:p>
          <a:p>
            <a:r>
              <a:rPr lang="zh-CN" altLang="en-US" sz="1600"/>
              <a:t>		System.out.println("开始启动和平精英...");</a:t>
            </a:r>
            <a:endParaRPr lang="zh-CN" altLang="en-US" sz="1600"/>
          </a:p>
          <a:p>
            <a:r>
              <a:rPr lang="zh-CN" altLang="en-US" sz="1600"/>
              <a:t>	}</a:t>
            </a:r>
            <a:endParaRPr lang="zh-CN" altLang="en-US" sz="1600"/>
          </a:p>
          <a:p>
            <a:r>
              <a:rPr lang="zh-CN" altLang="en-US" sz="1600"/>
              <a:t>} </a:t>
            </a:r>
            <a:endParaRPr lang="zh-CN" altLang="en-US" sz="1600"/>
          </a:p>
          <a:p>
            <a:r>
              <a:rPr lang="zh-CN" altLang="en-US" sz="1600"/>
              <a:t>public class </a:t>
            </a:r>
            <a:r>
              <a:rPr lang="en-US" altLang="zh-CN" sz="1600"/>
              <a:t>Glory </a:t>
            </a:r>
            <a:r>
              <a:rPr lang="zh-CN" altLang="en-US" sz="1600"/>
              <a:t>implements Game {</a:t>
            </a:r>
            <a:endParaRPr lang="zh-CN" altLang="en-US" sz="1600"/>
          </a:p>
          <a:p>
            <a:r>
              <a:rPr lang="zh-CN" altLang="en-US" sz="1600"/>
              <a:t> 	@Override</a:t>
            </a:r>
            <a:endParaRPr lang="zh-CN" altLang="en-US" sz="1600"/>
          </a:p>
          <a:p>
            <a:r>
              <a:rPr lang="zh-CN" altLang="en-US" sz="1600"/>
              <a:t>	public void play() {</a:t>
            </a:r>
            <a:endParaRPr lang="zh-CN" altLang="en-US" sz="1600"/>
          </a:p>
          <a:p>
            <a:r>
              <a:rPr lang="zh-CN" altLang="en-US" sz="1600"/>
              <a:t>		System.out.println("开始启动王者荣耀...");</a:t>
            </a:r>
            <a:endParaRPr lang="zh-CN" altLang="en-US" sz="1600"/>
          </a:p>
          <a:p>
            <a:r>
              <a:rPr lang="zh-CN" altLang="en-US" sz="1600"/>
              <a:t>	}</a:t>
            </a:r>
            <a:endParaRPr lang="zh-CN" altLang="en-US" sz="1600"/>
          </a:p>
          <a:p>
            <a:r>
              <a:rPr lang="zh-CN" altLang="en-US" sz="1600"/>
              <a:t>}</a:t>
            </a:r>
            <a:endParaRPr lang="zh-CN" altLang="en-US" sz="1600"/>
          </a:p>
        </p:txBody>
      </p:sp>
      <p:sp>
        <p:nvSpPr>
          <p:cNvPr id="7" name="文本框 6"/>
          <p:cNvSpPr txBox="1"/>
          <p:nvPr/>
        </p:nvSpPr>
        <p:spPr>
          <a:xfrm>
            <a:off x="349250" y="603250"/>
            <a:ext cx="7747635" cy="1322070"/>
          </a:xfrm>
          <a:prstGeom prst="rect">
            <a:avLst/>
          </a:prstGeom>
          <a:noFill/>
        </p:spPr>
        <p:txBody>
          <a:bodyPr wrap="square" rtlCol="0" anchor="t">
            <a:spAutoFit/>
          </a:bodyPr>
          <a:p>
            <a:r>
              <a:rPr lang="zh-CN" altLang="en-US" sz="1600"/>
              <a:t>例子演示的是在方法执行前后织入一段记录日志的代码，其中</a:t>
            </a:r>
            <a:endParaRPr lang="zh-CN" altLang="en-US" sz="1600"/>
          </a:p>
          <a:p>
            <a:r>
              <a:rPr lang="en-US" altLang="zh-CN" sz="1600"/>
              <a:t>Peace,Glory</a:t>
            </a:r>
            <a:r>
              <a:rPr lang="zh-CN" altLang="en-US" sz="1600"/>
              <a:t>是代理类</a:t>
            </a:r>
            <a:endParaRPr lang="zh-CN" altLang="en-US" sz="1600"/>
          </a:p>
          <a:p>
            <a:r>
              <a:rPr lang="en-US" altLang="zh-CN" sz="1600"/>
              <a:t>TGP</a:t>
            </a:r>
            <a:r>
              <a:rPr lang="zh-CN" altLang="en-US" sz="1600"/>
              <a:t>是记录日志的切面</a:t>
            </a:r>
            <a:endParaRPr lang="zh-CN" altLang="en-US" sz="1600"/>
          </a:p>
          <a:p>
            <a:r>
              <a:rPr lang="en-US" altLang="zh-CN" sz="1600"/>
              <a:t>Game</a:t>
            </a:r>
            <a:r>
              <a:rPr lang="zh-CN" altLang="en-US" sz="1600"/>
              <a:t>是代理类的接口</a:t>
            </a:r>
            <a:endParaRPr lang="zh-CN" altLang="en-US" sz="1600"/>
          </a:p>
          <a:p>
            <a:r>
              <a:rPr lang="zh-CN" altLang="en-US" sz="1600"/>
              <a:t>Proxy.newProxyInstance是织入器</a:t>
            </a:r>
            <a:endParaRPr lang="zh-CN" altLang="en-US" sz="160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7020" y="59055"/>
            <a:ext cx="11173460" cy="6647180"/>
          </a:xfrm>
          <a:prstGeom prst="rect">
            <a:avLst/>
          </a:prstGeom>
          <a:noFill/>
        </p:spPr>
        <p:txBody>
          <a:bodyPr wrap="square" rtlCol="0" anchor="t">
            <a:spAutoFit/>
          </a:bodyPr>
          <a:p>
            <a:r>
              <a:rPr lang="zh-CN" altLang="en-US"/>
              <a:t>import java.lang.reflect.InvocationHandler;</a:t>
            </a:r>
            <a:endParaRPr lang="zh-CN" altLang="en-US"/>
          </a:p>
          <a:p>
            <a:r>
              <a:rPr lang="zh-CN" altLang="en-US"/>
              <a:t>import java.lang.reflect.Method;</a:t>
            </a:r>
            <a:endParaRPr lang="zh-CN" altLang="en-US"/>
          </a:p>
          <a:p>
            <a:r>
              <a:rPr lang="zh-CN" altLang="en-US" sz="1600"/>
              <a:t>/**</a:t>
            </a:r>
            <a:endParaRPr lang="zh-CN" altLang="en-US" sz="1600"/>
          </a:p>
          <a:p>
            <a:r>
              <a:rPr lang="zh-CN" altLang="en-US" sz="1600"/>
              <a:t> * 启动游戏的切面</a:t>
            </a:r>
            <a:endParaRPr lang="zh-CN" altLang="en-US" sz="1600"/>
          </a:p>
          <a:p>
            <a:r>
              <a:rPr lang="zh-CN" altLang="en-US" sz="1600"/>
              <a:t> */</a:t>
            </a:r>
            <a:endParaRPr lang="zh-CN" altLang="en-US"/>
          </a:p>
          <a:p>
            <a:r>
              <a:rPr lang="zh-CN" altLang="en-US"/>
              <a:t>public class </a:t>
            </a:r>
            <a:r>
              <a:rPr lang="zh-CN" altLang="en-US">
                <a:sym typeface="+mn-ea"/>
              </a:rPr>
              <a:t>TGP</a:t>
            </a:r>
            <a:r>
              <a:rPr lang="zh-CN" altLang="en-US"/>
              <a:t> implements InvocationHandler {</a:t>
            </a:r>
            <a:endParaRPr lang="zh-CN" altLang="en-US"/>
          </a:p>
          <a:p>
            <a:endParaRPr lang="zh-CN" altLang="en-US"/>
          </a:p>
          <a:p>
            <a:r>
              <a:rPr lang="zh-CN" altLang="en-US"/>
              <a:t>    private Object target;</a:t>
            </a:r>
            <a:r>
              <a:rPr lang="zh-CN" altLang="en-US">
                <a:solidFill>
                  <a:schemeClr val="bg1">
                    <a:lumMod val="50000"/>
                  </a:schemeClr>
                </a:solidFill>
              </a:rPr>
              <a:t>//目标对象</a:t>
            </a:r>
            <a:endParaRPr lang="zh-CN" altLang="en-US">
              <a:solidFill>
                <a:schemeClr val="bg1">
                  <a:lumMod val="50000"/>
                </a:schemeClr>
              </a:solidFill>
            </a:endParaRPr>
          </a:p>
          <a:p>
            <a:endParaRPr lang="zh-CN" altLang="en-US"/>
          </a:p>
          <a:p>
            <a:r>
              <a:rPr lang="zh-CN" altLang="en-US"/>
              <a:t>    public </a:t>
            </a:r>
            <a:r>
              <a:rPr lang="zh-CN" altLang="en-US">
                <a:sym typeface="+mn-ea"/>
              </a:rPr>
              <a:t>TGP</a:t>
            </a:r>
            <a:r>
              <a:rPr lang="zh-CN" altLang="en-US"/>
              <a:t>(Object target) {</a:t>
            </a:r>
            <a:endParaRPr lang="zh-CN" altLang="en-US"/>
          </a:p>
          <a:p>
            <a:r>
              <a:rPr lang="zh-CN" altLang="en-US"/>
              <a:t>        this.target = target;</a:t>
            </a:r>
            <a:endParaRPr lang="zh-CN" altLang="en-US"/>
          </a:p>
          <a:p>
            <a:r>
              <a:rPr lang="zh-CN" altLang="en-US"/>
              <a:t>    }</a:t>
            </a:r>
            <a:endParaRPr lang="zh-CN" altLang="en-US"/>
          </a:p>
          <a:p>
            <a:endParaRPr lang="zh-CN" altLang="en-US"/>
          </a:p>
          <a:p>
            <a:r>
              <a:rPr lang="zh-CN" altLang="en-US"/>
              <a:t>    @Override</a:t>
            </a:r>
            <a:endParaRPr lang="zh-CN" altLang="en-US"/>
          </a:p>
          <a:p>
            <a:r>
              <a:rPr lang="zh-CN" altLang="en-US"/>
              <a:t>    public Object invoke(Object proxy, Method method, Object[] args) throws Throwable {</a:t>
            </a:r>
            <a:endParaRPr lang="zh-CN" altLang="en-US"/>
          </a:p>
          <a:p>
            <a:r>
              <a:rPr lang="zh-CN" altLang="en-US"/>
              <a:t>       </a:t>
            </a:r>
            <a:r>
              <a:rPr lang="zh-CN" altLang="en-US" sz="1600"/>
              <a:t> </a:t>
            </a:r>
            <a:r>
              <a:rPr lang="zh-CN" altLang="en-US" sz="1600">
                <a:solidFill>
                  <a:schemeClr val="bg1">
                    <a:lumMod val="50000"/>
                  </a:schemeClr>
                </a:solidFill>
                <a:latin typeface="黑体-简" panose="02000000000000000000" charset="-122"/>
                <a:ea typeface="黑体-简" panose="02000000000000000000" charset="-122"/>
                <a:cs typeface="黑体-简" panose="02000000000000000000" charset="-122"/>
              </a:rPr>
              <a:t>//执行织入的代码，你可以控制哪些方法执行切入逻辑</a:t>
            </a:r>
            <a:endParaRPr lang="zh-CN" altLang="en-US" sz="1600">
              <a:solidFill>
                <a:schemeClr val="bg1">
                  <a:lumMod val="50000"/>
                </a:schemeClr>
              </a:solidFill>
              <a:latin typeface="黑体-简" panose="02000000000000000000" charset="-122"/>
              <a:ea typeface="黑体-简" panose="02000000000000000000" charset="-122"/>
              <a:cs typeface="黑体-简" panose="02000000000000000000" charset="-122"/>
            </a:endParaRPr>
          </a:p>
          <a:p>
            <a:r>
              <a:rPr lang="zh-CN" altLang="en-US"/>
              <a:t>         System.out.println("开始优化游戏环境...");</a:t>
            </a:r>
            <a:endParaRPr lang="zh-CN" altLang="en-US"/>
          </a:p>
          <a:p>
            <a:r>
              <a:rPr lang="zh-CN" altLang="en-US"/>
              <a:t>        </a:t>
            </a:r>
            <a:r>
              <a:rPr lang="zh-CN" altLang="en-US" sz="1600">
                <a:solidFill>
                  <a:schemeClr val="bg1">
                    <a:lumMod val="50000"/>
                  </a:schemeClr>
                </a:solidFill>
              </a:rPr>
              <a:t>//执行原有逻辑</a:t>
            </a:r>
            <a:endParaRPr lang="zh-CN" altLang="en-US" sz="1600"/>
          </a:p>
          <a:p>
            <a:r>
              <a:rPr lang="zh-CN" altLang="en-US"/>
              <a:t>        Object recv = method.invoke(target, args);</a:t>
            </a:r>
            <a:endParaRPr lang="zh-CN" altLang="en-US"/>
          </a:p>
          <a:p>
            <a:r>
              <a:rPr lang="en-US" altLang="zh-CN">
                <a:sym typeface="+mn-ea"/>
              </a:rPr>
              <a:t>	</a:t>
            </a:r>
            <a:r>
              <a:rPr lang="zh-CN" altLang="en-US" sz="1600">
                <a:solidFill>
                  <a:schemeClr val="bg1">
                    <a:lumMod val="50000"/>
                  </a:schemeClr>
                </a:solidFill>
                <a:sym typeface="+mn-ea"/>
              </a:rPr>
              <a:t>//执行织入的代码</a:t>
            </a:r>
            <a:endParaRPr lang="zh-CN" altLang="en-US" sz="1600">
              <a:solidFill>
                <a:schemeClr val="bg1">
                  <a:lumMod val="50000"/>
                </a:schemeClr>
              </a:solidFill>
            </a:endParaRPr>
          </a:p>
          <a:p>
            <a:r>
              <a:rPr lang="en-US" altLang="zh-CN"/>
              <a:t>	</a:t>
            </a:r>
            <a:r>
              <a:rPr lang="zh-CN" altLang="en-US"/>
              <a:t>System.out.println("游戏已正常启动...");</a:t>
            </a:r>
            <a:endParaRPr lang="zh-CN" altLang="en-US"/>
          </a:p>
          <a:p>
            <a:r>
              <a:rPr lang="zh-CN" altLang="en-US"/>
              <a:t>        return recv;</a:t>
            </a:r>
            <a:endParaRPr lang="zh-CN" altLang="en-US"/>
          </a:p>
          <a:p>
            <a:r>
              <a:rPr lang="zh-CN" altLang="en-US"/>
              <a:t>    }</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MH" val="20161022203400"/>
  <p:tag name="MH_LIBRARY" val="GRAPHIC"/>
  <p:tag name="MH_TYPE" val="Other"/>
  <p:tag name="MH_ORDER" val="1"/>
</p:tagLst>
</file>

<file path=ppt/tags/tag10.xml><?xml version="1.0" encoding="utf-8"?>
<p:tagLst xmlns:p="http://schemas.openxmlformats.org/presentationml/2006/main">
  <p:tag name="MH" val="20161022204303"/>
  <p:tag name="MH_LIBRARY" val="GRAPHIC"/>
  <p:tag name="MH_ORDER" val="文本框 13"/>
</p:tagLst>
</file>

<file path=ppt/tags/tag11.xml><?xml version="1.0" encoding="utf-8"?>
<p:tagLst xmlns:p="http://schemas.openxmlformats.org/presentationml/2006/main">
  <p:tag name="MH" val="20161022204303"/>
  <p:tag name="MH_LIBRARY" val="GRAPHIC"/>
  <p:tag name="MH_ORDER" val="文本框 14"/>
</p:tagLst>
</file>

<file path=ppt/tags/tag12.xml><?xml version="1.0" encoding="utf-8"?>
<p:tagLst xmlns:p="http://schemas.openxmlformats.org/presentationml/2006/main">
  <p:tag name="MH" val="20161022204343"/>
  <p:tag name="MH_LIBRARY" val="GRAPHIC"/>
  <p:tag name="MH_ORDER" val="标题 5"/>
</p:tagLst>
</file>

<file path=ppt/tags/tag13.xml><?xml version="1.0" encoding="utf-8"?>
<p:tagLst xmlns:p="http://schemas.openxmlformats.org/presentationml/2006/main">
  <p:tag name="MH" val="20161022204343"/>
  <p:tag name="MH_LIBRARY" val="GRAPHIC"/>
  <p:tag name="MH_ORDER" val="文本占位符 6"/>
</p:tagLst>
</file>

<file path=ppt/tags/tag14.xml><?xml version="1.0" encoding="utf-8"?>
<p:tagLst xmlns:p="http://schemas.openxmlformats.org/presentationml/2006/main">
  <p:tag name="MH" val="20161022204303"/>
  <p:tag name="MH_LIBRARY" val="GRAPHIC"/>
</p:tagLst>
</file>

<file path=ppt/tags/tag15.xml><?xml version="1.0" encoding="utf-8"?>
<p:tagLst xmlns:p="http://schemas.openxmlformats.org/presentationml/2006/main">
  <p:tag name="MH" val="20161022204303"/>
  <p:tag name="MH_LIBRARY" val="GRAPHIC"/>
  <p:tag name="MH_ORDER" val="TextBox 11"/>
</p:tagLst>
</file>

<file path=ppt/tags/tag16.xml><?xml version="1.0" encoding="utf-8"?>
<p:tagLst xmlns:p="http://schemas.openxmlformats.org/presentationml/2006/main">
  <p:tag name="MH" val="20161022204303"/>
  <p:tag name="MH_LIBRARY" val="GRAPHIC"/>
  <p:tag name="MH_ORDER" val="文本框 13"/>
</p:tagLst>
</file>

<file path=ppt/tags/tag17.xml><?xml version="1.0" encoding="utf-8"?>
<p:tagLst xmlns:p="http://schemas.openxmlformats.org/presentationml/2006/main">
  <p:tag name="MH" val="20161022204303"/>
  <p:tag name="MH_LIBRARY" val="GRAPHIC"/>
  <p:tag name="MH_ORDER" val="文本框 14"/>
</p:tagLst>
</file>

<file path=ppt/tags/tag18.xml><?xml version="1.0" encoding="utf-8"?>
<p:tagLst xmlns:p="http://schemas.openxmlformats.org/presentationml/2006/main">
  <p:tag name="MH" val="20161022204343"/>
  <p:tag name="MH_LIBRARY" val="GRAPHIC"/>
  <p:tag name="MH_ORDER" val="标题 5"/>
</p:tagLst>
</file>

<file path=ppt/tags/tag19.xml><?xml version="1.0" encoding="utf-8"?>
<p:tagLst xmlns:p="http://schemas.openxmlformats.org/presentationml/2006/main">
  <p:tag name="KSO_WM_UNIT_TABLE_BEAUTIFY" val="smartTable{cd339600-a65b-4f08-8680-2b42c03f4ce5}"/>
</p:tagLst>
</file>

<file path=ppt/tags/tag2.xml><?xml version="1.0" encoding="utf-8"?>
<p:tagLst xmlns:p="http://schemas.openxmlformats.org/presentationml/2006/main">
  <p:tag name="MH" val="20161022192605"/>
  <p:tag name="MH_LIBRARY" val="GRAPHIC"/>
  <p:tag name="MH_TYPE" val="Text"/>
  <p:tag name="MH_ORDER" val="1"/>
</p:tagLst>
</file>

<file path=ppt/tags/tag20.xml><?xml version="1.0" encoding="utf-8"?>
<p:tagLst xmlns:p="http://schemas.openxmlformats.org/presentationml/2006/main">
  <p:tag name="MH" val="20161022204303"/>
  <p:tag name="MH_LIBRARY" val="GRAPHIC"/>
  <p:tag name="MH_ORDER" val="TextBox 11"/>
</p:tagLst>
</file>

<file path=ppt/tags/tag21.xml><?xml version="1.0" encoding="utf-8"?>
<p:tagLst xmlns:p="http://schemas.openxmlformats.org/presentationml/2006/main">
  <p:tag name="MH" val="20161022204303"/>
  <p:tag name="MH_LIBRARY" val="GRAPHIC"/>
  <p:tag name="MH_ORDER" val="文本框 13"/>
</p:tagLst>
</file>

<file path=ppt/tags/tag22.xml><?xml version="1.0" encoding="utf-8"?>
<p:tagLst xmlns:p="http://schemas.openxmlformats.org/presentationml/2006/main">
  <p:tag name="MH" val="20161022204303"/>
  <p:tag name="MH_LIBRARY" val="GRAPHIC"/>
  <p:tag name="MH_ORDER" val="文本框 14"/>
</p:tagLst>
</file>

<file path=ppt/tags/tag23.xml><?xml version="1.0" encoding="utf-8"?>
<p:tagLst xmlns:p="http://schemas.openxmlformats.org/presentationml/2006/main">
  <p:tag name="MH" val="20161022204343"/>
  <p:tag name="MH_LIBRARY" val="GRAPHIC"/>
  <p:tag name="MH_ORDER" val="标题 5"/>
</p:tagLst>
</file>

<file path=ppt/tags/tag24.xml><?xml version="1.0" encoding="utf-8"?>
<p:tagLst xmlns:p="http://schemas.openxmlformats.org/presentationml/2006/main">
  <p:tag name="MH" val="20161022204303"/>
  <p:tag name="MH_LIBRARY" val="GRAPHIC"/>
</p:tagLst>
</file>

<file path=ppt/tags/tag25.xml><?xml version="1.0" encoding="utf-8"?>
<p:tagLst xmlns:p="http://schemas.openxmlformats.org/presentationml/2006/main">
  <p:tag name="MH" val="20161022204303"/>
  <p:tag name="MH_LIBRARY" val="GRAPHIC"/>
  <p:tag name="MH_ORDER" val="TextBox 11"/>
</p:tagLst>
</file>

<file path=ppt/tags/tag26.xml><?xml version="1.0" encoding="utf-8"?>
<p:tagLst xmlns:p="http://schemas.openxmlformats.org/presentationml/2006/main">
  <p:tag name="MH" val="20161022204303"/>
  <p:tag name="MH_LIBRARY" val="GRAPHIC"/>
  <p:tag name="MH_ORDER" val="文本框 13"/>
</p:tagLst>
</file>

<file path=ppt/tags/tag27.xml><?xml version="1.0" encoding="utf-8"?>
<p:tagLst xmlns:p="http://schemas.openxmlformats.org/presentationml/2006/main">
  <p:tag name="MH" val="20161022204303"/>
  <p:tag name="MH_LIBRARY" val="GRAPHIC"/>
  <p:tag name="MH_ORDER" val="文本框 14"/>
</p:tagLst>
</file>

<file path=ppt/tags/tag28.xml><?xml version="1.0" encoding="utf-8"?>
<p:tagLst xmlns:p="http://schemas.openxmlformats.org/presentationml/2006/main">
  <p:tag name="MH" val="20161022204343"/>
  <p:tag name="MH_LIBRARY" val="GRAPHIC"/>
  <p:tag name="MH_ORDER" val="标题 5"/>
</p:tagLst>
</file>

<file path=ppt/tags/tag3.xml><?xml version="1.0" encoding="utf-8"?>
<p:tagLst xmlns:p="http://schemas.openxmlformats.org/presentationml/2006/main">
  <p:tag name="MH" val="20161022203400"/>
  <p:tag name="MH_LIBRARY" val="GRAPHIC"/>
  <p:tag name="MH_TYPE" val="Other"/>
  <p:tag name="MH_ORDER" val="1"/>
</p:tagLst>
</file>

<file path=ppt/tags/tag4.xml><?xml version="1.0" encoding="utf-8"?>
<p:tagLst xmlns:p="http://schemas.openxmlformats.org/presentationml/2006/main">
  <p:tag name="MH" val="20161022192605"/>
  <p:tag name="MH_LIBRARY" val="GRAPHIC"/>
  <p:tag name="MH_TYPE" val="Text"/>
  <p:tag name="MH_ORDER" val="1"/>
</p:tagLst>
</file>

<file path=ppt/tags/tag5.xml><?xml version="1.0" encoding="utf-8"?>
<p:tagLst xmlns:p="http://schemas.openxmlformats.org/presentationml/2006/main">
  <p:tag name="MH" val="20161022203400"/>
  <p:tag name="MH_LIBRARY" val="GRAPHIC"/>
  <p:tag name="MH_TYPE" val="Other"/>
  <p:tag name="MH_ORDER" val="1"/>
</p:tagLst>
</file>

<file path=ppt/tags/tag6.xml><?xml version="1.0" encoding="utf-8"?>
<p:tagLst xmlns:p="http://schemas.openxmlformats.org/presentationml/2006/main">
  <p:tag name="MH" val="20161022192605"/>
  <p:tag name="MH_LIBRARY" val="GRAPHIC"/>
  <p:tag name="MH_TYPE" val="Text"/>
  <p:tag name="MH_ORDER" val="1"/>
</p:tagLst>
</file>

<file path=ppt/tags/tag7.xml><?xml version="1.0" encoding="utf-8"?>
<p:tagLst xmlns:p="http://schemas.openxmlformats.org/presentationml/2006/main">
  <p:tag name="MH" val="20161022203400"/>
  <p:tag name="MH_LIBRARY" val="GRAPHIC"/>
  <p:tag name="MH_TYPE" val="Other"/>
  <p:tag name="MH_ORDER" val="1"/>
</p:tagLst>
</file>

<file path=ppt/tags/tag8.xml><?xml version="1.0" encoding="utf-8"?>
<p:tagLst xmlns:p="http://schemas.openxmlformats.org/presentationml/2006/main">
  <p:tag name="MH" val="20161022192605"/>
  <p:tag name="MH_LIBRARY" val="GRAPHIC"/>
  <p:tag name="MH_TYPE" val="Text"/>
  <p:tag name="MH_ORDER" val="1"/>
</p:tagLst>
</file>

<file path=ppt/tags/tag9.xml><?xml version="1.0" encoding="utf-8"?>
<p:tagLst xmlns:p="http://schemas.openxmlformats.org/presentationml/2006/main">
  <p:tag name="MH" val="20161022204303"/>
  <p:tag name="MH_LIBRARY" val="GRAPHIC"/>
  <p:tag name="MH_ORDER" val="TextBox 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4907</Words>
  <Application>WPS 表格</Application>
  <PresentationFormat>宽屏</PresentationFormat>
  <Paragraphs>324</Paragraphs>
  <Slides>16</Slides>
  <Notes>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方正书宋_GBK</vt:lpstr>
      <vt:lpstr>Wingdings</vt:lpstr>
      <vt:lpstr>微软雅黑</vt:lpstr>
      <vt:lpstr>汉仪旗黑KW</vt:lpstr>
      <vt:lpstr>Calibri</vt:lpstr>
      <vt:lpstr>Helvetica Neue</vt:lpstr>
      <vt:lpstr>Impact</vt:lpstr>
      <vt:lpstr>宋体</vt:lpstr>
      <vt:lpstr>黑体-简</vt:lpstr>
      <vt:lpstr>汉仪书宋二KW</vt:lpstr>
      <vt:lpstr>宋体</vt:lpstr>
      <vt:lpstr>Arial Unicode MS</vt:lpstr>
      <vt:lpstr>等线 Light</vt:lpstr>
      <vt:lpstr>汉仪中等线KW</vt:lpstr>
      <vt:lpstr>等线</vt:lpstr>
      <vt:lpstr>兰亭黑-简</vt:lpstr>
      <vt:lpstr>苹方-简</vt:lpstr>
      <vt:lpstr>苹方-港</vt:lpstr>
      <vt:lpstr>黑体-繁</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璐</dc:creator>
  <cp:lastModifiedBy>corgisang</cp:lastModifiedBy>
  <cp:revision>120</cp:revision>
  <dcterms:created xsi:type="dcterms:W3CDTF">2020-05-26T16:02:38Z</dcterms:created>
  <dcterms:modified xsi:type="dcterms:W3CDTF">2020-05-26T16:02:38Z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