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61" r:id="rId2"/>
    <p:sldId id="257" r:id="rId3"/>
    <p:sldId id="271" r:id="rId4"/>
    <p:sldId id="277" r:id="rId5"/>
    <p:sldId id="262" r:id="rId6"/>
    <p:sldId id="286" r:id="rId7"/>
    <p:sldId id="276" r:id="rId8"/>
    <p:sldId id="287" r:id="rId9"/>
    <p:sldId id="278" r:id="rId10"/>
    <p:sldId id="280" r:id="rId11"/>
    <p:sldId id="282" r:id="rId12"/>
    <p:sldId id="283" r:id="rId13"/>
    <p:sldId id="284" r:id="rId14"/>
    <p:sldId id="285" r:id="rId15"/>
    <p:sldId id="288" r:id="rId16"/>
    <p:sldId id="289" r:id="rId17"/>
    <p:sldId id="290" r:id="rId18"/>
    <p:sldId id="291" r:id="rId19"/>
    <p:sldId id="273" r:id="rId20"/>
    <p:sldId id="274" r:id="rId21"/>
    <p:sldId id="299" r:id="rId22"/>
    <p:sldId id="292" r:id="rId23"/>
    <p:sldId id="293" r:id="rId24"/>
    <p:sldId id="294" r:id="rId25"/>
    <p:sldId id="295" r:id="rId26"/>
    <p:sldId id="296" r:id="rId27"/>
    <p:sldId id="297" r:id="rId28"/>
    <p:sldId id="298" r:id="rId29"/>
    <p:sldId id="300" r:id="rId30"/>
    <p:sldId id="303" r:id="rId31"/>
    <p:sldId id="304" r:id="rId32"/>
    <p:sldId id="305" r:id="rId33"/>
    <p:sldId id="301" r:id="rId34"/>
    <p:sldId id="30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6" autoAdjust="0"/>
    <p:restoredTop sz="94706" autoAdjust="0"/>
  </p:normalViewPr>
  <p:slideViewPr>
    <p:cSldViewPr snapToGrid="0">
      <p:cViewPr varScale="1">
        <p:scale>
          <a:sx n="90" d="100"/>
          <a:sy n="90" d="100"/>
        </p:scale>
        <p:origin x="96" y="5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1/9/2025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1/9/2025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1/9/2025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1/9/2025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1/9/2025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1/9/2025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err="1"/>
              <a:t>MLOps</a:t>
            </a:r>
            <a:r>
              <a:rPr lang="vi-VN" dirty="0"/>
              <a:t> </a:t>
            </a:r>
            <a:r>
              <a:rPr lang="vi-VN" dirty="0" err="1"/>
              <a:t>Introduction</a:t>
            </a:r>
            <a:endParaRPr lang="en-US" dirty="0"/>
          </a:p>
        </p:txBody>
      </p:sp>
      <p:sp>
        <p:nvSpPr>
          <p:cNvPr id="3" name="Subtitle 2"/>
          <p:cNvSpPr>
            <a:spLocks noGrp="1"/>
          </p:cNvSpPr>
          <p:nvPr>
            <p:ph type="subTitle" idx="1"/>
          </p:nvPr>
        </p:nvSpPr>
        <p:spPr/>
        <p:txBody>
          <a:bodyPr>
            <a:normAutofit fontScale="92500"/>
          </a:bodyPr>
          <a:lstStyle/>
          <a:p>
            <a:r>
              <a:rPr lang="vi-VN" dirty="0" err="1"/>
              <a:t>Understand</a:t>
            </a:r>
            <a:r>
              <a:rPr lang="vi-VN" dirty="0"/>
              <a:t> </a:t>
            </a:r>
            <a:r>
              <a:rPr lang="vi-VN" dirty="0" err="1"/>
              <a:t>and</a:t>
            </a:r>
            <a:r>
              <a:rPr lang="vi-VN" dirty="0"/>
              <a:t> </a:t>
            </a:r>
            <a:r>
              <a:rPr lang="vi-VN" dirty="0" err="1"/>
              <a:t>Implement</a:t>
            </a:r>
            <a:r>
              <a:rPr lang="vi-VN" dirty="0"/>
              <a:t> </a:t>
            </a:r>
            <a:r>
              <a:rPr lang="vi-VN" dirty="0" err="1"/>
              <a:t>Production-Grade</a:t>
            </a:r>
            <a:r>
              <a:rPr lang="vi-VN" dirty="0"/>
              <a:t> </a:t>
            </a:r>
            <a:r>
              <a:rPr lang="vi-VN" dirty="0" err="1"/>
              <a:t>Machine</a:t>
            </a:r>
            <a:r>
              <a:rPr lang="vi-VN" dirty="0"/>
              <a:t> </a:t>
            </a:r>
            <a:r>
              <a:rPr lang="vi-VN" dirty="0" err="1"/>
              <a:t>Learning</a:t>
            </a:r>
            <a:r>
              <a:rPr lang="vi-VN" dirty="0"/>
              <a:t> </a:t>
            </a:r>
            <a:r>
              <a:rPr lang="vi-VN" dirty="0" err="1"/>
              <a:t>Operations</a:t>
            </a:r>
            <a:endParaRPr lang="en-US" dirty="0"/>
          </a:p>
        </p:txBody>
      </p:sp>
      <p:sp>
        <p:nvSpPr>
          <p:cNvPr id="4" name="TextBox 3">
            <a:extLst>
              <a:ext uri="{FF2B5EF4-FFF2-40B4-BE49-F238E27FC236}">
                <a16:creationId xmlns:a16="http://schemas.microsoft.com/office/drawing/2014/main" id="{E3395C19-F647-11C6-8ECF-A3F78231D6DA}"/>
              </a:ext>
            </a:extLst>
          </p:cNvPr>
          <p:cNvSpPr txBox="1"/>
          <p:nvPr/>
        </p:nvSpPr>
        <p:spPr>
          <a:xfrm>
            <a:off x="10625666" y="135467"/>
            <a:ext cx="1464734" cy="369332"/>
          </a:xfrm>
          <a:prstGeom prst="rect">
            <a:avLst/>
          </a:prstGeom>
          <a:noFill/>
        </p:spPr>
        <p:txBody>
          <a:bodyPr wrap="square" rtlCol="0">
            <a:spAutoFit/>
          </a:bodyPr>
          <a:lstStyle/>
          <a:p>
            <a:r>
              <a:rPr lang="vi-VN" dirty="0"/>
              <a:t>The Hoang</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0B5AD-4490-2F90-EB47-315E218E0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81E06-BCA1-74F4-4E24-0314F4841E23}"/>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(2/10)</a:t>
            </a:r>
            <a:endParaRPr lang="en-US" dirty="0"/>
          </a:p>
        </p:txBody>
      </p:sp>
      <p:sp>
        <p:nvSpPr>
          <p:cNvPr id="4" name="Content Placeholder 3">
            <a:extLst>
              <a:ext uri="{FF2B5EF4-FFF2-40B4-BE49-F238E27FC236}">
                <a16:creationId xmlns:a16="http://schemas.microsoft.com/office/drawing/2014/main" id="{BE99BB06-CF84-AB34-E24E-90E795E851A5}"/>
              </a:ext>
            </a:extLst>
          </p:cNvPr>
          <p:cNvSpPr>
            <a:spLocks noGrp="1"/>
          </p:cNvSpPr>
          <p:nvPr>
            <p:ph sz="half" idx="1"/>
          </p:nvPr>
        </p:nvSpPr>
        <p:spPr>
          <a:xfrm>
            <a:off x="1295400" y="1981199"/>
            <a:ext cx="4572000" cy="3810001"/>
          </a:xfrm>
        </p:spPr>
        <p:txBody>
          <a:bodyPr>
            <a:normAutofit/>
          </a:bodyPr>
          <a:lstStyle/>
          <a:p>
            <a:pPr marL="0" indent="0">
              <a:buNone/>
            </a:pPr>
            <a:r>
              <a:rPr lang="en-GB" b="1" dirty="0"/>
              <a:t>Model Versioning and Reproducibility</a:t>
            </a:r>
          </a:p>
          <a:p>
            <a:r>
              <a:rPr lang="en-GB" dirty="0"/>
              <a:t>Tracks and manages different versions of models, datasets, and code to ensure reproducibility.</a:t>
            </a:r>
          </a:p>
          <a:p>
            <a:r>
              <a:rPr lang="en-GB" dirty="0"/>
              <a:t>Allows teams to roll back to previous versions of models and experiments if issues arise.</a:t>
            </a:r>
          </a:p>
        </p:txBody>
      </p:sp>
      <p:pic>
        <p:nvPicPr>
          <p:cNvPr id="3" name="Picture 2" descr="MLOps | Versioning Datasets with Git &amp; DVC - Analytics Vidhya">
            <a:extLst>
              <a:ext uri="{FF2B5EF4-FFF2-40B4-BE49-F238E27FC236}">
                <a16:creationId xmlns:a16="http://schemas.microsoft.com/office/drawing/2014/main" id="{845E2F43-B7BC-6A27-C757-1B12468A5D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646238"/>
            <a:ext cx="5747927" cy="387984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92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69F69-82B0-E3F7-4E28-33A73AE58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8312-C24E-140D-6770-B055F1BC7D5C}"/>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(3/10)</a:t>
            </a:r>
            <a:endParaRPr lang="en-US" dirty="0"/>
          </a:p>
        </p:txBody>
      </p:sp>
      <p:sp>
        <p:nvSpPr>
          <p:cNvPr id="4" name="Content Placeholder 3">
            <a:extLst>
              <a:ext uri="{FF2B5EF4-FFF2-40B4-BE49-F238E27FC236}">
                <a16:creationId xmlns:a16="http://schemas.microsoft.com/office/drawing/2014/main" id="{28CE9573-BD25-51B0-7746-335C40B19F37}"/>
              </a:ext>
            </a:extLst>
          </p:cNvPr>
          <p:cNvSpPr>
            <a:spLocks noGrp="1"/>
          </p:cNvSpPr>
          <p:nvPr>
            <p:ph sz="half" idx="1"/>
          </p:nvPr>
        </p:nvSpPr>
        <p:spPr>
          <a:xfrm>
            <a:off x="1295400" y="1981199"/>
            <a:ext cx="4572000" cy="3810001"/>
          </a:xfrm>
        </p:spPr>
        <p:txBody>
          <a:bodyPr>
            <a:normAutofit/>
          </a:bodyPr>
          <a:lstStyle/>
          <a:p>
            <a:pPr marL="0" indent="0">
              <a:buNone/>
            </a:pPr>
            <a:r>
              <a:rPr lang="en-GB" b="1" dirty="0"/>
              <a:t>Scalability</a:t>
            </a:r>
            <a:endParaRPr lang="en-GB" b="1"/>
          </a:p>
          <a:p>
            <a:r>
              <a:rPr lang="en-GB" dirty="0"/>
              <a:t>Provides tools and frameworks to scale ML workflows as data and user demands grow.</a:t>
            </a:r>
            <a:endParaRPr lang="en-GB"/>
          </a:p>
          <a:p>
            <a:r>
              <a:rPr lang="en-GB" dirty="0"/>
              <a:t>Supports distributed training, large-scale data processing, and deployment across multiple environments (cloud, edge, or on-premises).</a:t>
            </a:r>
            <a:endParaRPr lang="en-GB"/>
          </a:p>
        </p:txBody>
      </p:sp>
      <p:pic>
        <p:nvPicPr>
          <p:cNvPr id="5122" name="Picture 2" descr="Oracle Database Architecture - javatpoint">
            <a:extLst>
              <a:ext uri="{FF2B5EF4-FFF2-40B4-BE49-F238E27FC236}">
                <a16:creationId xmlns:a16="http://schemas.microsoft.com/office/drawing/2014/main" id="{282BB2DA-A22B-4CDD-2A3F-EE172C3ABF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42"/>
          <a:stretch/>
        </p:blipFill>
        <p:spPr bwMode="auto">
          <a:xfrm>
            <a:off x="6760104" y="1646238"/>
            <a:ext cx="3971926" cy="348456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984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509D0-AFB3-68DB-8204-8374CA89D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D763E4-1369-DDE5-9E66-7CB7DA105542}"/>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(4/10)</a:t>
            </a:r>
            <a:endParaRPr lang="en-US" dirty="0"/>
          </a:p>
        </p:txBody>
      </p:sp>
      <p:sp>
        <p:nvSpPr>
          <p:cNvPr id="4" name="Content Placeholder 3">
            <a:extLst>
              <a:ext uri="{FF2B5EF4-FFF2-40B4-BE49-F238E27FC236}">
                <a16:creationId xmlns:a16="http://schemas.microsoft.com/office/drawing/2014/main" id="{3ED90492-46FF-FF6C-CE25-E4FD8141C83F}"/>
              </a:ext>
            </a:extLst>
          </p:cNvPr>
          <p:cNvSpPr>
            <a:spLocks noGrp="1"/>
          </p:cNvSpPr>
          <p:nvPr>
            <p:ph sz="half" idx="1"/>
          </p:nvPr>
        </p:nvSpPr>
        <p:spPr>
          <a:xfrm>
            <a:off x="1295400" y="1981199"/>
            <a:ext cx="4572000" cy="3810001"/>
          </a:xfrm>
        </p:spPr>
        <p:txBody>
          <a:bodyPr>
            <a:normAutofit/>
          </a:bodyPr>
          <a:lstStyle/>
          <a:p>
            <a:pPr marL="0" indent="0">
              <a:buNone/>
            </a:pPr>
            <a:r>
              <a:rPr lang="en-GB" b="1" dirty="0"/>
              <a:t>Monitoring and Model Performance Management</a:t>
            </a:r>
          </a:p>
          <a:p>
            <a:r>
              <a:rPr lang="en-GB" dirty="0"/>
              <a:t>Enables real-time monitoring of model performance in production.</a:t>
            </a:r>
          </a:p>
          <a:p>
            <a:r>
              <a:rPr lang="en-GB" dirty="0"/>
              <a:t>Tracks metrics like accuracy, latency, drift, and errors to ensure models are delivering expected results.</a:t>
            </a:r>
          </a:p>
          <a:p>
            <a:r>
              <a:rPr lang="en-GB" dirty="0"/>
              <a:t>Detects concept drift or data drift, allowing for timely retraining or updates.</a:t>
            </a:r>
          </a:p>
        </p:txBody>
      </p:sp>
      <p:pic>
        <p:nvPicPr>
          <p:cNvPr id="7170" name="Picture 2" descr="How to start with ML model monitoring. A step-by-step guide.">
            <a:extLst>
              <a:ext uri="{FF2B5EF4-FFF2-40B4-BE49-F238E27FC236}">
                <a16:creationId xmlns:a16="http://schemas.microsoft.com/office/drawing/2014/main" id="{C09AFA0B-E300-26B1-6D0C-5395B28534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67400" y="1981199"/>
            <a:ext cx="6015396" cy="338666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21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B4B0D-9151-1783-DBB8-A5CF28E96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FA276-3D7F-612A-F1EB-07EBD450C897}"/>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(5/10)</a:t>
            </a:r>
            <a:endParaRPr lang="en-US" dirty="0"/>
          </a:p>
        </p:txBody>
      </p:sp>
      <p:sp>
        <p:nvSpPr>
          <p:cNvPr id="4" name="Content Placeholder 3">
            <a:extLst>
              <a:ext uri="{FF2B5EF4-FFF2-40B4-BE49-F238E27FC236}">
                <a16:creationId xmlns:a16="http://schemas.microsoft.com/office/drawing/2014/main" id="{D918A371-8682-6CCA-36E4-F540BD21A671}"/>
              </a:ext>
            </a:extLst>
          </p:cNvPr>
          <p:cNvSpPr>
            <a:spLocks noGrp="1"/>
          </p:cNvSpPr>
          <p:nvPr>
            <p:ph sz="half" idx="1"/>
          </p:nvPr>
        </p:nvSpPr>
        <p:spPr>
          <a:xfrm>
            <a:off x="1295400" y="1981199"/>
            <a:ext cx="4572000" cy="3810001"/>
          </a:xfrm>
        </p:spPr>
        <p:txBody>
          <a:bodyPr>
            <a:normAutofit/>
          </a:bodyPr>
          <a:lstStyle/>
          <a:p>
            <a:pPr marL="0" indent="0">
              <a:buNone/>
            </a:pPr>
            <a:r>
              <a:rPr lang="en-GB" b="1" dirty="0"/>
              <a:t>Automation of Retraining and Continuous Learning</a:t>
            </a:r>
          </a:p>
          <a:p>
            <a:r>
              <a:rPr lang="en-GB" dirty="0"/>
              <a:t>Automates retraining pipelines when new data becomes available or when performance degrades.</a:t>
            </a:r>
          </a:p>
          <a:p>
            <a:r>
              <a:rPr lang="en-GB" dirty="0"/>
              <a:t>Creates an ecosystem for continuous learning, keeping models up to date with changing patterns in the data.</a:t>
            </a:r>
          </a:p>
          <a:p>
            <a:pPr marL="0" indent="0">
              <a:buNone/>
            </a:pPr>
            <a:endParaRPr lang="en-GB" dirty="0"/>
          </a:p>
        </p:txBody>
      </p:sp>
      <p:pic>
        <p:nvPicPr>
          <p:cNvPr id="3074" name="Picture 2" descr="A diagram of a process&#10;&#10;Description automatically generated">
            <a:extLst>
              <a:ext uri="{FF2B5EF4-FFF2-40B4-BE49-F238E27FC236}">
                <a16:creationId xmlns:a16="http://schemas.microsoft.com/office/drawing/2014/main" id="{74691616-3756-DACC-151C-4CD48FCA45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67399" y="1760495"/>
            <a:ext cx="5825067" cy="412123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409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2A82D-5404-EEEA-A909-EB40EADFB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5C20F-3444-5D7A-6A34-82F7345EEC81}"/>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(6/10)</a:t>
            </a:r>
            <a:endParaRPr lang="en-US" dirty="0"/>
          </a:p>
        </p:txBody>
      </p:sp>
      <p:sp>
        <p:nvSpPr>
          <p:cNvPr id="4" name="Content Placeholder 3">
            <a:extLst>
              <a:ext uri="{FF2B5EF4-FFF2-40B4-BE49-F238E27FC236}">
                <a16:creationId xmlns:a16="http://schemas.microsoft.com/office/drawing/2014/main" id="{519C85B0-17F8-3B53-DAC1-1B54C13A449C}"/>
              </a:ext>
            </a:extLst>
          </p:cNvPr>
          <p:cNvSpPr>
            <a:spLocks noGrp="1"/>
          </p:cNvSpPr>
          <p:nvPr>
            <p:ph sz="half" idx="1"/>
          </p:nvPr>
        </p:nvSpPr>
        <p:spPr>
          <a:xfrm>
            <a:off x="1295400" y="1981199"/>
            <a:ext cx="4572000" cy="3810001"/>
          </a:xfrm>
        </p:spPr>
        <p:txBody>
          <a:bodyPr>
            <a:normAutofit/>
          </a:bodyPr>
          <a:lstStyle/>
          <a:p>
            <a:pPr marL="0" indent="0">
              <a:buNone/>
            </a:pPr>
            <a:r>
              <a:rPr lang="en-GB" b="1" dirty="0"/>
              <a:t>Collaboration Between Teams</a:t>
            </a:r>
          </a:p>
          <a:p>
            <a:r>
              <a:rPr lang="en-GB" dirty="0"/>
              <a:t>Promotes collaboration between data scientists, ML engineers, and DevOps teams.</a:t>
            </a:r>
          </a:p>
          <a:p>
            <a:r>
              <a:rPr lang="en-GB" dirty="0"/>
              <a:t>Creates standard processes and tools that make it easier for teams to work together and share knowledge.</a:t>
            </a:r>
          </a:p>
        </p:txBody>
      </p:sp>
      <p:pic>
        <p:nvPicPr>
          <p:cNvPr id="8200" name="Picture 8" descr="Premium Vector | Business team solve lightbulb jigsaw puzzle together">
            <a:extLst>
              <a:ext uri="{FF2B5EF4-FFF2-40B4-BE49-F238E27FC236}">
                <a16:creationId xmlns:a16="http://schemas.microsoft.com/office/drawing/2014/main" id="{21B7A2BF-7C95-E0B2-6DDE-12C914B6E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55" r="14544" b="-2"/>
          <a:stretch/>
        </p:blipFill>
        <p:spPr bwMode="auto">
          <a:xfrm>
            <a:off x="6324600" y="1981199"/>
            <a:ext cx="4572000" cy="381000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735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425C-C7FE-F539-6718-5CF458D877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158264-0DC8-23AD-1EA4-91CC9B0F94AB}"/>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(7/10)</a:t>
            </a:r>
            <a:endParaRPr lang="en-US" dirty="0"/>
          </a:p>
        </p:txBody>
      </p:sp>
      <p:sp>
        <p:nvSpPr>
          <p:cNvPr id="4" name="Content Placeholder 3">
            <a:extLst>
              <a:ext uri="{FF2B5EF4-FFF2-40B4-BE49-F238E27FC236}">
                <a16:creationId xmlns:a16="http://schemas.microsoft.com/office/drawing/2014/main" id="{CE81EE55-4B20-BC83-ADCD-E32978081B16}"/>
              </a:ext>
            </a:extLst>
          </p:cNvPr>
          <p:cNvSpPr>
            <a:spLocks noGrp="1"/>
          </p:cNvSpPr>
          <p:nvPr>
            <p:ph sz="half" idx="1"/>
          </p:nvPr>
        </p:nvSpPr>
        <p:spPr>
          <a:xfrm>
            <a:off x="1295400" y="1981199"/>
            <a:ext cx="4572000" cy="3810001"/>
          </a:xfrm>
        </p:spPr>
        <p:txBody>
          <a:bodyPr>
            <a:normAutofit/>
          </a:bodyPr>
          <a:lstStyle/>
          <a:p>
            <a:pPr marL="0" indent="0">
              <a:buNone/>
            </a:pPr>
            <a:r>
              <a:rPr lang="en-GB" b="1" dirty="0"/>
              <a:t>Efficient Resource Management</a:t>
            </a:r>
          </a:p>
          <a:p>
            <a:r>
              <a:rPr lang="en-GB" dirty="0"/>
              <a:t>Optimizes infrastructure usage by dynamically allocating resources for training, testing, and serving models.</a:t>
            </a:r>
          </a:p>
          <a:p>
            <a:r>
              <a:rPr lang="en-GB" dirty="0"/>
              <a:t>Reduces operational costs by integrating with cloud platforms and leveraging tools like Kubernetes or serverless computing.</a:t>
            </a:r>
          </a:p>
          <a:p>
            <a:pPr marL="0" indent="0">
              <a:buNone/>
            </a:pPr>
            <a:endParaRPr lang="en-GB" dirty="0"/>
          </a:p>
        </p:txBody>
      </p:sp>
      <p:pic>
        <p:nvPicPr>
          <p:cNvPr id="11266" name="Picture 2" descr="A Guide to Cloud Cost Optimization">
            <a:extLst>
              <a:ext uri="{FF2B5EF4-FFF2-40B4-BE49-F238E27FC236}">
                <a16:creationId xmlns:a16="http://schemas.microsoft.com/office/drawing/2014/main" id="{A767665A-9D19-47C5-4F14-E63EEEBB9E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4602" y="1981199"/>
            <a:ext cx="4572000" cy="3429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908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CC601-99DB-DEC8-96A0-40BDA91D33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60519-B902-5240-C85F-D27ADAEBD636}"/>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(8/10)</a:t>
            </a:r>
            <a:endParaRPr lang="en-US" dirty="0"/>
          </a:p>
        </p:txBody>
      </p:sp>
      <p:sp>
        <p:nvSpPr>
          <p:cNvPr id="4" name="Content Placeholder 3">
            <a:extLst>
              <a:ext uri="{FF2B5EF4-FFF2-40B4-BE49-F238E27FC236}">
                <a16:creationId xmlns:a16="http://schemas.microsoft.com/office/drawing/2014/main" id="{636BB707-2193-B975-60A4-4F2F53481F69}"/>
              </a:ext>
            </a:extLst>
          </p:cNvPr>
          <p:cNvSpPr>
            <a:spLocks noGrp="1"/>
          </p:cNvSpPr>
          <p:nvPr>
            <p:ph sz="half" idx="1"/>
          </p:nvPr>
        </p:nvSpPr>
        <p:spPr>
          <a:xfrm>
            <a:off x="1295400" y="1981199"/>
            <a:ext cx="9601200" cy="3810001"/>
          </a:xfrm>
        </p:spPr>
        <p:txBody>
          <a:bodyPr>
            <a:normAutofit/>
          </a:bodyPr>
          <a:lstStyle/>
          <a:p>
            <a:pPr marL="0" indent="0">
              <a:buNone/>
            </a:pPr>
            <a:r>
              <a:rPr lang="en-GB" b="1" dirty="0"/>
              <a:t>Compliance and Governance</a:t>
            </a:r>
          </a:p>
          <a:p>
            <a:r>
              <a:rPr lang="en-GB" dirty="0"/>
              <a:t>Ensures that machine learning workflows comply with regulations (e.g., GDPR, HIPAA) by tracking data lineage, audit logs, and model explainability.</a:t>
            </a:r>
          </a:p>
          <a:p>
            <a:r>
              <a:rPr lang="en-GB" dirty="0"/>
              <a:t>Provides a framework for ethical AI, ensuring transparency and accountability in decision-making.</a:t>
            </a:r>
          </a:p>
          <a:p>
            <a:pPr marL="0" indent="0">
              <a:buNone/>
            </a:pPr>
            <a:endParaRPr lang="en-GB" dirty="0"/>
          </a:p>
        </p:txBody>
      </p:sp>
    </p:spTree>
    <p:extLst>
      <p:ext uri="{BB962C8B-B14F-4D97-AF65-F5344CB8AC3E}">
        <p14:creationId xmlns:p14="http://schemas.microsoft.com/office/powerpoint/2010/main" val="3646593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F0839-5A0E-D0C1-0B3A-91758CAE7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B3958-D6F9-C9A6-0579-D4954CFBFE82}"/>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(9/10)</a:t>
            </a:r>
            <a:endParaRPr lang="en-US" dirty="0"/>
          </a:p>
        </p:txBody>
      </p:sp>
      <p:sp>
        <p:nvSpPr>
          <p:cNvPr id="4" name="Content Placeholder 3">
            <a:extLst>
              <a:ext uri="{FF2B5EF4-FFF2-40B4-BE49-F238E27FC236}">
                <a16:creationId xmlns:a16="http://schemas.microsoft.com/office/drawing/2014/main" id="{DE4575D5-ABFD-E767-B308-F7B71138CB52}"/>
              </a:ext>
            </a:extLst>
          </p:cNvPr>
          <p:cNvSpPr>
            <a:spLocks noGrp="1"/>
          </p:cNvSpPr>
          <p:nvPr>
            <p:ph sz="half" idx="1"/>
          </p:nvPr>
        </p:nvSpPr>
        <p:spPr>
          <a:xfrm>
            <a:off x="1295400" y="1981199"/>
            <a:ext cx="9601200" cy="3810001"/>
          </a:xfrm>
        </p:spPr>
        <p:txBody>
          <a:bodyPr>
            <a:normAutofit/>
          </a:bodyPr>
          <a:lstStyle/>
          <a:p>
            <a:pPr marL="0" indent="0">
              <a:buNone/>
            </a:pPr>
            <a:r>
              <a:rPr lang="en-GB" b="1" dirty="0"/>
              <a:t>Improved Reliability and Fault Tolerance</a:t>
            </a:r>
          </a:p>
          <a:p>
            <a:r>
              <a:rPr lang="en-GB" dirty="0"/>
              <a:t>Enhances the robustness of ML systems through redundancy, rollback mechanisms, and error-handling strategies.</a:t>
            </a:r>
          </a:p>
          <a:p>
            <a:r>
              <a:rPr lang="en-GB" dirty="0"/>
              <a:t>Reduces downtime by enabling quick recovery from failures or bugs.</a:t>
            </a:r>
          </a:p>
        </p:txBody>
      </p:sp>
    </p:spTree>
    <p:extLst>
      <p:ext uri="{BB962C8B-B14F-4D97-AF65-F5344CB8AC3E}">
        <p14:creationId xmlns:p14="http://schemas.microsoft.com/office/powerpoint/2010/main" val="330407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20ACB-BA1E-23CD-28B8-6000B223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F7F86-2A2E-520E-85E3-B29634D55CD2}"/>
              </a:ext>
            </a:extLst>
          </p:cNvPr>
          <p:cNvSpPr>
            <a:spLocks noGrp="1"/>
          </p:cNvSpPr>
          <p:nvPr>
            <p:ph type="title"/>
          </p:nvPr>
        </p:nvSpPr>
        <p:spPr>
          <a:xfrm>
            <a:off x="1295400" y="503853"/>
            <a:ext cx="9601200" cy="1142385"/>
          </a:xfrm>
        </p:spPr>
        <p:txBody>
          <a:bodyPr anchor="b">
            <a:normAutofit/>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(10/10)</a:t>
            </a:r>
            <a:endParaRPr lang="en-US" dirty="0"/>
          </a:p>
        </p:txBody>
      </p:sp>
      <p:sp>
        <p:nvSpPr>
          <p:cNvPr id="4" name="Content Placeholder 3">
            <a:extLst>
              <a:ext uri="{FF2B5EF4-FFF2-40B4-BE49-F238E27FC236}">
                <a16:creationId xmlns:a16="http://schemas.microsoft.com/office/drawing/2014/main" id="{D02676EF-0126-578C-B62F-1E3ED6A9C4AC}"/>
              </a:ext>
            </a:extLst>
          </p:cNvPr>
          <p:cNvSpPr>
            <a:spLocks noGrp="1"/>
          </p:cNvSpPr>
          <p:nvPr>
            <p:ph sz="half" idx="1"/>
          </p:nvPr>
        </p:nvSpPr>
        <p:spPr>
          <a:xfrm>
            <a:off x="1295399" y="1981199"/>
            <a:ext cx="9601199" cy="3810001"/>
          </a:xfrm>
        </p:spPr>
        <p:txBody>
          <a:bodyPr>
            <a:normAutofit/>
          </a:bodyPr>
          <a:lstStyle/>
          <a:p>
            <a:pPr marL="0" indent="0">
              <a:buNone/>
            </a:pPr>
            <a:r>
              <a:rPr lang="en-GB" b="1" dirty="0"/>
              <a:t>Faster Time-to-Market</a:t>
            </a:r>
          </a:p>
          <a:p>
            <a:r>
              <a:rPr lang="en-GB" dirty="0"/>
              <a:t>Speeds up the transition from experimentation to production by automating repetitive tasks like feature engineering, model training, and deployment.</a:t>
            </a:r>
          </a:p>
          <a:p>
            <a:r>
              <a:rPr lang="en-GB" dirty="0"/>
              <a:t>Shortens the feedback loop for model improvements, enabling businesses to iterate faster.</a:t>
            </a:r>
          </a:p>
        </p:txBody>
      </p:sp>
    </p:spTree>
    <p:extLst>
      <p:ext uri="{BB962C8B-B14F-4D97-AF65-F5344CB8AC3E}">
        <p14:creationId xmlns:p14="http://schemas.microsoft.com/office/powerpoint/2010/main" val="3990410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39CEB-732F-D1B7-2D35-5550A74833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21CBD-7769-041B-AA50-851A9D08532D}"/>
              </a:ext>
            </a:extLst>
          </p:cNvPr>
          <p:cNvSpPr>
            <a:spLocks noGrp="1"/>
          </p:cNvSpPr>
          <p:nvPr>
            <p:ph type="title"/>
          </p:nvPr>
        </p:nvSpPr>
        <p:spPr>
          <a:xfrm>
            <a:off x="1295400" y="503853"/>
            <a:ext cx="9601200" cy="562947"/>
          </a:xfrm>
        </p:spPr>
        <p:txBody>
          <a:bodyPr/>
          <a:lstStyle/>
          <a:p>
            <a:r>
              <a:rPr lang="vi-VN" dirty="0" err="1"/>
              <a:t>Example</a:t>
            </a:r>
            <a:endParaRPr lang="en-US" dirty="0"/>
          </a:p>
        </p:txBody>
      </p:sp>
      <p:sp>
        <p:nvSpPr>
          <p:cNvPr id="4" name="Content Placeholder 3">
            <a:extLst>
              <a:ext uri="{FF2B5EF4-FFF2-40B4-BE49-F238E27FC236}">
                <a16:creationId xmlns:a16="http://schemas.microsoft.com/office/drawing/2014/main" id="{86B30FD9-A925-C5FA-F954-F18625EFC15F}"/>
              </a:ext>
            </a:extLst>
          </p:cNvPr>
          <p:cNvSpPr>
            <a:spLocks noGrp="1"/>
          </p:cNvSpPr>
          <p:nvPr>
            <p:ph idx="1"/>
          </p:nvPr>
        </p:nvSpPr>
        <p:spPr/>
        <p:txBody>
          <a:bodyPr>
            <a:normAutofit/>
          </a:bodyPr>
          <a:lstStyle/>
          <a:p>
            <a:pPr>
              <a:lnSpc>
                <a:spcPct val="150000"/>
              </a:lnSpc>
            </a:pPr>
            <a:r>
              <a:rPr lang="en-GB" b="1" dirty="0"/>
              <a:t>Without </a:t>
            </a:r>
            <a:r>
              <a:rPr lang="en-GB" b="1" dirty="0" err="1"/>
              <a:t>MLOps</a:t>
            </a:r>
            <a:r>
              <a:rPr lang="en-GB" dirty="0"/>
              <a:t>: The data scientist trains the model, hands it over to the engineering team, and manually deploys it. Six months later, the model's performance deteriorates because of changes in fraud patterns, but there's no automated way to detect or fix it.</a:t>
            </a:r>
          </a:p>
          <a:p>
            <a:pPr>
              <a:lnSpc>
                <a:spcPct val="150000"/>
              </a:lnSpc>
            </a:pPr>
            <a:r>
              <a:rPr lang="en-GB" b="1" dirty="0"/>
              <a:t>With </a:t>
            </a:r>
            <a:r>
              <a:rPr lang="en-GB" b="1" dirty="0" err="1"/>
              <a:t>MLOps</a:t>
            </a:r>
            <a:r>
              <a:rPr lang="en-GB" dirty="0"/>
              <a:t>: The bank uses an </a:t>
            </a:r>
            <a:r>
              <a:rPr lang="en-GB" dirty="0" err="1"/>
              <a:t>MLOps</a:t>
            </a:r>
            <a:r>
              <a:rPr lang="en-GB" dirty="0"/>
              <a:t> pipeline to continuously monitor the model, retrain it with fresh fraud data, and redeploy it automatically, ensuring consistent performance.</a:t>
            </a:r>
            <a:endParaRPr lang="en-US" dirty="0"/>
          </a:p>
        </p:txBody>
      </p:sp>
    </p:spTree>
    <p:extLst>
      <p:ext uri="{BB962C8B-B14F-4D97-AF65-F5344CB8AC3E}">
        <p14:creationId xmlns:p14="http://schemas.microsoft.com/office/powerpoint/2010/main" val="3610629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Lecture</a:t>
            </a:r>
            <a:endParaRPr lang="en-US" dirty="0"/>
          </a:p>
        </p:txBody>
      </p:sp>
      <p:sp>
        <p:nvSpPr>
          <p:cNvPr id="3" name="Content Placeholder 2"/>
          <p:cNvSpPr>
            <a:spLocks noGrp="1"/>
          </p:cNvSpPr>
          <p:nvPr>
            <p:ph idx="1"/>
          </p:nvPr>
        </p:nvSpPr>
        <p:spPr/>
        <p:txBody>
          <a:bodyPr/>
          <a:lstStyle/>
          <a:p>
            <a:r>
              <a:rPr lang="vi-VN" dirty="0" err="1"/>
              <a:t>Why</a:t>
            </a:r>
            <a:r>
              <a:rPr lang="vi-VN" dirty="0"/>
              <a:t> </a:t>
            </a:r>
            <a:r>
              <a:rPr lang="vi-VN" dirty="0" err="1"/>
              <a:t>MLOps</a:t>
            </a:r>
            <a:r>
              <a:rPr lang="vi-VN" dirty="0"/>
              <a:t>?</a:t>
            </a:r>
          </a:p>
          <a:p>
            <a:r>
              <a:rPr lang="vi-VN" dirty="0" err="1"/>
              <a:t>What</a:t>
            </a:r>
            <a:r>
              <a:rPr lang="vi-VN" dirty="0"/>
              <a:t> </a:t>
            </a:r>
            <a:r>
              <a:rPr lang="vi-VN" dirty="0" err="1"/>
              <a:t>is</a:t>
            </a:r>
            <a:r>
              <a:rPr lang="vi-VN" dirty="0"/>
              <a:t> </a:t>
            </a:r>
            <a:r>
              <a:rPr lang="vi-VN" dirty="0" err="1"/>
              <a:t>MLOps</a:t>
            </a:r>
            <a:r>
              <a:rPr lang="vi-VN" dirty="0"/>
              <a:t>?</a:t>
            </a:r>
          </a:p>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a:t>
            </a:r>
          </a:p>
          <a:p>
            <a:r>
              <a:rPr lang="vi-VN" dirty="0" err="1"/>
              <a:t>Overview</a:t>
            </a:r>
            <a:r>
              <a:rPr lang="vi-VN" dirty="0"/>
              <a:t> of the </a:t>
            </a:r>
            <a:r>
              <a:rPr lang="vi-VN" dirty="0" err="1"/>
              <a:t>MLOps</a:t>
            </a:r>
            <a:r>
              <a:rPr lang="vi-VN" dirty="0"/>
              <a:t> </a:t>
            </a:r>
            <a:r>
              <a:rPr lang="vi-VN" dirty="0" err="1"/>
              <a:t>lifecycle</a:t>
            </a:r>
            <a:r>
              <a:rPr lang="vi-VN" dirty="0"/>
              <a:t>.</a:t>
            </a:r>
          </a:p>
          <a:p>
            <a:r>
              <a:rPr lang="vi-VN" dirty="0"/>
              <a:t>The </a:t>
            </a:r>
            <a:r>
              <a:rPr lang="vi-VN" dirty="0" err="1"/>
              <a:t>MLOps</a:t>
            </a:r>
            <a:r>
              <a:rPr lang="vi-VN" dirty="0"/>
              <a:t> </a:t>
            </a:r>
            <a:r>
              <a:rPr lang="vi-VN" dirty="0" err="1"/>
              <a:t>Principles</a:t>
            </a:r>
            <a:r>
              <a:rPr lang="vi-VN" dirty="0"/>
              <a:t>.</a:t>
            </a:r>
          </a:p>
          <a:p>
            <a:r>
              <a:rPr lang="vi-VN" dirty="0" err="1"/>
              <a:t>Key</a:t>
            </a:r>
            <a:r>
              <a:rPr lang="vi-VN" dirty="0"/>
              <a:t> </a:t>
            </a:r>
            <a:r>
              <a:rPr lang="vi-VN" dirty="0" err="1"/>
              <a:t>roles</a:t>
            </a:r>
            <a:r>
              <a:rPr lang="vi-VN" dirty="0"/>
              <a:t>: </a:t>
            </a:r>
            <a:r>
              <a:rPr lang="vi-VN" dirty="0" err="1"/>
              <a:t>Data</a:t>
            </a:r>
            <a:r>
              <a:rPr lang="vi-VN" dirty="0"/>
              <a:t> </a:t>
            </a:r>
            <a:r>
              <a:rPr lang="vi-VN" dirty="0" err="1"/>
              <a:t>Scientists</a:t>
            </a:r>
            <a:r>
              <a:rPr lang="vi-VN" dirty="0"/>
              <a:t>, ML </a:t>
            </a:r>
            <a:r>
              <a:rPr lang="vi-VN" dirty="0" err="1"/>
              <a:t>Engineers</a:t>
            </a:r>
            <a:r>
              <a:rPr lang="vi-VN" dirty="0"/>
              <a:t>, </a:t>
            </a:r>
            <a:r>
              <a:rPr lang="vi-VN" dirty="0" err="1"/>
              <a:t>DevOps</a:t>
            </a:r>
            <a:r>
              <a:rPr lang="vi-VN" dirty="0"/>
              <a:t>.</a:t>
            </a:r>
          </a:p>
          <a:p>
            <a:r>
              <a:rPr lang="vi-VN" dirty="0" err="1"/>
              <a:t>Tools</a:t>
            </a:r>
            <a:r>
              <a:rPr lang="vi-VN" dirty="0"/>
              <a:t> </a:t>
            </a:r>
            <a:r>
              <a:rPr lang="vi-VN" dirty="0" err="1"/>
              <a:t>and</a:t>
            </a:r>
            <a:r>
              <a:rPr lang="vi-VN" dirty="0"/>
              <a:t> Technologies in </a:t>
            </a:r>
            <a:r>
              <a:rPr lang="vi-VN" dirty="0" err="1"/>
              <a:t>MLOps</a:t>
            </a:r>
            <a:r>
              <a:rPr lang="vi-VN" dirty="0"/>
              <a:t>.</a:t>
            </a:r>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F3C6D-9543-22B6-2E40-9971A6E14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2AFC0-630A-B3A5-1E1C-C13A6F6B7488}"/>
              </a:ext>
            </a:extLst>
          </p:cNvPr>
          <p:cNvSpPr>
            <a:spLocks noGrp="1"/>
          </p:cNvSpPr>
          <p:nvPr>
            <p:ph type="title"/>
          </p:nvPr>
        </p:nvSpPr>
        <p:spPr>
          <a:xfrm>
            <a:off x="1295400" y="503853"/>
            <a:ext cx="9601200" cy="562947"/>
          </a:xfrm>
        </p:spPr>
        <p:txBody>
          <a:bodyPr/>
          <a:lstStyle/>
          <a:p>
            <a:r>
              <a:rPr lang="en-GB" dirty="0"/>
              <a:t>Overview of the </a:t>
            </a:r>
            <a:r>
              <a:rPr lang="en-GB" dirty="0" err="1"/>
              <a:t>MLOps</a:t>
            </a:r>
            <a:r>
              <a:rPr lang="en-GB" dirty="0"/>
              <a:t> Lifecycle</a:t>
            </a:r>
            <a:r>
              <a:rPr lang="vi-VN" dirty="0"/>
              <a:t> – 1/</a:t>
            </a:r>
            <a:endParaRPr lang="en-GB" dirty="0"/>
          </a:p>
        </p:txBody>
      </p:sp>
      <p:sp>
        <p:nvSpPr>
          <p:cNvPr id="4" name="Content Placeholder 3">
            <a:extLst>
              <a:ext uri="{FF2B5EF4-FFF2-40B4-BE49-F238E27FC236}">
                <a16:creationId xmlns:a16="http://schemas.microsoft.com/office/drawing/2014/main" id="{3238941D-5FB3-A085-5A7B-ABC56E4B15F3}"/>
              </a:ext>
            </a:extLst>
          </p:cNvPr>
          <p:cNvSpPr>
            <a:spLocks noGrp="1"/>
          </p:cNvSpPr>
          <p:nvPr>
            <p:ph idx="1"/>
          </p:nvPr>
        </p:nvSpPr>
        <p:spPr/>
        <p:txBody>
          <a:bodyPr>
            <a:normAutofit/>
          </a:bodyPr>
          <a:lstStyle/>
          <a:p>
            <a:pPr>
              <a:lnSpc>
                <a:spcPct val="150000"/>
              </a:lnSpc>
            </a:pPr>
            <a:r>
              <a:rPr lang="en-GB" dirty="0"/>
              <a:t>The </a:t>
            </a:r>
            <a:r>
              <a:rPr lang="en-GB" dirty="0" err="1"/>
              <a:t>MLOps</a:t>
            </a:r>
            <a:r>
              <a:rPr lang="en-GB" dirty="0"/>
              <a:t> lifecycle consists of several interconnected stages that ensure ML models are successfully developed, deployed, and maintained.</a:t>
            </a:r>
            <a:endParaRPr lang="en-US" dirty="0"/>
          </a:p>
        </p:txBody>
      </p:sp>
    </p:spTree>
    <p:extLst>
      <p:ext uri="{BB962C8B-B14F-4D97-AF65-F5344CB8AC3E}">
        <p14:creationId xmlns:p14="http://schemas.microsoft.com/office/powerpoint/2010/main" val="2302728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47A0F-B028-056A-321D-56C73847D1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660421-5F5D-AADA-627B-74DCCB7AA8A5}"/>
              </a:ext>
            </a:extLst>
          </p:cNvPr>
          <p:cNvSpPr>
            <a:spLocks noGrp="1"/>
          </p:cNvSpPr>
          <p:nvPr>
            <p:ph type="title"/>
          </p:nvPr>
        </p:nvSpPr>
        <p:spPr>
          <a:xfrm>
            <a:off x="1295400" y="503853"/>
            <a:ext cx="9601200" cy="562947"/>
          </a:xfrm>
        </p:spPr>
        <p:txBody>
          <a:bodyPr/>
          <a:lstStyle/>
          <a:p>
            <a:r>
              <a:rPr lang="en-GB" dirty="0"/>
              <a:t>Overview of the </a:t>
            </a:r>
            <a:r>
              <a:rPr lang="en-GB" dirty="0" err="1"/>
              <a:t>MLOps</a:t>
            </a:r>
            <a:r>
              <a:rPr lang="en-GB" dirty="0"/>
              <a:t> Lifecycle</a:t>
            </a:r>
            <a:r>
              <a:rPr lang="vi-VN" dirty="0"/>
              <a:t> – 2/</a:t>
            </a:r>
            <a:endParaRPr lang="en-GB" dirty="0"/>
          </a:p>
        </p:txBody>
      </p:sp>
      <p:pic>
        <p:nvPicPr>
          <p:cNvPr id="3" name="Picture 2" descr="From Competition to Production: Deploying a Machine Learning Model on ...">
            <a:extLst>
              <a:ext uri="{FF2B5EF4-FFF2-40B4-BE49-F238E27FC236}">
                <a16:creationId xmlns:a16="http://schemas.microsoft.com/office/drawing/2014/main" id="{F8281758-1850-6B57-6EF9-D7D601C44E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02" t="20499" r="2626" b="2542"/>
          <a:stretch/>
        </p:blipFill>
        <p:spPr bwMode="auto">
          <a:xfrm>
            <a:off x="1346200" y="1066800"/>
            <a:ext cx="94996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923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8E762-4C50-A210-B911-21E429022B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FD054-F1D7-72DD-A213-873106BCC71D}"/>
              </a:ext>
            </a:extLst>
          </p:cNvPr>
          <p:cNvSpPr>
            <a:spLocks noGrp="1"/>
          </p:cNvSpPr>
          <p:nvPr>
            <p:ph type="title"/>
          </p:nvPr>
        </p:nvSpPr>
        <p:spPr>
          <a:xfrm>
            <a:off x="1295400" y="503853"/>
            <a:ext cx="9601200" cy="562947"/>
          </a:xfrm>
        </p:spPr>
        <p:txBody>
          <a:bodyPr/>
          <a:lstStyle/>
          <a:p>
            <a:r>
              <a:rPr lang="en-GB" dirty="0" err="1"/>
              <a:t>MLOps</a:t>
            </a:r>
            <a:r>
              <a:rPr lang="en-GB" dirty="0"/>
              <a:t> Lifecycle</a:t>
            </a:r>
            <a:r>
              <a:rPr lang="vi-VN" dirty="0"/>
              <a:t> – 1/7</a:t>
            </a:r>
            <a:endParaRPr lang="en-GB" dirty="0"/>
          </a:p>
        </p:txBody>
      </p:sp>
      <p:sp>
        <p:nvSpPr>
          <p:cNvPr id="4" name="Content Placeholder 3">
            <a:extLst>
              <a:ext uri="{FF2B5EF4-FFF2-40B4-BE49-F238E27FC236}">
                <a16:creationId xmlns:a16="http://schemas.microsoft.com/office/drawing/2014/main" id="{1A44DEEC-F986-B060-4D12-62DF2310F610}"/>
              </a:ext>
            </a:extLst>
          </p:cNvPr>
          <p:cNvSpPr>
            <a:spLocks noGrp="1"/>
          </p:cNvSpPr>
          <p:nvPr>
            <p:ph idx="1"/>
          </p:nvPr>
        </p:nvSpPr>
        <p:spPr/>
        <p:txBody>
          <a:bodyPr>
            <a:normAutofit/>
          </a:bodyPr>
          <a:lstStyle/>
          <a:p>
            <a:pPr marL="0" indent="0">
              <a:lnSpc>
                <a:spcPct val="150000"/>
              </a:lnSpc>
              <a:buNone/>
            </a:pPr>
            <a:r>
              <a:rPr lang="en-GB" b="1" dirty="0"/>
              <a:t>Problem Definition and Data Understanding</a:t>
            </a:r>
          </a:p>
          <a:p>
            <a:pPr>
              <a:lnSpc>
                <a:spcPct val="150000"/>
              </a:lnSpc>
            </a:pPr>
            <a:r>
              <a:rPr lang="en-GB" dirty="0"/>
              <a:t>Collaborate with stakeholders to define the problem.</a:t>
            </a:r>
          </a:p>
          <a:p>
            <a:pPr>
              <a:lnSpc>
                <a:spcPct val="150000"/>
              </a:lnSpc>
            </a:pPr>
            <a:r>
              <a:rPr lang="en-GB" dirty="0"/>
              <a:t>Gather and </a:t>
            </a:r>
            <a:r>
              <a:rPr lang="en-GB" dirty="0" err="1"/>
              <a:t>analyze</a:t>
            </a:r>
            <a:r>
              <a:rPr lang="en-GB" dirty="0"/>
              <a:t> data to understand its structure and quality.</a:t>
            </a:r>
          </a:p>
          <a:p>
            <a:pPr marL="0" indent="0">
              <a:lnSpc>
                <a:spcPct val="150000"/>
              </a:lnSpc>
              <a:buNone/>
            </a:pPr>
            <a:r>
              <a:rPr lang="en-GB" i="1" dirty="0"/>
              <a:t>Example</a:t>
            </a:r>
            <a:r>
              <a:rPr lang="en-GB" dirty="0"/>
              <a:t>: A retailer wants to predict customer churn. The data team collects transaction histories, demographics, and customer feedback.</a:t>
            </a:r>
            <a:endParaRPr lang="en-US" dirty="0"/>
          </a:p>
        </p:txBody>
      </p:sp>
    </p:spTree>
    <p:extLst>
      <p:ext uri="{BB962C8B-B14F-4D97-AF65-F5344CB8AC3E}">
        <p14:creationId xmlns:p14="http://schemas.microsoft.com/office/powerpoint/2010/main" val="2993063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36EB4-970F-798F-F163-152A4EFA3E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2F47E8-FB56-E8A0-FADD-64E198B315A8}"/>
              </a:ext>
            </a:extLst>
          </p:cNvPr>
          <p:cNvSpPr>
            <a:spLocks noGrp="1"/>
          </p:cNvSpPr>
          <p:nvPr>
            <p:ph type="title"/>
          </p:nvPr>
        </p:nvSpPr>
        <p:spPr>
          <a:xfrm>
            <a:off x="1295400" y="503853"/>
            <a:ext cx="9601200" cy="562947"/>
          </a:xfrm>
        </p:spPr>
        <p:txBody>
          <a:bodyPr/>
          <a:lstStyle/>
          <a:p>
            <a:r>
              <a:rPr lang="en-GB" dirty="0" err="1"/>
              <a:t>MLOps</a:t>
            </a:r>
            <a:r>
              <a:rPr lang="en-GB" dirty="0"/>
              <a:t> Lifecycle</a:t>
            </a:r>
            <a:r>
              <a:rPr lang="vi-VN" dirty="0"/>
              <a:t> – 2/7</a:t>
            </a:r>
            <a:endParaRPr lang="en-GB" dirty="0"/>
          </a:p>
        </p:txBody>
      </p:sp>
      <p:sp>
        <p:nvSpPr>
          <p:cNvPr id="4" name="Content Placeholder 3">
            <a:extLst>
              <a:ext uri="{FF2B5EF4-FFF2-40B4-BE49-F238E27FC236}">
                <a16:creationId xmlns:a16="http://schemas.microsoft.com/office/drawing/2014/main" id="{615DA2D3-2EB8-92F2-90E2-8C261DE27173}"/>
              </a:ext>
            </a:extLst>
          </p:cNvPr>
          <p:cNvSpPr>
            <a:spLocks noGrp="1"/>
          </p:cNvSpPr>
          <p:nvPr>
            <p:ph idx="1"/>
          </p:nvPr>
        </p:nvSpPr>
        <p:spPr/>
        <p:txBody>
          <a:bodyPr>
            <a:normAutofit/>
          </a:bodyPr>
          <a:lstStyle/>
          <a:p>
            <a:pPr marL="0" indent="0">
              <a:lnSpc>
                <a:spcPct val="150000"/>
              </a:lnSpc>
              <a:buNone/>
            </a:pPr>
            <a:r>
              <a:rPr lang="en-GB" b="1" dirty="0"/>
              <a:t>Data Preparation</a:t>
            </a:r>
          </a:p>
          <a:p>
            <a:pPr>
              <a:lnSpc>
                <a:spcPct val="150000"/>
              </a:lnSpc>
            </a:pPr>
            <a:r>
              <a:rPr lang="en-GB" dirty="0"/>
              <a:t>Clean, preprocess, and transform data into a usable format.</a:t>
            </a:r>
          </a:p>
          <a:p>
            <a:pPr>
              <a:lnSpc>
                <a:spcPct val="150000"/>
              </a:lnSpc>
            </a:pPr>
            <a:r>
              <a:rPr lang="en-GB" dirty="0"/>
              <a:t>Split the data into training, validation, and test sets.</a:t>
            </a:r>
          </a:p>
          <a:p>
            <a:pPr marL="0" indent="0">
              <a:lnSpc>
                <a:spcPct val="150000"/>
              </a:lnSpc>
              <a:buNone/>
            </a:pPr>
            <a:r>
              <a:rPr lang="en-GB" i="1" dirty="0"/>
              <a:t>Example</a:t>
            </a:r>
            <a:r>
              <a:rPr lang="en-GB" dirty="0"/>
              <a:t>: Remove null values, encode categorical variables, and normalize numerical data for the churn dataset.</a:t>
            </a:r>
            <a:endParaRPr lang="en-US" dirty="0"/>
          </a:p>
        </p:txBody>
      </p:sp>
    </p:spTree>
    <p:extLst>
      <p:ext uri="{BB962C8B-B14F-4D97-AF65-F5344CB8AC3E}">
        <p14:creationId xmlns:p14="http://schemas.microsoft.com/office/powerpoint/2010/main" val="1400421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5B3F5-EEF8-CEF0-1F34-5D01E5A02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E5B41C-0DD7-0A40-D9EB-063F6804C9B9}"/>
              </a:ext>
            </a:extLst>
          </p:cNvPr>
          <p:cNvSpPr>
            <a:spLocks noGrp="1"/>
          </p:cNvSpPr>
          <p:nvPr>
            <p:ph type="title"/>
          </p:nvPr>
        </p:nvSpPr>
        <p:spPr>
          <a:xfrm>
            <a:off x="1295400" y="503853"/>
            <a:ext cx="9601200" cy="562947"/>
          </a:xfrm>
        </p:spPr>
        <p:txBody>
          <a:bodyPr/>
          <a:lstStyle/>
          <a:p>
            <a:r>
              <a:rPr lang="en-GB" dirty="0" err="1"/>
              <a:t>MLOps</a:t>
            </a:r>
            <a:r>
              <a:rPr lang="en-GB" dirty="0"/>
              <a:t> Lifecycle</a:t>
            </a:r>
            <a:r>
              <a:rPr lang="vi-VN" dirty="0"/>
              <a:t> – 3/7</a:t>
            </a:r>
            <a:endParaRPr lang="en-GB" dirty="0"/>
          </a:p>
        </p:txBody>
      </p:sp>
      <p:sp>
        <p:nvSpPr>
          <p:cNvPr id="4" name="Content Placeholder 3">
            <a:extLst>
              <a:ext uri="{FF2B5EF4-FFF2-40B4-BE49-F238E27FC236}">
                <a16:creationId xmlns:a16="http://schemas.microsoft.com/office/drawing/2014/main" id="{6B6DDD72-2C0C-F95D-3EE0-CC4CABDBBE54}"/>
              </a:ext>
            </a:extLst>
          </p:cNvPr>
          <p:cNvSpPr>
            <a:spLocks noGrp="1"/>
          </p:cNvSpPr>
          <p:nvPr>
            <p:ph idx="1"/>
          </p:nvPr>
        </p:nvSpPr>
        <p:spPr/>
        <p:txBody>
          <a:bodyPr>
            <a:normAutofit/>
          </a:bodyPr>
          <a:lstStyle/>
          <a:p>
            <a:pPr marL="0" indent="0">
              <a:lnSpc>
                <a:spcPct val="150000"/>
              </a:lnSpc>
              <a:buNone/>
            </a:pPr>
            <a:r>
              <a:rPr lang="en-GB" b="1" dirty="0"/>
              <a:t>Model Development</a:t>
            </a:r>
          </a:p>
          <a:p>
            <a:pPr>
              <a:lnSpc>
                <a:spcPct val="150000"/>
              </a:lnSpc>
            </a:pPr>
            <a:r>
              <a:rPr lang="en-GB" dirty="0"/>
              <a:t>Train multiple ML models (e.g., decision trees, neural networks) using the prepared data.</a:t>
            </a:r>
          </a:p>
          <a:p>
            <a:pPr>
              <a:lnSpc>
                <a:spcPct val="150000"/>
              </a:lnSpc>
            </a:pPr>
            <a:r>
              <a:rPr lang="en-GB" dirty="0"/>
              <a:t>Evaluate models using metrics like accuracy, precision, recall, or F1 score.</a:t>
            </a:r>
          </a:p>
          <a:p>
            <a:pPr marL="0" indent="0">
              <a:lnSpc>
                <a:spcPct val="150000"/>
              </a:lnSpc>
              <a:buNone/>
            </a:pPr>
            <a:r>
              <a:rPr lang="en-GB" i="1" dirty="0"/>
              <a:t>Example</a:t>
            </a:r>
            <a:r>
              <a:rPr lang="en-GB" dirty="0"/>
              <a:t>: A data scientist trains a logistic regression model on customer data and evaluates it using AUC-ROC scores.</a:t>
            </a:r>
            <a:endParaRPr lang="en-US" dirty="0"/>
          </a:p>
        </p:txBody>
      </p:sp>
    </p:spTree>
    <p:extLst>
      <p:ext uri="{BB962C8B-B14F-4D97-AF65-F5344CB8AC3E}">
        <p14:creationId xmlns:p14="http://schemas.microsoft.com/office/powerpoint/2010/main" val="353874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70D2-D7F9-D4B2-9BCF-4225D7A72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9402C-F570-746E-4489-EDAB643A924D}"/>
              </a:ext>
            </a:extLst>
          </p:cNvPr>
          <p:cNvSpPr>
            <a:spLocks noGrp="1"/>
          </p:cNvSpPr>
          <p:nvPr>
            <p:ph type="title"/>
          </p:nvPr>
        </p:nvSpPr>
        <p:spPr>
          <a:xfrm>
            <a:off x="1295400" y="503853"/>
            <a:ext cx="9601200" cy="562947"/>
          </a:xfrm>
        </p:spPr>
        <p:txBody>
          <a:bodyPr/>
          <a:lstStyle/>
          <a:p>
            <a:r>
              <a:rPr lang="en-GB" dirty="0" err="1"/>
              <a:t>MLOps</a:t>
            </a:r>
            <a:r>
              <a:rPr lang="en-GB" dirty="0"/>
              <a:t> Lifecycle</a:t>
            </a:r>
            <a:r>
              <a:rPr lang="vi-VN" dirty="0"/>
              <a:t> – 4/7</a:t>
            </a:r>
            <a:endParaRPr lang="en-GB" dirty="0"/>
          </a:p>
        </p:txBody>
      </p:sp>
      <p:sp>
        <p:nvSpPr>
          <p:cNvPr id="4" name="Content Placeholder 3">
            <a:extLst>
              <a:ext uri="{FF2B5EF4-FFF2-40B4-BE49-F238E27FC236}">
                <a16:creationId xmlns:a16="http://schemas.microsoft.com/office/drawing/2014/main" id="{4DF8345B-E354-2588-CEF0-97CA0668DFFC}"/>
              </a:ext>
            </a:extLst>
          </p:cNvPr>
          <p:cNvSpPr>
            <a:spLocks noGrp="1"/>
          </p:cNvSpPr>
          <p:nvPr>
            <p:ph idx="1"/>
          </p:nvPr>
        </p:nvSpPr>
        <p:spPr/>
        <p:txBody>
          <a:bodyPr>
            <a:normAutofit/>
          </a:bodyPr>
          <a:lstStyle/>
          <a:p>
            <a:pPr marL="0" indent="0">
              <a:lnSpc>
                <a:spcPct val="150000"/>
              </a:lnSpc>
              <a:buNone/>
            </a:pPr>
            <a:r>
              <a:rPr lang="en-GB" b="1" dirty="0"/>
              <a:t>Model Packaging</a:t>
            </a:r>
          </a:p>
          <a:p>
            <a:pPr>
              <a:lnSpc>
                <a:spcPct val="150000"/>
              </a:lnSpc>
            </a:pPr>
            <a:r>
              <a:rPr lang="en-GB" dirty="0"/>
              <a:t>Package the chosen model with its dependencies for deployment (e.g., using Docker or model serialization like pickle or ONNX).</a:t>
            </a:r>
          </a:p>
          <a:p>
            <a:pPr marL="0" indent="0">
              <a:lnSpc>
                <a:spcPct val="150000"/>
              </a:lnSpc>
              <a:buNone/>
            </a:pPr>
            <a:r>
              <a:rPr lang="en-GB" i="1" dirty="0"/>
              <a:t>Example</a:t>
            </a:r>
            <a:r>
              <a:rPr lang="en-GB" dirty="0"/>
              <a:t>: Save the trained churn prediction model as a .</a:t>
            </a:r>
            <a:r>
              <a:rPr lang="en-GB" dirty="0" err="1"/>
              <a:t>pkl</a:t>
            </a:r>
            <a:r>
              <a:rPr lang="en-GB" dirty="0"/>
              <a:t> file and build a Docker container to run it.</a:t>
            </a:r>
            <a:endParaRPr lang="en-US" dirty="0"/>
          </a:p>
        </p:txBody>
      </p:sp>
    </p:spTree>
    <p:extLst>
      <p:ext uri="{BB962C8B-B14F-4D97-AF65-F5344CB8AC3E}">
        <p14:creationId xmlns:p14="http://schemas.microsoft.com/office/powerpoint/2010/main" val="1469188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A004C-60EC-DD3D-2D5A-587F4A472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DDDB2-4FAD-02BD-0AC7-2DCE37BF64A3}"/>
              </a:ext>
            </a:extLst>
          </p:cNvPr>
          <p:cNvSpPr>
            <a:spLocks noGrp="1"/>
          </p:cNvSpPr>
          <p:nvPr>
            <p:ph type="title"/>
          </p:nvPr>
        </p:nvSpPr>
        <p:spPr>
          <a:xfrm>
            <a:off x="1295400" y="503853"/>
            <a:ext cx="9601200" cy="562947"/>
          </a:xfrm>
        </p:spPr>
        <p:txBody>
          <a:bodyPr/>
          <a:lstStyle/>
          <a:p>
            <a:r>
              <a:rPr lang="en-GB" dirty="0" err="1"/>
              <a:t>MLOps</a:t>
            </a:r>
            <a:r>
              <a:rPr lang="en-GB" dirty="0"/>
              <a:t> Lifecycle</a:t>
            </a:r>
            <a:r>
              <a:rPr lang="vi-VN" dirty="0"/>
              <a:t> – 5/7</a:t>
            </a:r>
            <a:endParaRPr lang="en-GB" dirty="0"/>
          </a:p>
        </p:txBody>
      </p:sp>
      <p:sp>
        <p:nvSpPr>
          <p:cNvPr id="4" name="Content Placeholder 3">
            <a:extLst>
              <a:ext uri="{FF2B5EF4-FFF2-40B4-BE49-F238E27FC236}">
                <a16:creationId xmlns:a16="http://schemas.microsoft.com/office/drawing/2014/main" id="{2CDF9E5A-A4FE-3878-944B-4F96197F2A3A}"/>
              </a:ext>
            </a:extLst>
          </p:cNvPr>
          <p:cNvSpPr>
            <a:spLocks noGrp="1"/>
          </p:cNvSpPr>
          <p:nvPr>
            <p:ph idx="1"/>
          </p:nvPr>
        </p:nvSpPr>
        <p:spPr/>
        <p:txBody>
          <a:bodyPr>
            <a:normAutofit/>
          </a:bodyPr>
          <a:lstStyle/>
          <a:p>
            <a:pPr marL="0" indent="0">
              <a:lnSpc>
                <a:spcPct val="150000"/>
              </a:lnSpc>
              <a:buNone/>
            </a:pPr>
            <a:r>
              <a:rPr lang="en-GB" b="1" dirty="0"/>
              <a:t>Model Deployment</a:t>
            </a:r>
          </a:p>
          <a:p>
            <a:pPr>
              <a:lnSpc>
                <a:spcPct val="150000"/>
              </a:lnSpc>
            </a:pPr>
            <a:r>
              <a:rPr lang="en-GB" dirty="0"/>
              <a:t>Deploy the model to a production environment using APIs, batch systems, or streaming platforms.</a:t>
            </a:r>
          </a:p>
          <a:p>
            <a:pPr marL="0" indent="0">
              <a:lnSpc>
                <a:spcPct val="150000"/>
              </a:lnSpc>
              <a:buNone/>
            </a:pPr>
            <a:r>
              <a:rPr lang="en-GB" i="1" dirty="0"/>
              <a:t>Example</a:t>
            </a:r>
            <a:r>
              <a:rPr lang="en-GB" dirty="0"/>
              <a:t>: Host the churn prediction model on a REST API so customer data can be sent in real-time for predictions.</a:t>
            </a:r>
            <a:endParaRPr lang="en-US" dirty="0"/>
          </a:p>
        </p:txBody>
      </p:sp>
    </p:spTree>
    <p:extLst>
      <p:ext uri="{BB962C8B-B14F-4D97-AF65-F5344CB8AC3E}">
        <p14:creationId xmlns:p14="http://schemas.microsoft.com/office/powerpoint/2010/main" val="325349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A059B-5440-907F-2021-870F508D6B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FE88D2-3029-652C-62BC-81C38F7185EE}"/>
              </a:ext>
            </a:extLst>
          </p:cNvPr>
          <p:cNvSpPr>
            <a:spLocks noGrp="1"/>
          </p:cNvSpPr>
          <p:nvPr>
            <p:ph type="title"/>
          </p:nvPr>
        </p:nvSpPr>
        <p:spPr>
          <a:xfrm>
            <a:off x="1295400" y="503853"/>
            <a:ext cx="9601200" cy="562947"/>
          </a:xfrm>
        </p:spPr>
        <p:txBody>
          <a:bodyPr/>
          <a:lstStyle/>
          <a:p>
            <a:r>
              <a:rPr lang="en-GB" dirty="0" err="1"/>
              <a:t>MLOps</a:t>
            </a:r>
            <a:r>
              <a:rPr lang="en-GB" dirty="0"/>
              <a:t> Lifecycle</a:t>
            </a:r>
            <a:r>
              <a:rPr lang="vi-VN" dirty="0"/>
              <a:t> – 6/7</a:t>
            </a:r>
            <a:endParaRPr lang="en-GB" dirty="0"/>
          </a:p>
        </p:txBody>
      </p:sp>
      <p:sp>
        <p:nvSpPr>
          <p:cNvPr id="4" name="Content Placeholder 3">
            <a:extLst>
              <a:ext uri="{FF2B5EF4-FFF2-40B4-BE49-F238E27FC236}">
                <a16:creationId xmlns:a16="http://schemas.microsoft.com/office/drawing/2014/main" id="{2CD828ED-844B-0F38-3E3E-FA23439D12EF}"/>
              </a:ext>
            </a:extLst>
          </p:cNvPr>
          <p:cNvSpPr>
            <a:spLocks noGrp="1"/>
          </p:cNvSpPr>
          <p:nvPr>
            <p:ph idx="1"/>
          </p:nvPr>
        </p:nvSpPr>
        <p:spPr/>
        <p:txBody>
          <a:bodyPr>
            <a:normAutofit/>
          </a:bodyPr>
          <a:lstStyle/>
          <a:p>
            <a:pPr marL="0" indent="0">
              <a:lnSpc>
                <a:spcPct val="150000"/>
              </a:lnSpc>
              <a:buNone/>
            </a:pPr>
            <a:r>
              <a:rPr lang="en-GB" b="1" dirty="0"/>
              <a:t>Monitoring and Maintenance</a:t>
            </a:r>
          </a:p>
          <a:p>
            <a:pPr>
              <a:lnSpc>
                <a:spcPct val="150000"/>
              </a:lnSpc>
            </a:pPr>
            <a:r>
              <a:rPr lang="en-GB" dirty="0"/>
              <a:t>Track the model’s performance in production.</a:t>
            </a:r>
          </a:p>
          <a:p>
            <a:pPr>
              <a:lnSpc>
                <a:spcPct val="150000"/>
              </a:lnSpc>
            </a:pPr>
            <a:r>
              <a:rPr lang="en-GB" dirty="0"/>
              <a:t>Detect and fix data or concept drift (when data patterns change over time).</a:t>
            </a:r>
          </a:p>
          <a:p>
            <a:pPr>
              <a:lnSpc>
                <a:spcPct val="150000"/>
              </a:lnSpc>
            </a:pPr>
            <a:r>
              <a:rPr lang="en-GB" dirty="0"/>
              <a:t>Retrain the model as needed.</a:t>
            </a:r>
          </a:p>
          <a:p>
            <a:pPr marL="0" indent="0">
              <a:lnSpc>
                <a:spcPct val="150000"/>
              </a:lnSpc>
              <a:buNone/>
            </a:pPr>
            <a:r>
              <a:rPr lang="en-GB" i="1" dirty="0"/>
              <a:t>Example</a:t>
            </a:r>
            <a:r>
              <a:rPr lang="en-GB" dirty="0"/>
              <a:t>: Monitor the churn model's accuracy over time. If the accuracy drops below 90%, trigger a retraining pipeline.</a:t>
            </a:r>
            <a:endParaRPr lang="en-US" dirty="0"/>
          </a:p>
        </p:txBody>
      </p:sp>
    </p:spTree>
    <p:extLst>
      <p:ext uri="{BB962C8B-B14F-4D97-AF65-F5344CB8AC3E}">
        <p14:creationId xmlns:p14="http://schemas.microsoft.com/office/powerpoint/2010/main" val="3311848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C8E10-3F8B-F0A3-8E30-65ED521CF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C09B3-94DF-FC6A-1422-8292431886B1}"/>
              </a:ext>
            </a:extLst>
          </p:cNvPr>
          <p:cNvSpPr>
            <a:spLocks noGrp="1"/>
          </p:cNvSpPr>
          <p:nvPr>
            <p:ph type="title"/>
          </p:nvPr>
        </p:nvSpPr>
        <p:spPr>
          <a:xfrm>
            <a:off x="1295400" y="503853"/>
            <a:ext cx="9601200" cy="562947"/>
          </a:xfrm>
        </p:spPr>
        <p:txBody>
          <a:bodyPr/>
          <a:lstStyle/>
          <a:p>
            <a:r>
              <a:rPr lang="en-GB" dirty="0" err="1"/>
              <a:t>MLOps</a:t>
            </a:r>
            <a:r>
              <a:rPr lang="en-GB" dirty="0"/>
              <a:t> Lifecycle</a:t>
            </a:r>
            <a:r>
              <a:rPr lang="vi-VN" dirty="0"/>
              <a:t> – 7/7</a:t>
            </a:r>
            <a:endParaRPr lang="en-GB" dirty="0"/>
          </a:p>
        </p:txBody>
      </p:sp>
      <p:sp>
        <p:nvSpPr>
          <p:cNvPr id="4" name="Content Placeholder 3">
            <a:extLst>
              <a:ext uri="{FF2B5EF4-FFF2-40B4-BE49-F238E27FC236}">
                <a16:creationId xmlns:a16="http://schemas.microsoft.com/office/drawing/2014/main" id="{7E24D217-D393-5D74-3644-70E8F1AF0451}"/>
              </a:ext>
            </a:extLst>
          </p:cNvPr>
          <p:cNvSpPr>
            <a:spLocks noGrp="1"/>
          </p:cNvSpPr>
          <p:nvPr>
            <p:ph idx="1"/>
          </p:nvPr>
        </p:nvSpPr>
        <p:spPr/>
        <p:txBody>
          <a:bodyPr>
            <a:normAutofit/>
          </a:bodyPr>
          <a:lstStyle/>
          <a:p>
            <a:pPr marL="0" indent="0">
              <a:lnSpc>
                <a:spcPct val="150000"/>
              </a:lnSpc>
              <a:buNone/>
            </a:pPr>
            <a:r>
              <a:rPr lang="en-GB" b="1" dirty="0"/>
              <a:t>Governance and Compliance</a:t>
            </a:r>
          </a:p>
          <a:p>
            <a:pPr>
              <a:lnSpc>
                <a:spcPct val="150000"/>
              </a:lnSpc>
            </a:pPr>
            <a:r>
              <a:rPr lang="en-GB" dirty="0"/>
              <a:t>Ensure the system adheres to ethical standards, data privacy laws, and organizational policies.</a:t>
            </a:r>
          </a:p>
          <a:p>
            <a:pPr marL="0" indent="0">
              <a:lnSpc>
                <a:spcPct val="150000"/>
              </a:lnSpc>
              <a:buNone/>
            </a:pPr>
            <a:r>
              <a:rPr lang="en-GB" i="1" dirty="0"/>
              <a:t>Example</a:t>
            </a:r>
            <a:r>
              <a:rPr lang="en-GB" dirty="0"/>
              <a:t>: Document how the churn model makes predictions and verify compliance with GDPR.</a:t>
            </a:r>
            <a:endParaRPr lang="en-US" dirty="0"/>
          </a:p>
        </p:txBody>
      </p:sp>
    </p:spTree>
    <p:extLst>
      <p:ext uri="{BB962C8B-B14F-4D97-AF65-F5344CB8AC3E}">
        <p14:creationId xmlns:p14="http://schemas.microsoft.com/office/powerpoint/2010/main" val="455972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BC0CF-830C-AEDE-F795-FBF66A554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52520A-8ED2-5A82-B7EC-24B0B4167063}"/>
              </a:ext>
            </a:extLst>
          </p:cNvPr>
          <p:cNvSpPr>
            <a:spLocks noGrp="1"/>
          </p:cNvSpPr>
          <p:nvPr>
            <p:ph type="title"/>
          </p:nvPr>
        </p:nvSpPr>
        <p:spPr>
          <a:xfrm>
            <a:off x="1295400" y="503853"/>
            <a:ext cx="9601200" cy="562947"/>
          </a:xfrm>
        </p:spPr>
        <p:txBody>
          <a:bodyPr/>
          <a:lstStyle/>
          <a:p>
            <a:r>
              <a:rPr lang="en-GB" dirty="0" err="1"/>
              <a:t>MLOps</a:t>
            </a:r>
            <a:r>
              <a:rPr lang="en-GB" dirty="0"/>
              <a:t> </a:t>
            </a:r>
            <a:r>
              <a:rPr lang="vi-VN" dirty="0" err="1"/>
              <a:t>Principles</a:t>
            </a:r>
            <a:endParaRPr lang="en-GB" dirty="0"/>
          </a:p>
        </p:txBody>
      </p:sp>
      <p:pic>
        <p:nvPicPr>
          <p:cNvPr id="7" name="Picture 6">
            <a:extLst>
              <a:ext uri="{FF2B5EF4-FFF2-40B4-BE49-F238E27FC236}">
                <a16:creationId xmlns:a16="http://schemas.microsoft.com/office/drawing/2014/main" id="{5A9B6BA2-58D5-58C3-4747-113E9CA87E71}"/>
              </a:ext>
            </a:extLst>
          </p:cNvPr>
          <p:cNvPicPr>
            <a:picLocks noChangeAspect="1"/>
          </p:cNvPicPr>
          <p:nvPr/>
        </p:nvPicPr>
        <p:blipFill>
          <a:blip r:embed="rId2"/>
          <a:stretch>
            <a:fillRect/>
          </a:stretch>
        </p:blipFill>
        <p:spPr>
          <a:xfrm>
            <a:off x="2063832" y="1189264"/>
            <a:ext cx="8064335" cy="4915202"/>
          </a:xfrm>
          <a:prstGeom prst="rect">
            <a:avLst/>
          </a:prstGeom>
        </p:spPr>
      </p:pic>
    </p:spTree>
    <p:extLst>
      <p:ext uri="{BB962C8B-B14F-4D97-AF65-F5344CB8AC3E}">
        <p14:creationId xmlns:p14="http://schemas.microsoft.com/office/powerpoint/2010/main" val="3112874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BD82F-8DF0-939C-35EF-B425B4972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7AF9B-A6D0-B1F0-D7DC-64E40E1CC92D}"/>
              </a:ext>
            </a:extLst>
          </p:cNvPr>
          <p:cNvSpPr>
            <a:spLocks noGrp="1"/>
          </p:cNvSpPr>
          <p:nvPr>
            <p:ph type="title"/>
          </p:nvPr>
        </p:nvSpPr>
        <p:spPr>
          <a:xfrm>
            <a:off x="1295400" y="503853"/>
            <a:ext cx="9601200" cy="562947"/>
          </a:xfrm>
        </p:spPr>
        <p:txBody>
          <a:bodyPr/>
          <a:lstStyle/>
          <a:p>
            <a:r>
              <a:rPr lang="vi-VN" dirty="0" err="1"/>
              <a:t>Why</a:t>
            </a:r>
            <a:r>
              <a:rPr lang="vi-VN" dirty="0"/>
              <a:t> </a:t>
            </a:r>
            <a:r>
              <a:rPr lang="vi-VN" dirty="0" err="1"/>
              <a:t>MLOps</a:t>
            </a:r>
            <a:r>
              <a:rPr lang="vi-VN" dirty="0"/>
              <a:t>? – </a:t>
            </a:r>
            <a:r>
              <a:rPr lang="vi-VN" dirty="0" err="1"/>
              <a:t>Propensity</a:t>
            </a:r>
            <a:endParaRPr lang="en-US" dirty="0"/>
          </a:p>
        </p:txBody>
      </p:sp>
      <p:pic>
        <p:nvPicPr>
          <p:cNvPr id="9" name="Picture 8">
            <a:extLst>
              <a:ext uri="{FF2B5EF4-FFF2-40B4-BE49-F238E27FC236}">
                <a16:creationId xmlns:a16="http://schemas.microsoft.com/office/drawing/2014/main" id="{39AC106E-AA83-CB53-0CB0-D01BD0AEE14A}"/>
              </a:ext>
            </a:extLst>
          </p:cNvPr>
          <p:cNvPicPr>
            <a:picLocks noChangeAspect="1"/>
          </p:cNvPicPr>
          <p:nvPr/>
        </p:nvPicPr>
        <p:blipFill>
          <a:blip r:embed="rId2"/>
          <a:stretch>
            <a:fillRect/>
          </a:stretch>
        </p:blipFill>
        <p:spPr>
          <a:xfrm>
            <a:off x="1534252" y="1066800"/>
            <a:ext cx="9123496" cy="5019702"/>
          </a:xfrm>
          <a:prstGeom prst="rect">
            <a:avLst/>
          </a:prstGeom>
        </p:spPr>
      </p:pic>
    </p:spTree>
    <p:extLst>
      <p:ext uri="{BB962C8B-B14F-4D97-AF65-F5344CB8AC3E}">
        <p14:creationId xmlns:p14="http://schemas.microsoft.com/office/powerpoint/2010/main" val="1091986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E53AA-4245-064A-7A3F-C909A1ECC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AE187-256A-A070-3A71-A7322D6CA847}"/>
              </a:ext>
            </a:extLst>
          </p:cNvPr>
          <p:cNvSpPr>
            <a:spLocks noGrp="1"/>
          </p:cNvSpPr>
          <p:nvPr>
            <p:ph type="title"/>
          </p:nvPr>
        </p:nvSpPr>
        <p:spPr>
          <a:xfrm>
            <a:off x="1295400" y="503853"/>
            <a:ext cx="9601200" cy="562947"/>
          </a:xfrm>
        </p:spPr>
        <p:txBody>
          <a:bodyPr/>
          <a:lstStyle/>
          <a:p>
            <a:r>
              <a:rPr lang="vi-VN" dirty="0" err="1"/>
              <a:t>Key</a:t>
            </a:r>
            <a:r>
              <a:rPr lang="vi-VN" dirty="0"/>
              <a:t> </a:t>
            </a:r>
            <a:r>
              <a:rPr lang="vi-VN" dirty="0" err="1"/>
              <a:t>Roles</a:t>
            </a:r>
            <a:r>
              <a:rPr lang="vi-VN" dirty="0"/>
              <a:t> in </a:t>
            </a:r>
            <a:r>
              <a:rPr lang="vi-VN" dirty="0" err="1"/>
              <a:t>MLOps</a:t>
            </a:r>
            <a:r>
              <a:rPr lang="vi-VN" dirty="0"/>
              <a:t> – 1/3</a:t>
            </a:r>
            <a:endParaRPr lang="en-GB" dirty="0"/>
          </a:p>
        </p:txBody>
      </p:sp>
      <p:sp>
        <p:nvSpPr>
          <p:cNvPr id="4" name="Content Placeholder 3">
            <a:extLst>
              <a:ext uri="{FF2B5EF4-FFF2-40B4-BE49-F238E27FC236}">
                <a16:creationId xmlns:a16="http://schemas.microsoft.com/office/drawing/2014/main" id="{66F59DFA-26B6-74AF-B1EA-C8038D68A125}"/>
              </a:ext>
            </a:extLst>
          </p:cNvPr>
          <p:cNvSpPr>
            <a:spLocks noGrp="1"/>
          </p:cNvSpPr>
          <p:nvPr>
            <p:ph idx="1"/>
          </p:nvPr>
        </p:nvSpPr>
        <p:spPr>
          <a:xfrm>
            <a:off x="1295400" y="1447801"/>
            <a:ext cx="9601200" cy="4614332"/>
          </a:xfrm>
        </p:spPr>
        <p:txBody>
          <a:bodyPr>
            <a:normAutofit fontScale="77500" lnSpcReduction="20000"/>
          </a:bodyPr>
          <a:lstStyle/>
          <a:p>
            <a:pPr marL="0" indent="0">
              <a:lnSpc>
                <a:spcPct val="150000"/>
              </a:lnSpc>
              <a:buNone/>
            </a:pPr>
            <a:r>
              <a:rPr lang="en-US" sz="2600" b="1" u="sng" dirty="0"/>
              <a:t>Data Scientists</a:t>
            </a:r>
          </a:p>
          <a:p>
            <a:pPr marL="0" indent="0">
              <a:lnSpc>
                <a:spcPct val="150000"/>
              </a:lnSpc>
              <a:buNone/>
            </a:pPr>
            <a:r>
              <a:rPr lang="en-US" b="1" dirty="0"/>
              <a:t>Focus</a:t>
            </a:r>
            <a:r>
              <a:rPr lang="en-US" dirty="0"/>
              <a:t>: Building machine learning models.</a:t>
            </a:r>
          </a:p>
          <a:p>
            <a:pPr marL="0" indent="0">
              <a:lnSpc>
                <a:spcPct val="150000"/>
              </a:lnSpc>
              <a:buNone/>
            </a:pPr>
            <a:r>
              <a:rPr lang="en-US" b="1" dirty="0"/>
              <a:t>Skills</a:t>
            </a:r>
            <a:r>
              <a:rPr lang="en-US" dirty="0"/>
              <a:t>: Data analysis, statistics, ML algorithms, Python/R, tools like </a:t>
            </a:r>
            <a:r>
              <a:rPr lang="en-US" dirty="0" err="1"/>
              <a:t>Jupyter</a:t>
            </a:r>
            <a:r>
              <a:rPr lang="en-US" dirty="0"/>
              <a:t> Notebook, TensorFlow, or Scikit-learn</a:t>
            </a:r>
            <a:r>
              <a:rPr lang="vi-VN" dirty="0"/>
              <a:t> …</a:t>
            </a:r>
            <a:endParaRPr lang="en-US" dirty="0"/>
          </a:p>
          <a:p>
            <a:pPr marL="0" indent="0">
              <a:lnSpc>
                <a:spcPct val="150000"/>
              </a:lnSpc>
              <a:buNone/>
            </a:pPr>
            <a:r>
              <a:rPr lang="en-US" b="1" dirty="0"/>
              <a:t>Role in </a:t>
            </a:r>
            <a:r>
              <a:rPr lang="en-US" b="1" dirty="0" err="1"/>
              <a:t>MLOps</a:t>
            </a:r>
            <a:r>
              <a:rPr lang="en-US" dirty="0"/>
              <a:t>:</a:t>
            </a:r>
          </a:p>
          <a:p>
            <a:pPr>
              <a:lnSpc>
                <a:spcPct val="150000"/>
              </a:lnSpc>
            </a:pPr>
            <a:r>
              <a:rPr lang="en-US" dirty="0"/>
              <a:t>Data exploration and preparation.</a:t>
            </a:r>
          </a:p>
          <a:p>
            <a:pPr>
              <a:lnSpc>
                <a:spcPct val="150000"/>
              </a:lnSpc>
            </a:pPr>
            <a:r>
              <a:rPr lang="en-US" dirty="0"/>
              <a:t>Training and fine-tuning models.</a:t>
            </a:r>
          </a:p>
          <a:p>
            <a:pPr>
              <a:lnSpc>
                <a:spcPct val="150000"/>
              </a:lnSpc>
            </a:pPr>
            <a:r>
              <a:rPr lang="en-US" dirty="0"/>
              <a:t>Handing off models to ML engineers for deployment.</a:t>
            </a:r>
          </a:p>
          <a:p>
            <a:pPr marL="0" indent="0">
              <a:lnSpc>
                <a:spcPct val="150000"/>
              </a:lnSpc>
              <a:buNone/>
            </a:pPr>
            <a:r>
              <a:rPr lang="en-US" b="1" dirty="0"/>
              <a:t>Example Task</a:t>
            </a:r>
            <a:r>
              <a:rPr lang="en-US" dirty="0"/>
              <a:t>: Train a recommendation system for an e-commerce site.</a:t>
            </a:r>
          </a:p>
        </p:txBody>
      </p:sp>
    </p:spTree>
    <p:extLst>
      <p:ext uri="{BB962C8B-B14F-4D97-AF65-F5344CB8AC3E}">
        <p14:creationId xmlns:p14="http://schemas.microsoft.com/office/powerpoint/2010/main" val="204906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FCC40-7384-14FF-566A-EBF8BE9B6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2F1ACA-CEE4-3627-D724-8DDD337459A0}"/>
              </a:ext>
            </a:extLst>
          </p:cNvPr>
          <p:cNvSpPr>
            <a:spLocks noGrp="1"/>
          </p:cNvSpPr>
          <p:nvPr>
            <p:ph type="title"/>
          </p:nvPr>
        </p:nvSpPr>
        <p:spPr>
          <a:xfrm>
            <a:off x="1295400" y="503853"/>
            <a:ext cx="9601200" cy="562947"/>
          </a:xfrm>
        </p:spPr>
        <p:txBody>
          <a:bodyPr/>
          <a:lstStyle/>
          <a:p>
            <a:r>
              <a:rPr lang="vi-VN" dirty="0" err="1"/>
              <a:t>Key</a:t>
            </a:r>
            <a:r>
              <a:rPr lang="vi-VN" dirty="0"/>
              <a:t> </a:t>
            </a:r>
            <a:r>
              <a:rPr lang="vi-VN" dirty="0" err="1"/>
              <a:t>Roles</a:t>
            </a:r>
            <a:r>
              <a:rPr lang="vi-VN" dirty="0"/>
              <a:t> in </a:t>
            </a:r>
            <a:r>
              <a:rPr lang="vi-VN" dirty="0" err="1"/>
              <a:t>MLOps</a:t>
            </a:r>
            <a:r>
              <a:rPr lang="vi-VN" dirty="0"/>
              <a:t> – 2/3</a:t>
            </a:r>
            <a:endParaRPr lang="en-GB" dirty="0"/>
          </a:p>
        </p:txBody>
      </p:sp>
      <p:sp>
        <p:nvSpPr>
          <p:cNvPr id="4" name="Content Placeholder 3">
            <a:extLst>
              <a:ext uri="{FF2B5EF4-FFF2-40B4-BE49-F238E27FC236}">
                <a16:creationId xmlns:a16="http://schemas.microsoft.com/office/drawing/2014/main" id="{7960F557-6461-88DE-F028-DEC777EE6016}"/>
              </a:ext>
            </a:extLst>
          </p:cNvPr>
          <p:cNvSpPr>
            <a:spLocks noGrp="1"/>
          </p:cNvSpPr>
          <p:nvPr>
            <p:ph idx="1"/>
          </p:nvPr>
        </p:nvSpPr>
        <p:spPr>
          <a:xfrm>
            <a:off x="1295400" y="1447801"/>
            <a:ext cx="9601200" cy="4614332"/>
          </a:xfrm>
        </p:spPr>
        <p:txBody>
          <a:bodyPr>
            <a:normAutofit fontScale="85000" lnSpcReduction="20000"/>
          </a:bodyPr>
          <a:lstStyle/>
          <a:p>
            <a:pPr marL="0" indent="0">
              <a:lnSpc>
                <a:spcPct val="150000"/>
              </a:lnSpc>
              <a:buNone/>
            </a:pPr>
            <a:r>
              <a:rPr lang="en-US" sz="2400" b="1" u="sng" dirty="0"/>
              <a:t>ML Engineers</a:t>
            </a:r>
          </a:p>
          <a:p>
            <a:pPr marL="0" indent="0">
              <a:lnSpc>
                <a:spcPct val="150000"/>
              </a:lnSpc>
              <a:buNone/>
            </a:pPr>
            <a:r>
              <a:rPr lang="en-US" b="1" dirty="0"/>
              <a:t>Focus</a:t>
            </a:r>
            <a:r>
              <a:rPr lang="en-US" dirty="0"/>
              <a:t>: Deploying and maintaining ML models in production.</a:t>
            </a:r>
          </a:p>
          <a:p>
            <a:pPr marL="0" indent="0">
              <a:lnSpc>
                <a:spcPct val="150000"/>
              </a:lnSpc>
              <a:buNone/>
            </a:pPr>
            <a:r>
              <a:rPr lang="en-US" b="1" dirty="0"/>
              <a:t>Skills</a:t>
            </a:r>
            <a:r>
              <a:rPr lang="en-US" dirty="0"/>
              <a:t>: Software engineering, APIs, Docker, Kubernetes, model serving frameworks (e.g., TensorFlow Serving, </a:t>
            </a:r>
            <a:r>
              <a:rPr lang="en-US" dirty="0" err="1"/>
              <a:t>FastAPI</a:t>
            </a:r>
            <a:r>
              <a:rPr lang="en-US" dirty="0"/>
              <a:t>)</a:t>
            </a:r>
            <a:r>
              <a:rPr lang="vi-VN" dirty="0"/>
              <a:t> …</a:t>
            </a:r>
            <a:endParaRPr lang="en-US" dirty="0"/>
          </a:p>
          <a:p>
            <a:pPr marL="0" indent="0">
              <a:lnSpc>
                <a:spcPct val="150000"/>
              </a:lnSpc>
              <a:buNone/>
            </a:pPr>
            <a:r>
              <a:rPr lang="en-US" b="1" dirty="0"/>
              <a:t>Role in </a:t>
            </a:r>
            <a:r>
              <a:rPr lang="en-US" b="1" dirty="0" err="1"/>
              <a:t>MLOps</a:t>
            </a:r>
            <a:r>
              <a:rPr lang="en-US" dirty="0"/>
              <a:t>:</a:t>
            </a:r>
          </a:p>
          <a:p>
            <a:pPr>
              <a:lnSpc>
                <a:spcPct val="150000"/>
              </a:lnSpc>
            </a:pPr>
            <a:r>
              <a:rPr lang="en-US" dirty="0"/>
              <a:t>Automate data pipelines, model training, and deployment.</a:t>
            </a:r>
          </a:p>
          <a:p>
            <a:pPr>
              <a:lnSpc>
                <a:spcPct val="150000"/>
              </a:lnSpc>
            </a:pPr>
            <a:r>
              <a:rPr lang="en-US" dirty="0"/>
              <a:t>Optimize model inference for low latency and scalability.</a:t>
            </a:r>
          </a:p>
          <a:p>
            <a:pPr marL="0" indent="0">
              <a:lnSpc>
                <a:spcPct val="150000"/>
              </a:lnSpc>
              <a:buNone/>
            </a:pPr>
            <a:r>
              <a:rPr lang="en-US" b="1" dirty="0"/>
              <a:t>Example Task</a:t>
            </a:r>
            <a:r>
              <a:rPr lang="en-US" dirty="0"/>
              <a:t>: Build a pipeline that automates retraining of the recommendation system when new data arrives.</a:t>
            </a:r>
          </a:p>
          <a:p>
            <a:pPr marL="0" indent="0">
              <a:lnSpc>
                <a:spcPct val="150000"/>
              </a:lnSpc>
              <a:buNone/>
            </a:pPr>
            <a:endParaRPr lang="en-US" dirty="0"/>
          </a:p>
        </p:txBody>
      </p:sp>
    </p:spTree>
    <p:extLst>
      <p:ext uri="{BB962C8B-B14F-4D97-AF65-F5344CB8AC3E}">
        <p14:creationId xmlns:p14="http://schemas.microsoft.com/office/powerpoint/2010/main" val="671015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6F37B-F6F7-0266-69F7-D6F9DAE19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8D6FC-907D-18A6-8CE4-759E70214480}"/>
              </a:ext>
            </a:extLst>
          </p:cNvPr>
          <p:cNvSpPr>
            <a:spLocks noGrp="1"/>
          </p:cNvSpPr>
          <p:nvPr>
            <p:ph type="title"/>
          </p:nvPr>
        </p:nvSpPr>
        <p:spPr>
          <a:xfrm>
            <a:off x="1295400" y="503853"/>
            <a:ext cx="9601200" cy="562947"/>
          </a:xfrm>
        </p:spPr>
        <p:txBody>
          <a:bodyPr/>
          <a:lstStyle/>
          <a:p>
            <a:r>
              <a:rPr lang="vi-VN" dirty="0" err="1"/>
              <a:t>Key</a:t>
            </a:r>
            <a:r>
              <a:rPr lang="vi-VN" dirty="0"/>
              <a:t> </a:t>
            </a:r>
            <a:r>
              <a:rPr lang="vi-VN" dirty="0" err="1"/>
              <a:t>Roles</a:t>
            </a:r>
            <a:r>
              <a:rPr lang="vi-VN" dirty="0"/>
              <a:t> in </a:t>
            </a:r>
            <a:r>
              <a:rPr lang="vi-VN" dirty="0" err="1"/>
              <a:t>MLOps</a:t>
            </a:r>
            <a:r>
              <a:rPr lang="vi-VN" dirty="0"/>
              <a:t> – 3/3</a:t>
            </a:r>
            <a:endParaRPr lang="en-GB" dirty="0"/>
          </a:p>
        </p:txBody>
      </p:sp>
      <p:sp>
        <p:nvSpPr>
          <p:cNvPr id="4" name="Content Placeholder 3">
            <a:extLst>
              <a:ext uri="{FF2B5EF4-FFF2-40B4-BE49-F238E27FC236}">
                <a16:creationId xmlns:a16="http://schemas.microsoft.com/office/drawing/2014/main" id="{28F109DA-CE6D-B65A-CC97-886B7A5509B8}"/>
              </a:ext>
            </a:extLst>
          </p:cNvPr>
          <p:cNvSpPr>
            <a:spLocks noGrp="1"/>
          </p:cNvSpPr>
          <p:nvPr>
            <p:ph idx="1"/>
          </p:nvPr>
        </p:nvSpPr>
        <p:spPr>
          <a:xfrm>
            <a:off x="1295400" y="1447801"/>
            <a:ext cx="9601200" cy="4614332"/>
          </a:xfrm>
        </p:spPr>
        <p:txBody>
          <a:bodyPr>
            <a:normAutofit fontScale="70000" lnSpcReduction="20000"/>
          </a:bodyPr>
          <a:lstStyle/>
          <a:p>
            <a:pPr marL="0" indent="0">
              <a:lnSpc>
                <a:spcPct val="150000"/>
              </a:lnSpc>
              <a:buNone/>
            </a:pPr>
            <a:r>
              <a:rPr lang="en-US" sz="2900" b="1" u="sng" dirty="0"/>
              <a:t>DevOps (or </a:t>
            </a:r>
            <a:r>
              <a:rPr lang="en-US" sz="2900" b="1" u="sng" dirty="0" err="1"/>
              <a:t>MLOps</a:t>
            </a:r>
            <a:r>
              <a:rPr lang="en-US" sz="2900" b="1" u="sng" dirty="0"/>
              <a:t> Engineers)</a:t>
            </a:r>
            <a:endParaRPr lang="en-US" b="1" u="sng" dirty="0"/>
          </a:p>
          <a:p>
            <a:pPr marL="0" indent="0">
              <a:lnSpc>
                <a:spcPct val="150000"/>
              </a:lnSpc>
              <a:buNone/>
            </a:pPr>
            <a:r>
              <a:rPr lang="en-US" b="1" dirty="0"/>
              <a:t>Focus</a:t>
            </a:r>
            <a:r>
              <a:rPr lang="en-US" dirty="0"/>
              <a:t>: Infrastructure, CI/CD, and monitoring systems.</a:t>
            </a:r>
          </a:p>
          <a:p>
            <a:pPr marL="0" indent="0">
              <a:lnSpc>
                <a:spcPct val="150000"/>
              </a:lnSpc>
              <a:buNone/>
            </a:pPr>
            <a:r>
              <a:rPr lang="en-US" b="1" dirty="0"/>
              <a:t>Skills</a:t>
            </a:r>
            <a:r>
              <a:rPr lang="en-US" dirty="0"/>
              <a:t>: Cloud platforms (AWS, GCP, Azure), CI/CD tools (Jenkins, GitHub Actions), logging/monitoring tools (Prometheus, Grafana).</a:t>
            </a:r>
          </a:p>
          <a:p>
            <a:pPr marL="0" indent="0">
              <a:lnSpc>
                <a:spcPct val="150000"/>
              </a:lnSpc>
              <a:buNone/>
            </a:pPr>
            <a:r>
              <a:rPr lang="en-US" b="1" dirty="0"/>
              <a:t>Role in </a:t>
            </a:r>
            <a:r>
              <a:rPr lang="en-US" b="1" dirty="0" err="1"/>
              <a:t>MLOps</a:t>
            </a:r>
            <a:r>
              <a:rPr lang="en-US" dirty="0"/>
              <a:t>:</a:t>
            </a:r>
          </a:p>
          <a:p>
            <a:pPr>
              <a:lnSpc>
                <a:spcPct val="150000"/>
              </a:lnSpc>
            </a:pPr>
            <a:r>
              <a:rPr lang="en-US" dirty="0"/>
              <a:t>Set up infrastructure for model deployment and scaling.</a:t>
            </a:r>
          </a:p>
          <a:p>
            <a:pPr>
              <a:lnSpc>
                <a:spcPct val="150000"/>
              </a:lnSpc>
            </a:pPr>
            <a:r>
              <a:rPr lang="en-US" dirty="0"/>
              <a:t>Automate workflows for continuous integration and delivery.</a:t>
            </a:r>
          </a:p>
          <a:p>
            <a:pPr>
              <a:lnSpc>
                <a:spcPct val="150000"/>
              </a:lnSpc>
            </a:pPr>
            <a:r>
              <a:rPr lang="en-US" dirty="0"/>
              <a:t>Monitor production systems for failures or performance degradation.</a:t>
            </a:r>
          </a:p>
          <a:p>
            <a:pPr marL="0" indent="0">
              <a:lnSpc>
                <a:spcPct val="150000"/>
              </a:lnSpc>
              <a:buNone/>
            </a:pPr>
            <a:r>
              <a:rPr lang="en-US" b="1" dirty="0"/>
              <a:t>Example Task</a:t>
            </a:r>
            <a:r>
              <a:rPr lang="en-US" dirty="0"/>
              <a:t>: Configure a Kubernetes cluster to host the recommendation system and ensure it scales during peak traffic.</a:t>
            </a:r>
          </a:p>
        </p:txBody>
      </p:sp>
    </p:spTree>
    <p:extLst>
      <p:ext uri="{BB962C8B-B14F-4D97-AF65-F5344CB8AC3E}">
        <p14:creationId xmlns:p14="http://schemas.microsoft.com/office/powerpoint/2010/main" val="2976304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C0C39-4B35-1B73-996C-8F1A04079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FF8AD-6699-F27F-756E-D5A9B9D0022A}"/>
              </a:ext>
            </a:extLst>
          </p:cNvPr>
          <p:cNvSpPr>
            <a:spLocks noGrp="1"/>
          </p:cNvSpPr>
          <p:nvPr>
            <p:ph type="title"/>
          </p:nvPr>
        </p:nvSpPr>
        <p:spPr>
          <a:xfrm>
            <a:off x="1295400" y="503853"/>
            <a:ext cx="9601200" cy="562947"/>
          </a:xfrm>
        </p:spPr>
        <p:txBody>
          <a:bodyPr/>
          <a:lstStyle/>
          <a:p>
            <a:r>
              <a:rPr lang="en-GB" dirty="0"/>
              <a:t>Tools and Technologies in </a:t>
            </a:r>
            <a:r>
              <a:rPr lang="en-GB" dirty="0" err="1"/>
              <a:t>MLOps</a:t>
            </a:r>
            <a:endParaRPr lang="en-GB" dirty="0"/>
          </a:p>
        </p:txBody>
      </p:sp>
      <p:graphicFrame>
        <p:nvGraphicFramePr>
          <p:cNvPr id="8" name="Table 7">
            <a:extLst>
              <a:ext uri="{FF2B5EF4-FFF2-40B4-BE49-F238E27FC236}">
                <a16:creationId xmlns:a16="http://schemas.microsoft.com/office/drawing/2014/main" id="{0E06E7EC-D082-D97B-521B-A3D74CCE766F}"/>
              </a:ext>
            </a:extLst>
          </p:cNvPr>
          <p:cNvGraphicFramePr>
            <a:graphicFrameLocks noGrp="1"/>
          </p:cNvGraphicFramePr>
          <p:nvPr>
            <p:extLst>
              <p:ext uri="{D42A27DB-BD31-4B8C-83A1-F6EECF244321}">
                <p14:modId xmlns:p14="http://schemas.microsoft.com/office/powerpoint/2010/main" val="291941499"/>
              </p:ext>
            </p:extLst>
          </p:nvPr>
        </p:nvGraphicFramePr>
        <p:xfrm>
          <a:off x="618066" y="1066800"/>
          <a:ext cx="10955867" cy="5091327"/>
        </p:xfrm>
        <a:graphic>
          <a:graphicData uri="http://schemas.openxmlformats.org/drawingml/2006/table">
            <a:tbl>
              <a:tblPr/>
              <a:tblGrid>
                <a:gridCol w="1617133">
                  <a:extLst>
                    <a:ext uri="{9D8B030D-6E8A-4147-A177-3AD203B41FA5}">
                      <a16:colId xmlns:a16="http://schemas.microsoft.com/office/drawing/2014/main" val="4043488854"/>
                    </a:ext>
                  </a:extLst>
                </a:gridCol>
                <a:gridCol w="2489200">
                  <a:extLst>
                    <a:ext uri="{9D8B030D-6E8A-4147-A177-3AD203B41FA5}">
                      <a16:colId xmlns:a16="http://schemas.microsoft.com/office/drawing/2014/main" val="2811631401"/>
                    </a:ext>
                  </a:extLst>
                </a:gridCol>
                <a:gridCol w="3183467">
                  <a:extLst>
                    <a:ext uri="{9D8B030D-6E8A-4147-A177-3AD203B41FA5}">
                      <a16:colId xmlns:a16="http://schemas.microsoft.com/office/drawing/2014/main" val="3247034624"/>
                    </a:ext>
                  </a:extLst>
                </a:gridCol>
                <a:gridCol w="3666067">
                  <a:extLst>
                    <a:ext uri="{9D8B030D-6E8A-4147-A177-3AD203B41FA5}">
                      <a16:colId xmlns:a16="http://schemas.microsoft.com/office/drawing/2014/main" val="2478484858"/>
                    </a:ext>
                  </a:extLst>
                </a:gridCol>
              </a:tblGrid>
              <a:tr h="392182">
                <a:tc>
                  <a:txBody>
                    <a:bodyPr/>
                    <a:lstStyle/>
                    <a:p>
                      <a:pPr algn="l" fontAlgn="t" latinLnBrk="0"/>
                      <a:r>
                        <a:rPr lang="en-US" sz="1500" b="1" dirty="0">
                          <a:effectLst/>
                        </a:rPr>
                        <a:t>Category</a:t>
                      </a:r>
                    </a:p>
                  </a:txBody>
                  <a:tcPr marL="35278" marR="35278" marT="17639" marB="1763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702924"/>
                      </a:solidFill>
                      <a:prstDash val="solid"/>
                      <a:round/>
                      <a:headEnd type="none" w="med" len="med"/>
                      <a:tailEnd type="none" w="med" len="med"/>
                    </a:lnB>
                    <a:noFill/>
                  </a:tcPr>
                </a:tc>
                <a:tc>
                  <a:txBody>
                    <a:bodyPr/>
                    <a:lstStyle/>
                    <a:p>
                      <a:pPr algn="l" fontAlgn="t" latinLnBrk="0"/>
                      <a:r>
                        <a:rPr lang="en-US" sz="1500" b="1">
                          <a:effectLst/>
                        </a:rPr>
                        <a:t>Tools</a:t>
                      </a:r>
                    </a:p>
                  </a:txBody>
                  <a:tcPr marL="35278" marR="35278" marT="17639" marB="1763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702924"/>
                      </a:solidFill>
                      <a:prstDash val="solid"/>
                      <a:round/>
                      <a:headEnd type="none" w="med" len="med"/>
                      <a:tailEnd type="none" w="med" len="med"/>
                    </a:lnB>
                    <a:noFill/>
                  </a:tcPr>
                </a:tc>
                <a:tc>
                  <a:txBody>
                    <a:bodyPr/>
                    <a:lstStyle/>
                    <a:p>
                      <a:pPr algn="l" fontAlgn="t" latinLnBrk="0"/>
                      <a:r>
                        <a:rPr lang="en-US" sz="1500" b="1">
                          <a:effectLst/>
                        </a:rPr>
                        <a:t>Purpose</a:t>
                      </a:r>
                    </a:p>
                  </a:txBody>
                  <a:tcPr marL="35278" marR="35278" marT="17639" marB="1763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602A24"/>
                      </a:solidFill>
                      <a:prstDash val="solid"/>
                      <a:round/>
                      <a:headEnd type="none" w="med" len="med"/>
                      <a:tailEnd type="none" w="med" len="med"/>
                    </a:lnB>
                    <a:noFill/>
                  </a:tcPr>
                </a:tc>
                <a:tc>
                  <a:txBody>
                    <a:bodyPr/>
                    <a:lstStyle/>
                    <a:p>
                      <a:pPr algn="l" fontAlgn="t" latinLnBrk="0"/>
                      <a:r>
                        <a:rPr lang="en-US" sz="1500" b="1" dirty="0">
                          <a:effectLst/>
                        </a:rPr>
                        <a:t>Example</a:t>
                      </a:r>
                    </a:p>
                  </a:txBody>
                  <a:tcPr marL="35278" marR="35278" marT="17639" marB="1763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F82824"/>
                      </a:solidFill>
                      <a:prstDash val="solid"/>
                      <a:round/>
                      <a:headEnd type="none" w="med" len="med"/>
                      <a:tailEnd type="none" w="med" len="med"/>
                    </a:lnB>
                    <a:noFill/>
                  </a:tcPr>
                </a:tc>
                <a:extLst>
                  <a:ext uri="{0D108BD9-81ED-4DB2-BD59-A6C34878D82A}">
                    <a16:rowId xmlns:a16="http://schemas.microsoft.com/office/drawing/2014/main" val="2411969653"/>
                  </a:ext>
                </a:extLst>
              </a:tr>
              <a:tr h="721285">
                <a:tc>
                  <a:txBody>
                    <a:bodyPr/>
                    <a:lstStyle/>
                    <a:p>
                      <a:pPr fontAlgn="base" latinLnBrk="0"/>
                      <a:r>
                        <a:rPr lang="en-US" sz="1400" b="1" dirty="0">
                          <a:effectLst/>
                        </a:rPr>
                        <a:t>Data Management</a:t>
                      </a:r>
                    </a:p>
                  </a:txBody>
                  <a:tcPr marL="35278" marR="35278" marT="17639" marB="17639" anchor="ctr">
                    <a:lnL w="7620" cap="flat" cmpd="sng" algn="ctr">
                      <a:solidFill>
                        <a:srgbClr val="702924"/>
                      </a:solidFill>
                      <a:prstDash val="solid"/>
                      <a:round/>
                      <a:headEnd type="none" w="med" len="med"/>
                      <a:tailEnd type="none" w="med" len="med"/>
                    </a:lnL>
                    <a:lnR w="7620" cap="flat" cmpd="sng" algn="ctr">
                      <a:solidFill>
                        <a:srgbClr val="702924"/>
                      </a:solidFill>
                      <a:prstDash val="solid"/>
                      <a:round/>
                      <a:headEnd type="none" w="med" len="med"/>
                      <a:tailEnd type="none" w="med" len="med"/>
                    </a:lnR>
                    <a:lnT w="7620" cap="flat" cmpd="sng" algn="ctr">
                      <a:solidFill>
                        <a:srgbClr val="702924"/>
                      </a:solidFill>
                      <a:prstDash val="solid"/>
                      <a:round/>
                      <a:headEnd type="none" w="med" len="med"/>
                      <a:tailEnd type="none" w="med" len="med"/>
                    </a:lnT>
                    <a:lnB w="7620" cap="flat" cmpd="sng" algn="ctr">
                      <a:solidFill>
                        <a:srgbClr val="F82824"/>
                      </a:solidFill>
                      <a:prstDash val="solid"/>
                      <a:round/>
                      <a:headEnd type="none" w="med" len="med"/>
                      <a:tailEnd type="none" w="med" len="med"/>
                    </a:lnB>
                    <a:noFill/>
                  </a:tcPr>
                </a:tc>
                <a:tc>
                  <a:txBody>
                    <a:bodyPr/>
                    <a:lstStyle/>
                    <a:p>
                      <a:pPr fontAlgn="base" latinLnBrk="0"/>
                      <a:r>
                        <a:rPr lang="en-GB" sz="1400" dirty="0">
                          <a:effectLst/>
                        </a:rPr>
                        <a:t>Apache Airflow, Prefect, Pachyderm, </a:t>
                      </a:r>
                      <a:r>
                        <a:rPr lang="en-GB" sz="1400" dirty="0" err="1">
                          <a:effectLst/>
                        </a:rPr>
                        <a:t>Kedro</a:t>
                      </a:r>
                      <a:endParaRPr lang="en-GB" sz="1400" dirty="0">
                        <a:effectLst/>
                      </a:endParaRPr>
                    </a:p>
                  </a:txBody>
                  <a:tcPr marL="35278" marR="35278" marT="17639" marB="17639" anchor="ctr">
                    <a:lnL w="7620" cap="flat" cmpd="sng" algn="ctr">
                      <a:solidFill>
                        <a:srgbClr val="702924"/>
                      </a:solidFill>
                      <a:prstDash val="solid"/>
                      <a:round/>
                      <a:headEnd type="none" w="med" len="med"/>
                      <a:tailEnd type="none" w="med" len="med"/>
                    </a:lnL>
                    <a:lnR w="7620" cap="flat" cmpd="sng" algn="ctr">
                      <a:solidFill>
                        <a:srgbClr val="602A24"/>
                      </a:solidFill>
                      <a:prstDash val="solid"/>
                      <a:round/>
                      <a:headEnd type="none" w="med" len="med"/>
                      <a:tailEnd type="none" w="med" len="med"/>
                    </a:lnR>
                    <a:lnT w="7620" cap="flat" cmpd="sng" algn="ctr">
                      <a:solidFill>
                        <a:srgbClr val="702924"/>
                      </a:solidFill>
                      <a:prstDash val="solid"/>
                      <a:round/>
                      <a:headEnd type="none" w="med" len="med"/>
                      <a:tailEnd type="none" w="med" len="med"/>
                    </a:lnT>
                    <a:lnB w="7620" cap="flat" cmpd="sng" algn="ctr">
                      <a:solidFill>
                        <a:srgbClr val="302D24"/>
                      </a:solidFill>
                      <a:prstDash val="solid"/>
                      <a:round/>
                      <a:headEnd type="none" w="med" len="med"/>
                      <a:tailEnd type="none" w="med" len="med"/>
                    </a:lnB>
                    <a:noFill/>
                  </a:tcPr>
                </a:tc>
                <a:tc>
                  <a:txBody>
                    <a:bodyPr/>
                    <a:lstStyle/>
                    <a:p>
                      <a:pPr fontAlgn="base" latinLnBrk="0"/>
                      <a:r>
                        <a:rPr lang="en-US" sz="1400">
                          <a:effectLst/>
                        </a:rPr>
                        <a:t>Automates data pipelines, ensures data quality, and manages data lineage.</a:t>
                      </a:r>
                    </a:p>
                  </a:txBody>
                  <a:tcPr marL="35278" marR="35278" marT="17639" marB="17639" anchor="ctr">
                    <a:lnL w="7620" cap="flat" cmpd="sng" algn="ctr">
                      <a:solidFill>
                        <a:srgbClr val="602A24"/>
                      </a:solidFill>
                      <a:prstDash val="solid"/>
                      <a:round/>
                      <a:headEnd type="none" w="med" len="med"/>
                      <a:tailEnd type="none" w="med" len="med"/>
                    </a:lnL>
                    <a:lnR w="7620" cap="flat" cmpd="sng" algn="ctr">
                      <a:solidFill>
                        <a:srgbClr val="F82824"/>
                      </a:solidFill>
                      <a:prstDash val="solid"/>
                      <a:round/>
                      <a:headEnd type="none" w="med" len="med"/>
                      <a:tailEnd type="none" w="med" len="med"/>
                    </a:lnR>
                    <a:lnT w="7620" cap="flat" cmpd="sng" algn="ctr">
                      <a:solidFill>
                        <a:srgbClr val="602A24"/>
                      </a:solidFill>
                      <a:prstDash val="solid"/>
                      <a:round/>
                      <a:headEnd type="none" w="med" len="med"/>
                      <a:tailEnd type="none" w="med" len="med"/>
                    </a:lnT>
                    <a:lnB w="7620" cap="flat" cmpd="sng" algn="ctr">
                      <a:solidFill>
                        <a:srgbClr val="A82D24"/>
                      </a:solidFill>
                      <a:prstDash val="solid"/>
                      <a:round/>
                      <a:headEnd type="none" w="med" len="med"/>
                      <a:tailEnd type="none" w="med" len="med"/>
                    </a:lnB>
                    <a:noFill/>
                  </a:tcPr>
                </a:tc>
                <a:tc>
                  <a:txBody>
                    <a:bodyPr/>
                    <a:lstStyle/>
                    <a:p>
                      <a:pPr fontAlgn="base" latinLnBrk="0"/>
                      <a:r>
                        <a:rPr lang="en-GB" sz="1400">
                          <a:effectLst/>
                        </a:rPr>
                        <a:t>Use Apache Airflow to schedule daily data ingestion for a recommendation system.</a:t>
                      </a:r>
                    </a:p>
                  </a:txBody>
                  <a:tcPr marL="35278" marR="35278" marT="17639" marB="17639" anchor="ctr">
                    <a:lnL w="7620" cap="flat" cmpd="sng" algn="ctr">
                      <a:solidFill>
                        <a:srgbClr val="F82824"/>
                      </a:solidFill>
                      <a:prstDash val="solid"/>
                      <a:round/>
                      <a:headEnd type="none" w="med" len="med"/>
                      <a:tailEnd type="none" w="med" len="med"/>
                    </a:lnL>
                    <a:lnR w="7620" cap="flat" cmpd="sng" algn="ctr">
                      <a:solidFill>
                        <a:srgbClr val="F82824"/>
                      </a:solidFill>
                      <a:prstDash val="solid"/>
                      <a:round/>
                      <a:headEnd type="none" w="med" len="med"/>
                      <a:tailEnd type="none" w="med" len="med"/>
                    </a:lnR>
                    <a:lnT w="7620" cap="flat" cmpd="sng" algn="ctr">
                      <a:solidFill>
                        <a:srgbClr val="F82824"/>
                      </a:solidFill>
                      <a:prstDash val="solid"/>
                      <a:round/>
                      <a:headEnd type="none" w="med" len="med"/>
                      <a:tailEnd type="none" w="med" len="med"/>
                    </a:lnT>
                    <a:lnB w="7620" cap="flat" cmpd="sng" algn="ctr">
                      <a:solidFill>
                        <a:srgbClr val="A8C7CD"/>
                      </a:solidFill>
                      <a:prstDash val="solid"/>
                      <a:round/>
                      <a:headEnd type="none" w="med" len="med"/>
                      <a:tailEnd type="none" w="med" len="med"/>
                    </a:lnB>
                    <a:noFill/>
                  </a:tcPr>
                </a:tc>
                <a:extLst>
                  <a:ext uri="{0D108BD9-81ED-4DB2-BD59-A6C34878D82A}">
                    <a16:rowId xmlns:a16="http://schemas.microsoft.com/office/drawing/2014/main" val="1048585659"/>
                  </a:ext>
                </a:extLst>
              </a:tr>
              <a:tr h="585977">
                <a:tc>
                  <a:txBody>
                    <a:bodyPr/>
                    <a:lstStyle/>
                    <a:p>
                      <a:pPr fontAlgn="base" latinLnBrk="0"/>
                      <a:r>
                        <a:rPr lang="en-US" sz="1400" b="1" dirty="0">
                          <a:effectLst/>
                        </a:rPr>
                        <a:t>Model Development</a:t>
                      </a:r>
                    </a:p>
                  </a:txBody>
                  <a:tcPr marL="35278" marR="35278" marT="17639" marB="17639" anchor="ctr">
                    <a:lnL w="7620" cap="flat" cmpd="sng" algn="ctr">
                      <a:solidFill>
                        <a:srgbClr val="F82824"/>
                      </a:solidFill>
                      <a:prstDash val="solid"/>
                      <a:round/>
                      <a:headEnd type="none" w="med" len="med"/>
                      <a:tailEnd type="none" w="med" len="med"/>
                    </a:lnL>
                    <a:lnR w="7620" cap="flat" cmpd="sng" algn="ctr">
                      <a:solidFill>
                        <a:srgbClr val="302D24"/>
                      </a:solidFill>
                      <a:prstDash val="solid"/>
                      <a:round/>
                      <a:headEnd type="none" w="med" len="med"/>
                      <a:tailEnd type="none" w="med" len="med"/>
                    </a:lnR>
                    <a:lnT w="7620" cap="flat" cmpd="sng" algn="ctr">
                      <a:solidFill>
                        <a:srgbClr val="F82824"/>
                      </a:solidFill>
                      <a:prstDash val="solid"/>
                      <a:round/>
                      <a:headEnd type="none" w="med" len="med"/>
                      <a:tailEnd type="none" w="med" len="med"/>
                    </a:lnT>
                    <a:lnB w="7620" cap="flat" cmpd="sng" algn="ctr">
                      <a:solidFill>
                        <a:srgbClr val="A0CFCD"/>
                      </a:solidFill>
                      <a:prstDash val="solid"/>
                      <a:round/>
                      <a:headEnd type="none" w="med" len="med"/>
                      <a:tailEnd type="none" w="med" len="med"/>
                    </a:lnB>
                    <a:noFill/>
                  </a:tcPr>
                </a:tc>
                <a:tc>
                  <a:txBody>
                    <a:bodyPr/>
                    <a:lstStyle/>
                    <a:p>
                      <a:pPr fontAlgn="base" latinLnBrk="0"/>
                      <a:r>
                        <a:rPr lang="en-GB" sz="1400" dirty="0" err="1">
                          <a:effectLst/>
                        </a:rPr>
                        <a:t>Jupyter</a:t>
                      </a:r>
                      <a:r>
                        <a:rPr lang="en-GB" sz="1400" dirty="0">
                          <a:effectLst/>
                        </a:rPr>
                        <a:t>, TensorFlow, </a:t>
                      </a:r>
                      <a:r>
                        <a:rPr lang="en-GB" sz="1400" dirty="0" err="1">
                          <a:effectLst/>
                        </a:rPr>
                        <a:t>PyTorch</a:t>
                      </a:r>
                      <a:r>
                        <a:rPr lang="en-GB" sz="1400" dirty="0">
                          <a:effectLst/>
                        </a:rPr>
                        <a:t>, Scikit-learn, </a:t>
                      </a:r>
                      <a:r>
                        <a:rPr lang="en-GB" sz="1400" dirty="0" err="1">
                          <a:effectLst/>
                        </a:rPr>
                        <a:t>Metaflow</a:t>
                      </a:r>
                      <a:endParaRPr lang="en-GB" sz="1400" dirty="0">
                        <a:effectLst/>
                      </a:endParaRPr>
                    </a:p>
                  </a:txBody>
                  <a:tcPr marL="35278" marR="35278" marT="17639" marB="17639" anchor="ctr">
                    <a:lnL w="7620" cap="flat" cmpd="sng" algn="ctr">
                      <a:solidFill>
                        <a:srgbClr val="302D24"/>
                      </a:solidFill>
                      <a:prstDash val="solid"/>
                      <a:round/>
                      <a:headEnd type="none" w="med" len="med"/>
                      <a:tailEnd type="none" w="med" len="med"/>
                    </a:lnL>
                    <a:lnR w="7620" cap="flat" cmpd="sng" algn="ctr">
                      <a:solidFill>
                        <a:srgbClr val="A82D24"/>
                      </a:solidFill>
                      <a:prstDash val="solid"/>
                      <a:round/>
                      <a:headEnd type="none" w="med" len="med"/>
                      <a:tailEnd type="none" w="med" len="med"/>
                    </a:lnR>
                    <a:lnT w="7620" cap="flat" cmpd="sng" algn="ctr">
                      <a:solidFill>
                        <a:srgbClr val="302D24"/>
                      </a:solidFill>
                      <a:prstDash val="solid"/>
                      <a:round/>
                      <a:headEnd type="none" w="med" len="med"/>
                      <a:tailEnd type="none" w="med" len="med"/>
                    </a:lnT>
                    <a:lnB w="7620" cap="flat" cmpd="sng" algn="ctr">
                      <a:solidFill>
                        <a:srgbClr val="A0CFCD"/>
                      </a:solidFill>
                      <a:prstDash val="solid"/>
                      <a:round/>
                      <a:headEnd type="none" w="med" len="med"/>
                      <a:tailEnd type="none" w="med" len="med"/>
                    </a:lnB>
                    <a:noFill/>
                  </a:tcPr>
                </a:tc>
                <a:tc>
                  <a:txBody>
                    <a:bodyPr/>
                    <a:lstStyle/>
                    <a:p>
                      <a:pPr fontAlgn="base" latinLnBrk="0"/>
                      <a:r>
                        <a:rPr lang="en-US" sz="1400" dirty="0">
                          <a:effectLst/>
                        </a:rPr>
                        <a:t>Model training and experimentation.</a:t>
                      </a:r>
                    </a:p>
                  </a:txBody>
                  <a:tcPr marL="35278" marR="35278" marT="17639" marB="17639" anchor="ctr">
                    <a:lnL w="7620" cap="flat" cmpd="sng" algn="ctr">
                      <a:solidFill>
                        <a:srgbClr val="A82D24"/>
                      </a:solidFill>
                      <a:prstDash val="solid"/>
                      <a:round/>
                      <a:headEnd type="none" w="med" len="med"/>
                      <a:tailEnd type="none" w="med" len="med"/>
                    </a:lnL>
                    <a:lnR w="7620" cap="flat" cmpd="sng" algn="ctr">
                      <a:solidFill>
                        <a:srgbClr val="A8C7CD"/>
                      </a:solidFill>
                      <a:prstDash val="solid"/>
                      <a:round/>
                      <a:headEnd type="none" w="med" len="med"/>
                      <a:tailEnd type="none" w="med" len="med"/>
                    </a:lnR>
                    <a:lnT w="7620" cap="flat" cmpd="sng" algn="ctr">
                      <a:solidFill>
                        <a:srgbClr val="A82D24"/>
                      </a:solidFill>
                      <a:prstDash val="solid"/>
                      <a:round/>
                      <a:headEnd type="none" w="med" len="med"/>
                      <a:tailEnd type="none" w="med" len="med"/>
                    </a:lnT>
                    <a:lnB w="7620" cap="flat" cmpd="sng" algn="ctr">
                      <a:solidFill>
                        <a:srgbClr val="C0584A"/>
                      </a:solidFill>
                      <a:prstDash val="solid"/>
                      <a:round/>
                      <a:headEnd type="none" w="med" len="med"/>
                      <a:tailEnd type="none" w="med" len="med"/>
                    </a:lnB>
                    <a:noFill/>
                  </a:tcPr>
                </a:tc>
                <a:tc>
                  <a:txBody>
                    <a:bodyPr/>
                    <a:lstStyle/>
                    <a:p>
                      <a:pPr fontAlgn="base" latinLnBrk="0"/>
                      <a:r>
                        <a:rPr lang="en-GB" sz="1400">
                          <a:effectLst/>
                        </a:rPr>
                        <a:t>Use PyTorch to train a computer vision model for object detection.</a:t>
                      </a:r>
                    </a:p>
                  </a:txBody>
                  <a:tcPr marL="35278" marR="35278" marT="17639" marB="17639" anchor="ctr">
                    <a:lnL w="7620" cap="flat" cmpd="sng" algn="ctr">
                      <a:solidFill>
                        <a:srgbClr val="A8C7CD"/>
                      </a:solidFill>
                      <a:prstDash val="solid"/>
                      <a:round/>
                      <a:headEnd type="none" w="med" len="med"/>
                      <a:tailEnd type="none" w="med" len="med"/>
                    </a:lnL>
                    <a:lnR w="7620" cap="flat" cmpd="sng" algn="ctr">
                      <a:solidFill>
                        <a:srgbClr val="A8C7CD"/>
                      </a:solidFill>
                      <a:prstDash val="solid"/>
                      <a:round/>
                      <a:headEnd type="none" w="med" len="med"/>
                      <a:tailEnd type="none" w="med" len="med"/>
                    </a:lnR>
                    <a:lnT w="7620" cap="flat" cmpd="sng" algn="ctr">
                      <a:solidFill>
                        <a:srgbClr val="A8C7CD"/>
                      </a:solidFill>
                      <a:prstDash val="solid"/>
                      <a:round/>
                      <a:headEnd type="none" w="med" len="med"/>
                      <a:tailEnd type="none" w="med" len="med"/>
                    </a:lnT>
                    <a:lnB w="7620" cap="flat" cmpd="sng" algn="ctr">
                      <a:solidFill>
                        <a:srgbClr val="C0584A"/>
                      </a:solidFill>
                      <a:prstDash val="solid"/>
                      <a:round/>
                      <a:headEnd type="none" w="med" len="med"/>
                      <a:tailEnd type="none" w="med" len="med"/>
                    </a:lnB>
                    <a:noFill/>
                  </a:tcPr>
                </a:tc>
                <a:extLst>
                  <a:ext uri="{0D108BD9-81ED-4DB2-BD59-A6C34878D82A}">
                    <a16:rowId xmlns:a16="http://schemas.microsoft.com/office/drawing/2014/main" val="2652541336"/>
                  </a:ext>
                </a:extLst>
              </a:tr>
              <a:tr h="450670">
                <a:tc>
                  <a:txBody>
                    <a:bodyPr/>
                    <a:lstStyle/>
                    <a:p>
                      <a:pPr fontAlgn="base" latinLnBrk="0"/>
                      <a:r>
                        <a:rPr lang="en-US" sz="1400" b="1" dirty="0">
                          <a:effectLst/>
                        </a:rPr>
                        <a:t>Version Control</a:t>
                      </a:r>
                    </a:p>
                  </a:txBody>
                  <a:tcPr marL="35278" marR="35278" marT="17639" marB="17639" anchor="ctr">
                    <a:lnL w="7620" cap="flat" cmpd="sng" algn="ctr">
                      <a:solidFill>
                        <a:srgbClr val="A0CFCD"/>
                      </a:solidFill>
                      <a:prstDash val="solid"/>
                      <a:round/>
                      <a:headEnd type="none" w="med" len="med"/>
                      <a:tailEnd type="none" w="med" len="med"/>
                    </a:lnL>
                    <a:lnR w="7620" cap="flat" cmpd="sng" algn="ctr">
                      <a:solidFill>
                        <a:srgbClr val="A0CFCD"/>
                      </a:solidFill>
                      <a:prstDash val="solid"/>
                      <a:round/>
                      <a:headEnd type="none" w="med" len="med"/>
                      <a:tailEnd type="none" w="med" len="med"/>
                    </a:lnR>
                    <a:lnT w="7620" cap="flat" cmpd="sng" algn="ctr">
                      <a:solidFill>
                        <a:srgbClr val="A0CFCD"/>
                      </a:solidFill>
                      <a:prstDash val="solid"/>
                      <a:round/>
                      <a:headEnd type="none" w="med" len="med"/>
                      <a:tailEnd type="none" w="med" len="med"/>
                    </a:lnT>
                    <a:lnB w="7620" cap="flat" cmpd="sng" algn="ctr">
                      <a:solidFill>
                        <a:srgbClr val="20714A"/>
                      </a:solidFill>
                      <a:prstDash val="solid"/>
                      <a:round/>
                      <a:headEnd type="none" w="med" len="med"/>
                      <a:tailEnd type="none" w="med" len="med"/>
                    </a:lnB>
                    <a:noFill/>
                  </a:tcPr>
                </a:tc>
                <a:tc>
                  <a:txBody>
                    <a:bodyPr/>
                    <a:lstStyle/>
                    <a:p>
                      <a:pPr fontAlgn="base" latinLnBrk="0"/>
                      <a:r>
                        <a:rPr lang="en-US" sz="1400">
                          <a:effectLst/>
                        </a:rPr>
                        <a:t>Git (code), DVC (Data Version Control), MLflow</a:t>
                      </a:r>
                    </a:p>
                  </a:txBody>
                  <a:tcPr marL="35278" marR="35278" marT="17639" marB="17639" anchor="ctr">
                    <a:lnL w="7620" cap="flat" cmpd="sng" algn="ctr">
                      <a:solidFill>
                        <a:srgbClr val="A0CFCD"/>
                      </a:solidFill>
                      <a:prstDash val="solid"/>
                      <a:round/>
                      <a:headEnd type="none" w="med" len="med"/>
                      <a:tailEnd type="none" w="med" len="med"/>
                    </a:lnL>
                    <a:lnR w="7620" cap="flat" cmpd="sng" algn="ctr">
                      <a:solidFill>
                        <a:srgbClr val="C0584A"/>
                      </a:solidFill>
                      <a:prstDash val="solid"/>
                      <a:round/>
                      <a:headEnd type="none" w="med" len="med"/>
                      <a:tailEnd type="none" w="med" len="med"/>
                    </a:lnR>
                    <a:lnT w="7620" cap="flat" cmpd="sng" algn="ctr">
                      <a:solidFill>
                        <a:srgbClr val="A0CFCD"/>
                      </a:solidFill>
                      <a:prstDash val="solid"/>
                      <a:round/>
                      <a:headEnd type="none" w="med" len="med"/>
                      <a:tailEnd type="none" w="med" len="med"/>
                    </a:lnT>
                    <a:lnB w="7620" cap="flat" cmpd="sng" algn="ctr">
                      <a:solidFill>
                        <a:srgbClr val="88724A"/>
                      </a:solidFill>
                      <a:prstDash val="solid"/>
                      <a:round/>
                      <a:headEnd type="none" w="med" len="med"/>
                      <a:tailEnd type="none" w="med" len="med"/>
                    </a:lnB>
                    <a:noFill/>
                  </a:tcPr>
                </a:tc>
                <a:tc>
                  <a:txBody>
                    <a:bodyPr/>
                    <a:lstStyle/>
                    <a:p>
                      <a:pPr fontAlgn="base" latinLnBrk="0"/>
                      <a:r>
                        <a:rPr lang="en-GB" sz="1400" dirty="0">
                          <a:effectLst/>
                        </a:rPr>
                        <a:t>Track changes in code, datasets, and models.</a:t>
                      </a:r>
                    </a:p>
                  </a:txBody>
                  <a:tcPr marL="35278" marR="35278" marT="17639" marB="17639" anchor="ctr">
                    <a:lnL w="7620" cap="flat" cmpd="sng" algn="ctr">
                      <a:solidFill>
                        <a:srgbClr val="C0584A"/>
                      </a:solidFill>
                      <a:prstDash val="solid"/>
                      <a:round/>
                      <a:headEnd type="none" w="med" len="med"/>
                      <a:tailEnd type="none" w="med" len="med"/>
                    </a:lnL>
                    <a:lnR w="7620" cap="flat" cmpd="sng" algn="ctr">
                      <a:solidFill>
                        <a:srgbClr val="C0584A"/>
                      </a:solidFill>
                      <a:prstDash val="solid"/>
                      <a:round/>
                      <a:headEnd type="none" w="med" len="med"/>
                      <a:tailEnd type="none" w="med" len="med"/>
                    </a:lnR>
                    <a:lnT w="7620" cap="flat" cmpd="sng" algn="ctr">
                      <a:solidFill>
                        <a:srgbClr val="C0584A"/>
                      </a:solidFill>
                      <a:prstDash val="solid"/>
                      <a:round/>
                      <a:headEnd type="none" w="med" len="med"/>
                      <a:tailEnd type="none" w="med" len="med"/>
                    </a:lnT>
                    <a:lnB w="7620" cap="flat" cmpd="sng" algn="ctr">
                      <a:solidFill>
                        <a:srgbClr val="607C4A"/>
                      </a:solidFill>
                      <a:prstDash val="solid"/>
                      <a:round/>
                      <a:headEnd type="none" w="med" len="med"/>
                      <a:tailEnd type="none" w="med" len="med"/>
                    </a:lnB>
                    <a:noFill/>
                  </a:tcPr>
                </a:tc>
                <a:tc>
                  <a:txBody>
                    <a:bodyPr/>
                    <a:lstStyle/>
                    <a:p>
                      <a:pPr fontAlgn="base" latinLnBrk="0"/>
                      <a:r>
                        <a:rPr lang="en-GB" sz="1400">
                          <a:effectLst/>
                        </a:rPr>
                        <a:t>Use DVC to version datasets and MLflow to track experiments.</a:t>
                      </a:r>
                    </a:p>
                  </a:txBody>
                  <a:tcPr marL="35278" marR="35278" marT="17639" marB="17639" anchor="ctr">
                    <a:lnL w="7620" cap="flat" cmpd="sng" algn="ctr">
                      <a:solidFill>
                        <a:srgbClr val="C0584A"/>
                      </a:solidFill>
                      <a:prstDash val="solid"/>
                      <a:round/>
                      <a:headEnd type="none" w="med" len="med"/>
                      <a:tailEnd type="none" w="med" len="med"/>
                    </a:lnL>
                    <a:lnR w="7620" cap="flat" cmpd="sng" algn="ctr">
                      <a:solidFill>
                        <a:srgbClr val="C0584A"/>
                      </a:solidFill>
                      <a:prstDash val="solid"/>
                      <a:round/>
                      <a:headEnd type="none" w="med" len="med"/>
                      <a:tailEnd type="none" w="med" len="med"/>
                    </a:lnR>
                    <a:lnT w="7620" cap="flat" cmpd="sng" algn="ctr">
                      <a:solidFill>
                        <a:srgbClr val="C0584A"/>
                      </a:solidFill>
                      <a:prstDash val="solid"/>
                      <a:round/>
                      <a:headEnd type="none" w="med" len="med"/>
                      <a:tailEnd type="none" w="med" len="med"/>
                    </a:lnT>
                    <a:lnB w="7620" cap="flat" cmpd="sng" algn="ctr">
                      <a:solidFill>
                        <a:srgbClr val="A0784A"/>
                      </a:solidFill>
                      <a:prstDash val="solid"/>
                      <a:round/>
                      <a:headEnd type="none" w="med" len="med"/>
                      <a:tailEnd type="none" w="med" len="med"/>
                    </a:lnB>
                    <a:noFill/>
                  </a:tcPr>
                </a:tc>
                <a:extLst>
                  <a:ext uri="{0D108BD9-81ED-4DB2-BD59-A6C34878D82A}">
                    <a16:rowId xmlns:a16="http://schemas.microsoft.com/office/drawing/2014/main" val="2593072813"/>
                  </a:ext>
                </a:extLst>
              </a:tr>
              <a:tr h="585977">
                <a:tc>
                  <a:txBody>
                    <a:bodyPr/>
                    <a:lstStyle/>
                    <a:p>
                      <a:pPr fontAlgn="base" latinLnBrk="0"/>
                      <a:r>
                        <a:rPr lang="en-US" sz="1400" b="1" dirty="0">
                          <a:effectLst/>
                        </a:rPr>
                        <a:t>Model Serving</a:t>
                      </a:r>
                    </a:p>
                  </a:txBody>
                  <a:tcPr marL="35278" marR="35278" marT="17639" marB="17639" anchor="ctr">
                    <a:lnL w="7620" cap="flat" cmpd="sng" algn="ctr">
                      <a:solidFill>
                        <a:srgbClr val="20714A"/>
                      </a:solidFill>
                      <a:prstDash val="solid"/>
                      <a:round/>
                      <a:headEnd type="none" w="med" len="med"/>
                      <a:tailEnd type="none" w="med" len="med"/>
                    </a:lnL>
                    <a:lnR w="7620" cap="flat" cmpd="sng" algn="ctr">
                      <a:solidFill>
                        <a:srgbClr val="88724A"/>
                      </a:solidFill>
                      <a:prstDash val="solid"/>
                      <a:round/>
                      <a:headEnd type="none" w="med" len="med"/>
                      <a:tailEnd type="none" w="med" len="med"/>
                    </a:lnR>
                    <a:lnT w="7620" cap="flat" cmpd="sng" algn="ctr">
                      <a:solidFill>
                        <a:srgbClr val="20714A"/>
                      </a:solidFill>
                      <a:prstDash val="solid"/>
                      <a:round/>
                      <a:headEnd type="none" w="med" len="med"/>
                      <a:tailEnd type="none" w="med" len="med"/>
                    </a:lnT>
                    <a:lnB w="7620" cap="flat" cmpd="sng" algn="ctr">
                      <a:solidFill>
                        <a:srgbClr val="A0784A"/>
                      </a:solidFill>
                      <a:prstDash val="solid"/>
                      <a:round/>
                      <a:headEnd type="none" w="med" len="med"/>
                      <a:tailEnd type="none" w="med" len="med"/>
                    </a:lnB>
                    <a:noFill/>
                  </a:tcPr>
                </a:tc>
                <a:tc>
                  <a:txBody>
                    <a:bodyPr/>
                    <a:lstStyle/>
                    <a:p>
                      <a:pPr fontAlgn="base" latinLnBrk="0"/>
                      <a:r>
                        <a:rPr lang="en-GB" sz="1400" dirty="0">
                          <a:effectLst/>
                        </a:rPr>
                        <a:t>TensorFlow Serving, </a:t>
                      </a:r>
                      <a:r>
                        <a:rPr lang="en-GB" sz="1400" dirty="0" err="1">
                          <a:effectLst/>
                        </a:rPr>
                        <a:t>TorchServe</a:t>
                      </a:r>
                      <a:r>
                        <a:rPr lang="en-GB" sz="1400" dirty="0">
                          <a:effectLst/>
                        </a:rPr>
                        <a:t>, </a:t>
                      </a:r>
                      <a:r>
                        <a:rPr lang="en-GB" sz="1400" dirty="0" err="1">
                          <a:effectLst/>
                        </a:rPr>
                        <a:t>FastAPI</a:t>
                      </a:r>
                      <a:r>
                        <a:rPr lang="en-GB" sz="1400" dirty="0">
                          <a:effectLst/>
                        </a:rPr>
                        <a:t>, Flask</a:t>
                      </a:r>
                    </a:p>
                  </a:txBody>
                  <a:tcPr marL="35278" marR="35278" marT="17639" marB="17639" anchor="ctr">
                    <a:lnL w="7620" cap="flat" cmpd="sng" algn="ctr">
                      <a:solidFill>
                        <a:srgbClr val="88724A"/>
                      </a:solidFill>
                      <a:prstDash val="solid"/>
                      <a:round/>
                      <a:headEnd type="none" w="med" len="med"/>
                      <a:tailEnd type="none" w="med" len="med"/>
                    </a:lnL>
                    <a:lnR w="7620" cap="flat" cmpd="sng" algn="ctr">
                      <a:solidFill>
                        <a:srgbClr val="607C4A"/>
                      </a:solidFill>
                      <a:prstDash val="solid"/>
                      <a:round/>
                      <a:headEnd type="none" w="med" len="med"/>
                      <a:tailEnd type="none" w="med" len="med"/>
                    </a:lnR>
                    <a:lnT w="7620" cap="flat" cmpd="sng" algn="ctr">
                      <a:solidFill>
                        <a:srgbClr val="88724A"/>
                      </a:solidFill>
                      <a:prstDash val="solid"/>
                      <a:round/>
                      <a:headEnd type="none" w="med" len="med"/>
                      <a:tailEnd type="none" w="med" len="med"/>
                    </a:lnT>
                    <a:lnB w="7620" cap="flat" cmpd="sng" algn="ctr">
                      <a:solidFill>
                        <a:srgbClr val="68834A"/>
                      </a:solidFill>
                      <a:prstDash val="solid"/>
                      <a:round/>
                      <a:headEnd type="none" w="med" len="med"/>
                      <a:tailEnd type="none" w="med" len="med"/>
                    </a:lnB>
                    <a:noFill/>
                  </a:tcPr>
                </a:tc>
                <a:tc>
                  <a:txBody>
                    <a:bodyPr/>
                    <a:lstStyle/>
                    <a:p>
                      <a:pPr fontAlgn="base" latinLnBrk="0"/>
                      <a:r>
                        <a:rPr lang="en-GB" sz="1400" dirty="0">
                          <a:effectLst/>
                        </a:rPr>
                        <a:t>Expose trained models via APIs for real-time or batch predictions.</a:t>
                      </a:r>
                    </a:p>
                  </a:txBody>
                  <a:tcPr marL="35278" marR="35278" marT="17639" marB="17639" anchor="ctr">
                    <a:lnL w="7620" cap="flat" cmpd="sng" algn="ctr">
                      <a:solidFill>
                        <a:srgbClr val="607C4A"/>
                      </a:solidFill>
                      <a:prstDash val="solid"/>
                      <a:round/>
                      <a:headEnd type="none" w="med" len="med"/>
                      <a:tailEnd type="none" w="med" len="med"/>
                    </a:lnL>
                    <a:lnR w="7620" cap="flat" cmpd="sng" algn="ctr">
                      <a:solidFill>
                        <a:srgbClr val="A0784A"/>
                      </a:solidFill>
                      <a:prstDash val="solid"/>
                      <a:round/>
                      <a:headEnd type="none" w="med" len="med"/>
                      <a:tailEnd type="none" w="med" len="med"/>
                    </a:lnR>
                    <a:lnT w="7620" cap="flat" cmpd="sng" algn="ctr">
                      <a:solidFill>
                        <a:srgbClr val="607C4A"/>
                      </a:solidFill>
                      <a:prstDash val="solid"/>
                      <a:round/>
                      <a:headEnd type="none" w="med" len="med"/>
                      <a:tailEnd type="none" w="med" len="med"/>
                    </a:lnT>
                    <a:lnB w="7620" cap="flat" cmpd="sng" algn="ctr">
                      <a:solidFill>
                        <a:srgbClr val="A87F4A"/>
                      </a:solidFill>
                      <a:prstDash val="solid"/>
                      <a:round/>
                      <a:headEnd type="none" w="med" len="med"/>
                      <a:tailEnd type="none" w="med" len="med"/>
                    </a:lnB>
                    <a:noFill/>
                  </a:tcPr>
                </a:tc>
                <a:tc>
                  <a:txBody>
                    <a:bodyPr/>
                    <a:lstStyle/>
                    <a:p>
                      <a:pPr fontAlgn="base" latinLnBrk="0"/>
                      <a:r>
                        <a:rPr lang="en-GB" sz="1400">
                          <a:effectLst/>
                        </a:rPr>
                        <a:t>Use FastAPI to serve the recommendation model as a REST API.</a:t>
                      </a:r>
                    </a:p>
                  </a:txBody>
                  <a:tcPr marL="35278" marR="35278" marT="17639" marB="17639" anchor="ctr">
                    <a:lnL w="7620" cap="flat" cmpd="sng" algn="ctr">
                      <a:solidFill>
                        <a:srgbClr val="A0784A"/>
                      </a:solidFill>
                      <a:prstDash val="solid"/>
                      <a:round/>
                      <a:headEnd type="none" w="med" len="med"/>
                      <a:tailEnd type="none" w="med" len="med"/>
                    </a:lnL>
                    <a:lnR w="7620" cap="flat" cmpd="sng" algn="ctr">
                      <a:solidFill>
                        <a:srgbClr val="A0784A"/>
                      </a:solidFill>
                      <a:prstDash val="solid"/>
                      <a:round/>
                      <a:headEnd type="none" w="med" len="med"/>
                      <a:tailEnd type="none" w="med" len="med"/>
                    </a:lnR>
                    <a:lnT w="7620" cap="flat" cmpd="sng" algn="ctr">
                      <a:solidFill>
                        <a:srgbClr val="A0784A"/>
                      </a:solidFill>
                      <a:prstDash val="solid"/>
                      <a:round/>
                      <a:headEnd type="none" w="med" len="med"/>
                      <a:tailEnd type="none" w="med" len="med"/>
                    </a:lnT>
                    <a:lnB w="7620" cap="flat" cmpd="sng" algn="ctr">
                      <a:solidFill>
                        <a:srgbClr val="58844A"/>
                      </a:solidFill>
                      <a:prstDash val="solid"/>
                      <a:round/>
                      <a:headEnd type="none" w="med" len="med"/>
                      <a:tailEnd type="none" w="med" len="med"/>
                    </a:lnB>
                    <a:noFill/>
                  </a:tcPr>
                </a:tc>
                <a:extLst>
                  <a:ext uri="{0D108BD9-81ED-4DB2-BD59-A6C34878D82A}">
                    <a16:rowId xmlns:a16="http://schemas.microsoft.com/office/drawing/2014/main" val="2603716730"/>
                  </a:ext>
                </a:extLst>
              </a:tr>
              <a:tr h="585977">
                <a:tc>
                  <a:txBody>
                    <a:bodyPr/>
                    <a:lstStyle/>
                    <a:p>
                      <a:pPr fontAlgn="base" latinLnBrk="0"/>
                      <a:r>
                        <a:rPr lang="en-US" sz="1400" b="1" dirty="0">
                          <a:effectLst/>
                        </a:rPr>
                        <a:t>Containerization and Orchestration</a:t>
                      </a:r>
                    </a:p>
                  </a:txBody>
                  <a:tcPr marL="35278" marR="35278" marT="17639" marB="17639" anchor="ctr">
                    <a:lnL w="7620" cap="flat" cmpd="sng" algn="ctr">
                      <a:solidFill>
                        <a:srgbClr val="A0784A"/>
                      </a:solidFill>
                      <a:prstDash val="solid"/>
                      <a:round/>
                      <a:headEnd type="none" w="med" len="med"/>
                      <a:tailEnd type="none" w="med" len="med"/>
                    </a:lnL>
                    <a:lnR w="7620" cap="flat" cmpd="sng" algn="ctr">
                      <a:solidFill>
                        <a:srgbClr val="68834A"/>
                      </a:solidFill>
                      <a:prstDash val="solid"/>
                      <a:round/>
                      <a:headEnd type="none" w="med" len="med"/>
                      <a:tailEnd type="none" w="med" len="med"/>
                    </a:lnR>
                    <a:lnT w="7620" cap="flat" cmpd="sng" algn="ctr">
                      <a:solidFill>
                        <a:srgbClr val="A0784A"/>
                      </a:solidFill>
                      <a:prstDash val="solid"/>
                      <a:round/>
                      <a:headEnd type="none" w="med" len="med"/>
                      <a:tailEnd type="none" w="med" len="med"/>
                    </a:lnT>
                    <a:lnB w="7620" cap="flat" cmpd="sng" algn="ctr">
                      <a:solidFill>
                        <a:srgbClr val="58844A"/>
                      </a:solidFill>
                      <a:prstDash val="solid"/>
                      <a:round/>
                      <a:headEnd type="none" w="med" len="med"/>
                      <a:tailEnd type="none" w="med" len="med"/>
                    </a:lnB>
                    <a:noFill/>
                  </a:tcPr>
                </a:tc>
                <a:tc>
                  <a:txBody>
                    <a:bodyPr/>
                    <a:lstStyle/>
                    <a:p>
                      <a:pPr fontAlgn="base" latinLnBrk="0"/>
                      <a:r>
                        <a:rPr lang="en-US" sz="1400">
                          <a:effectLst/>
                        </a:rPr>
                        <a:t>Docker, Kubernetes, Kubeflow</a:t>
                      </a:r>
                    </a:p>
                  </a:txBody>
                  <a:tcPr marL="35278" marR="35278" marT="17639" marB="17639" anchor="ctr">
                    <a:lnL w="7620" cap="flat" cmpd="sng" algn="ctr">
                      <a:solidFill>
                        <a:srgbClr val="68834A"/>
                      </a:solidFill>
                      <a:prstDash val="solid"/>
                      <a:round/>
                      <a:headEnd type="none" w="med" len="med"/>
                      <a:tailEnd type="none" w="med" len="med"/>
                    </a:lnL>
                    <a:lnR w="7620" cap="flat" cmpd="sng" algn="ctr">
                      <a:solidFill>
                        <a:srgbClr val="A87F4A"/>
                      </a:solidFill>
                      <a:prstDash val="solid"/>
                      <a:round/>
                      <a:headEnd type="none" w="med" len="med"/>
                      <a:tailEnd type="none" w="med" len="med"/>
                    </a:lnR>
                    <a:lnT w="7620" cap="flat" cmpd="sng" algn="ctr">
                      <a:solidFill>
                        <a:srgbClr val="68834A"/>
                      </a:solidFill>
                      <a:prstDash val="solid"/>
                      <a:round/>
                      <a:headEnd type="none" w="med" len="med"/>
                      <a:tailEnd type="none" w="med" len="med"/>
                    </a:lnT>
                    <a:lnB w="7620" cap="flat" cmpd="sng" algn="ctr">
                      <a:solidFill>
                        <a:srgbClr val="407E4A"/>
                      </a:solidFill>
                      <a:prstDash val="solid"/>
                      <a:round/>
                      <a:headEnd type="none" w="med" len="med"/>
                      <a:tailEnd type="none" w="med" len="med"/>
                    </a:lnB>
                    <a:noFill/>
                  </a:tcPr>
                </a:tc>
                <a:tc>
                  <a:txBody>
                    <a:bodyPr/>
                    <a:lstStyle/>
                    <a:p>
                      <a:pPr fontAlgn="base" latinLnBrk="0"/>
                      <a:r>
                        <a:rPr lang="en-GB" sz="1400">
                          <a:effectLst/>
                        </a:rPr>
                        <a:t>Package and deploy models in scalable environments.</a:t>
                      </a:r>
                    </a:p>
                  </a:txBody>
                  <a:tcPr marL="35278" marR="35278" marT="17639" marB="17639" anchor="ctr">
                    <a:lnL w="7620" cap="flat" cmpd="sng" algn="ctr">
                      <a:solidFill>
                        <a:srgbClr val="A87F4A"/>
                      </a:solidFill>
                      <a:prstDash val="solid"/>
                      <a:round/>
                      <a:headEnd type="none" w="med" len="med"/>
                      <a:tailEnd type="none" w="med" len="med"/>
                    </a:lnL>
                    <a:lnR w="7620" cap="flat" cmpd="sng" algn="ctr">
                      <a:solidFill>
                        <a:srgbClr val="58844A"/>
                      </a:solidFill>
                      <a:prstDash val="solid"/>
                      <a:round/>
                      <a:headEnd type="none" w="med" len="med"/>
                      <a:tailEnd type="none" w="med" len="med"/>
                    </a:lnR>
                    <a:lnT w="7620" cap="flat" cmpd="sng" algn="ctr">
                      <a:solidFill>
                        <a:srgbClr val="A87F4A"/>
                      </a:solidFill>
                      <a:prstDash val="solid"/>
                      <a:round/>
                      <a:headEnd type="none" w="med" len="med"/>
                      <a:tailEnd type="none" w="med" len="med"/>
                    </a:lnT>
                    <a:lnB w="7620" cap="flat" cmpd="sng" algn="ctr">
                      <a:solidFill>
                        <a:srgbClr val="68834A"/>
                      </a:solidFill>
                      <a:prstDash val="solid"/>
                      <a:round/>
                      <a:headEnd type="none" w="med" len="med"/>
                      <a:tailEnd type="none" w="med" len="med"/>
                    </a:lnB>
                    <a:noFill/>
                  </a:tcPr>
                </a:tc>
                <a:tc>
                  <a:txBody>
                    <a:bodyPr/>
                    <a:lstStyle/>
                    <a:p>
                      <a:pPr fontAlgn="base" latinLnBrk="0"/>
                      <a:r>
                        <a:rPr lang="en-GB" sz="1400" dirty="0">
                          <a:effectLst/>
                        </a:rPr>
                        <a:t>Use Docker to containerize a model and deploy it on a Kubernetes cluster.</a:t>
                      </a:r>
                    </a:p>
                  </a:txBody>
                  <a:tcPr marL="35278" marR="35278" marT="17639" marB="17639" anchor="ctr">
                    <a:lnL w="7620" cap="flat" cmpd="sng" algn="ctr">
                      <a:solidFill>
                        <a:srgbClr val="58844A"/>
                      </a:solidFill>
                      <a:prstDash val="solid"/>
                      <a:round/>
                      <a:headEnd type="none" w="med" len="med"/>
                      <a:tailEnd type="none" w="med" len="med"/>
                    </a:lnL>
                    <a:lnR w="7620" cap="flat" cmpd="sng" algn="ctr">
                      <a:solidFill>
                        <a:srgbClr val="58844A"/>
                      </a:solidFill>
                      <a:prstDash val="solid"/>
                      <a:round/>
                      <a:headEnd type="none" w="med" len="med"/>
                      <a:tailEnd type="none" w="med" len="med"/>
                    </a:lnR>
                    <a:lnT w="7620" cap="flat" cmpd="sng" algn="ctr">
                      <a:solidFill>
                        <a:srgbClr val="58844A"/>
                      </a:solidFill>
                      <a:prstDash val="solid"/>
                      <a:round/>
                      <a:headEnd type="none" w="med" len="med"/>
                      <a:tailEnd type="none" w="med" len="med"/>
                    </a:lnT>
                    <a:lnB w="7620" cap="flat" cmpd="sng" algn="ctr">
                      <a:solidFill>
                        <a:srgbClr val="68834A"/>
                      </a:solidFill>
                      <a:prstDash val="solid"/>
                      <a:round/>
                      <a:headEnd type="none" w="med" len="med"/>
                      <a:tailEnd type="none" w="med" len="med"/>
                    </a:lnB>
                    <a:noFill/>
                  </a:tcPr>
                </a:tc>
                <a:extLst>
                  <a:ext uri="{0D108BD9-81ED-4DB2-BD59-A6C34878D82A}">
                    <a16:rowId xmlns:a16="http://schemas.microsoft.com/office/drawing/2014/main" val="231534878"/>
                  </a:ext>
                </a:extLst>
              </a:tr>
              <a:tr h="585977">
                <a:tc>
                  <a:txBody>
                    <a:bodyPr/>
                    <a:lstStyle/>
                    <a:p>
                      <a:pPr fontAlgn="base" latinLnBrk="0"/>
                      <a:r>
                        <a:rPr lang="en-US" sz="1400" b="1" dirty="0">
                          <a:effectLst/>
                        </a:rPr>
                        <a:t>CI/CD for ML</a:t>
                      </a:r>
                    </a:p>
                  </a:txBody>
                  <a:tcPr marL="35278" marR="35278" marT="17639" marB="17639" anchor="ctr">
                    <a:lnL w="7620" cap="flat" cmpd="sng" algn="ctr">
                      <a:solidFill>
                        <a:srgbClr val="58844A"/>
                      </a:solidFill>
                      <a:prstDash val="solid"/>
                      <a:round/>
                      <a:headEnd type="none" w="med" len="med"/>
                      <a:tailEnd type="none" w="med" len="med"/>
                    </a:lnL>
                    <a:lnR w="7620" cap="flat" cmpd="sng" algn="ctr">
                      <a:solidFill>
                        <a:srgbClr val="407E4A"/>
                      </a:solidFill>
                      <a:prstDash val="solid"/>
                      <a:round/>
                      <a:headEnd type="none" w="med" len="med"/>
                      <a:tailEnd type="none" w="med" len="med"/>
                    </a:lnR>
                    <a:lnT w="7620" cap="flat" cmpd="sng" algn="ctr">
                      <a:solidFill>
                        <a:srgbClr val="58844A"/>
                      </a:solidFill>
                      <a:prstDash val="solid"/>
                      <a:round/>
                      <a:headEnd type="none" w="med" len="med"/>
                      <a:tailEnd type="none" w="med" len="med"/>
                    </a:lnT>
                    <a:lnB w="7620" cap="flat" cmpd="sng" algn="ctr">
                      <a:solidFill>
                        <a:srgbClr val="58844A"/>
                      </a:solidFill>
                      <a:prstDash val="solid"/>
                      <a:round/>
                      <a:headEnd type="none" w="med" len="med"/>
                      <a:tailEnd type="none" w="med" len="med"/>
                    </a:lnB>
                    <a:noFill/>
                  </a:tcPr>
                </a:tc>
                <a:tc>
                  <a:txBody>
                    <a:bodyPr/>
                    <a:lstStyle/>
                    <a:p>
                      <a:pPr fontAlgn="base" latinLnBrk="0"/>
                      <a:r>
                        <a:rPr lang="en-US" sz="1400">
                          <a:effectLst/>
                        </a:rPr>
                        <a:t>Jenkins, GitHub Actions, GitLab CI/CD, ArgoCD</a:t>
                      </a:r>
                    </a:p>
                  </a:txBody>
                  <a:tcPr marL="35278" marR="35278" marT="17639" marB="17639" anchor="ctr">
                    <a:lnL w="7620" cap="flat" cmpd="sng" algn="ctr">
                      <a:solidFill>
                        <a:srgbClr val="407E4A"/>
                      </a:solidFill>
                      <a:prstDash val="solid"/>
                      <a:round/>
                      <a:headEnd type="none" w="med" len="med"/>
                      <a:tailEnd type="none" w="med" len="med"/>
                    </a:lnL>
                    <a:lnR w="7620" cap="flat" cmpd="sng" algn="ctr">
                      <a:solidFill>
                        <a:srgbClr val="68834A"/>
                      </a:solidFill>
                      <a:prstDash val="solid"/>
                      <a:round/>
                      <a:headEnd type="none" w="med" len="med"/>
                      <a:tailEnd type="none" w="med" len="med"/>
                    </a:lnR>
                    <a:lnT w="7620" cap="flat" cmpd="sng" algn="ctr">
                      <a:solidFill>
                        <a:srgbClr val="407E4A"/>
                      </a:solidFill>
                      <a:prstDash val="solid"/>
                      <a:round/>
                      <a:headEnd type="none" w="med" len="med"/>
                      <a:tailEnd type="none" w="med" len="med"/>
                    </a:lnT>
                    <a:lnB w="7620" cap="flat" cmpd="sng" algn="ctr">
                      <a:solidFill>
                        <a:srgbClr val="D0844A"/>
                      </a:solidFill>
                      <a:prstDash val="solid"/>
                      <a:round/>
                      <a:headEnd type="none" w="med" len="med"/>
                      <a:tailEnd type="none" w="med" len="med"/>
                    </a:lnB>
                    <a:noFill/>
                  </a:tcPr>
                </a:tc>
                <a:tc>
                  <a:txBody>
                    <a:bodyPr/>
                    <a:lstStyle/>
                    <a:p>
                      <a:pPr fontAlgn="base" latinLnBrk="0"/>
                      <a:r>
                        <a:rPr lang="en-GB" sz="1400">
                          <a:effectLst/>
                        </a:rPr>
                        <a:t>Automate integration, testing, and deployment.</a:t>
                      </a:r>
                    </a:p>
                  </a:txBody>
                  <a:tcPr marL="35278" marR="35278" marT="17639" marB="17639" anchor="ctr">
                    <a:lnL w="7620" cap="flat" cmpd="sng" algn="ctr">
                      <a:solidFill>
                        <a:srgbClr val="68834A"/>
                      </a:solidFill>
                      <a:prstDash val="solid"/>
                      <a:round/>
                      <a:headEnd type="none" w="med" len="med"/>
                      <a:tailEnd type="none" w="med" len="med"/>
                    </a:lnL>
                    <a:lnR w="7620" cap="flat" cmpd="sng" algn="ctr">
                      <a:solidFill>
                        <a:srgbClr val="68834A"/>
                      </a:solidFill>
                      <a:prstDash val="solid"/>
                      <a:round/>
                      <a:headEnd type="none" w="med" len="med"/>
                      <a:tailEnd type="none" w="med" len="med"/>
                    </a:lnR>
                    <a:lnT w="7620" cap="flat" cmpd="sng" algn="ctr">
                      <a:solidFill>
                        <a:srgbClr val="68834A"/>
                      </a:solidFill>
                      <a:prstDash val="solid"/>
                      <a:round/>
                      <a:headEnd type="none" w="med" len="med"/>
                      <a:tailEnd type="none" w="med" len="med"/>
                    </a:lnT>
                    <a:lnB w="7620" cap="flat" cmpd="sng" algn="ctr">
                      <a:solidFill>
                        <a:srgbClr val="C87D4A"/>
                      </a:solidFill>
                      <a:prstDash val="solid"/>
                      <a:round/>
                      <a:headEnd type="none" w="med" len="med"/>
                      <a:tailEnd type="none" w="med" len="med"/>
                    </a:lnB>
                    <a:noFill/>
                  </a:tcPr>
                </a:tc>
                <a:tc>
                  <a:txBody>
                    <a:bodyPr/>
                    <a:lstStyle/>
                    <a:p>
                      <a:pPr fontAlgn="base" latinLnBrk="0"/>
                      <a:r>
                        <a:rPr lang="en-GB" sz="1400" dirty="0">
                          <a:effectLst/>
                        </a:rPr>
                        <a:t>Use GitHub Actions to trigger model retraining when new code is pushed.</a:t>
                      </a:r>
                    </a:p>
                  </a:txBody>
                  <a:tcPr marL="35278" marR="35278" marT="17639" marB="17639" anchor="ctr">
                    <a:lnL w="7620" cap="flat" cmpd="sng" algn="ctr">
                      <a:solidFill>
                        <a:srgbClr val="68834A"/>
                      </a:solidFill>
                      <a:prstDash val="solid"/>
                      <a:round/>
                      <a:headEnd type="none" w="med" len="med"/>
                      <a:tailEnd type="none" w="med" len="med"/>
                    </a:lnL>
                    <a:lnR w="7620" cap="flat" cmpd="sng" algn="ctr">
                      <a:solidFill>
                        <a:srgbClr val="68834A"/>
                      </a:solidFill>
                      <a:prstDash val="solid"/>
                      <a:round/>
                      <a:headEnd type="none" w="med" len="med"/>
                      <a:tailEnd type="none" w="med" len="med"/>
                    </a:lnR>
                    <a:lnT w="7620" cap="flat" cmpd="sng" algn="ctr">
                      <a:solidFill>
                        <a:srgbClr val="68834A"/>
                      </a:solidFill>
                      <a:prstDash val="solid"/>
                      <a:round/>
                      <a:headEnd type="none" w="med" len="med"/>
                      <a:tailEnd type="none" w="med" len="med"/>
                    </a:lnT>
                    <a:lnB w="7620" cap="flat" cmpd="sng" algn="ctr">
                      <a:solidFill>
                        <a:srgbClr val="D0844A"/>
                      </a:solidFill>
                      <a:prstDash val="solid"/>
                      <a:round/>
                      <a:headEnd type="none" w="med" len="med"/>
                      <a:tailEnd type="none" w="med" len="med"/>
                    </a:lnB>
                    <a:noFill/>
                  </a:tcPr>
                </a:tc>
                <a:extLst>
                  <a:ext uri="{0D108BD9-81ED-4DB2-BD59-A6C34878D82A}">
                    <a16:rowId xmlns:a16="http://schemas.microsoft.com/office/drawing/2014/main" val="3314229669"/>
                  </a:ext>
                </a:extLst>
              </a:tr>
              <a:tr h="585977">
                <a:tc>
                  <a:txBody>
                    <a:bodyPr/>
                    <a:lstStyle/>
                    <a:p>
                      <a:pPr fontAlgn="base" latinLnBrk="0"/>
                      <a:r>
                        <a:rPr lang="en-US" sz="1400" b="1" dirty="0">
                          <a:effectLst/>
                        </a:rPr>
                        <a:t>Monitoring and Logging</a:t>
                      </a:r>
                    </a:p>
                  </a:txBody>
                  <a:tcPr marL="35278" marR="35278" marT="17639" marB="17639" anchor="ctr">
                    <a:lnL w="7620" cap="flat" cmpd="sng" algn="ctr">
                      <a:solidFill>
                        <a:srgbClr val="58844A"/>
                      </a:solidFill>
                      <a:prstDash val="solid"/>
                      <a:round/>
                      <a:headEnd type="none" w="med" len="med"/>
                      <a:tailEnd type="none" w="med" len="med"/>
                    </a:lnL>
                    <a:lnR w="7620" cap="flat" cmpd="sng" algn="ctr">
                      <a:solidFill>
                        <a:srgbClr val="D0844A"/>
                      </a:solidFill>
                      <a:prstDash val="solid"/>
                      <a:round/>
                      <a:headEnd type="none" w="med" len="med"/>
                      <a:tailEnd type="none" w="med" len="med"/>
                    </a:lnR>
                    <a:lnT w="7620" cap="flat" cmpd="sng" algn="ctr">
                      <a:solidFill>
                        <a:srgbClr val="58844A"/>
                      </a:solidFill>
                      <a:prstDash val="solid"/>
                      <a:round/>
                      <a:headEnd type="none" w="med" len="med"/>
                      <a:tailEnd type="none" w="med" len="med"/>
                    </a:lnT>
                    <a:lnB w="7620" cap="flat" cmpd="sng" algn="ctr">
                      <a:solidFill>
                        <a:srgbClr val="A8F2CE"/>
                      </a:solidFill>
                      <a:prstDash val="solid"/>
                      <a:round/>
                      <a:headEnd type="none" w="med" len="med"/>
                      <a:tailEnd type="none" w="med" len="med"/>
                    </a:lnB>
                    <a:noFill/>
                  </a:tcPr>
                </a:tc>
                <a:tc>
                  <a:txBody>
                    <a:bodyPr/>
                    <a:lstStyle/>
                    <a:p>
                      <a:pPr fontAlgn="base" latinLnBrk="0"/>
                      <a:r>
                        <a:rPr lang="en-US" sz="1400">
                          <a:effectLst/>
                        </a:rPr>
                        <a:t>Prometheus, Grafana, ELK Stack, Seldon Core</a:t>
                      </a:r>
                    </a:p>
                  </a:txBody>
                  <a:tcPr marL="35278" marR="35278" marT="17639" marB="17639" anchor="ctr">
                    <a:lnL w="7620" cap="flat" cmpd="sng" algn="ctr">
                      <a:solidFill>
                        <a:srgbClr val="D0844A"/>
                      </a:solidFill>
                      <a:prstDash val="solid"/>
                      <a:round/>
                      <a:headEnd type="none" w="med" len="med"/>
                      <a:tailEnd type="none" w="med" len="med"/>
                    </a:lnL>
                    <a:lnR w="7620" cap="flat" cmpd="sng" algn="ctr">
                      <a:solidFill>
                        <a:srgbClr val="C87D4A"/>
                      </a:solidFill>
                      <a:prstDash val="solid"/>
                      <a:round/>
                      <a:headEnd type="none" w="med" len="med"/>
                      <a:tailEnd type="none" w="med" len="med"/>
                    </a:lnR>
                    <a:lnT w="7620" cap="flat" cmpd="sng" algn="ctr">
                      <a:solidFill>
                        <a:srgbClr val="D0844A"/>
                      </a:solidFill>
                      <a:prstDash val="solid"/>
                      <a:round/>
                      <a:headEnd type="none" w="med" len="med"/>
                      <a:tailEnd type="none" w="med" len="med"/>
                    </a:lnT>
                    <a:lnB w="7620" cap="flat" cmpd="sng" algn="ctr">
                      <a:solidFill>
                        <a:srgbClr val="08FCCE"/>
                      </a:solidFill>
                      <a:prstDash val="solid"/>
                      <a:round/>
                      <a:headEnd type="none" w="med" len="med"/>
                      <a:tailEnd type="none" w="med" len="med"/>
                    </a:lnB>
                    <a:noFill/>
                  </a:tcPr>
                </a:tc>
                <a:tc>
                  <a:txBody>
                    <a:bodyPr/>
                    <a:lstStyle/>
                    <a:p>
                      <a:pPr fontAlgn="base" latinLnBrk="0"/>
                      <a:r>
                        <a:rPr lang="en-US" sz="1400">
                          <a:effectLst/>
                        </a:rPr>
                        <a:t>Monitor model performance, detect drift, log predictions.</a:t>
                      </a:r>
                    </a:p>
                  </a:txBody>
                  <a:tcPr marL="35278" marR="35278" marT="17639" marB="17639" anchor="ctr">
                    <a:lnL w="7620" cap="flat" cmpd="sng" algn="ctr">
                      <a:solidFill>
                        <a:srgbClr val="C87D4A"/>
                      </a:solidFill>
                      <a:prstDash val="solid"/>
                      <a:round/>
                      <a:headEnd type="none" w="med" len="med"/>
                      <a:tailEnd type="none" w="med" len="med"/>
                    </a:lnL>
                    <a:lnR w="7620" cap="flat" cmpd="sng" algn="ctr">
                      <a:solidFill>
                        <a:srgbClr val="D0844A"/>
                      </a:solidFill>
                      <a:prstDash val="solid"/>
                      <a:round/>
                      <a:headEnd type="none" w="med" len="med"/>
                      <a:tailEnd type="none" w="med" len="med"/>
                    </a:lnR>
                    <a:lnT w="7620" cap="flat" cmpd="sng" algn="ctr">
                      <a:solidFill>
                        <a:srgbClr val="C87D4A"/>
                      </a:solidFill>
                      <a:prstDash val="solid"/>
                      <a:round/>
                      <a:headEnd type="none" w="med" len="med"/>
                      <a:tailEnd type="none" w="med" len="med"/>
                    </a:lnT>
                    <a:lnB w="7620" cap="flat" cmpd="sng" algn="ctr">
                      <a:solidFill>
                        <a:srgbClr val="E03124"/>
                      </a:solidFill>
                      <a:prstDash val="solid"/>
                      <a:round/>
                      <a:headEnd type="none" w="med" len="med"/>
                      <a:tailEnd type="none" w="med" len="med"/>
                    </a:lnB>
                    <a:noFill/>
                  </a:tcPr>
                </a:tc>
                <a:tc>
                  <a:txBody>
                    <a:bodyPr/>
                    <a:lstStyle/>
                    <a:p>
                      <a:pPr fontAlgn="base" latinLnBrk="0"/>
                      <a:r>
                        <a:rPr lang="en-GB" sz="1400" dirty="0">
                          <a:effectLst/>
                        </a:rPr>
                        <a:t>Use Grafana to visualize model latency and alert if it exceeds a threshold.</a:t>
                      </a:r>
                    </a:p>
                  </a:txBody>
                  <a:tcPr marL="35278" marR="35278" marT="17639" marB="17639" anchor="ctr">
                    <a:lnL w="7620" cap="flat" cmpd="sng" algn="ctr">
                      <a:solidFill>
                        <a:srgbClr val="D0844A"/>
                      </a:solidFill>
                      <a:prstDash val="solid"/>
                      <a:round/>
                      <a:headEnd type="none" w="med" len="med"/>
                      <a:tailEnd type="none" w="med" len="med"/>
                    </a:lnL>
                    <a:lnR w="7620" cap="flat" cmpd="sng" algn="ctr">
                      <a:solidFill>
                        <a:srgbClr val="D0844A"/>
                      </a:solidFill>
                      <a:prstDash val="solid"/>
                      <a:round/>
                      <a:headEnd type="none" w="med" len="med"/>
                      <a:tailEnd type="none" w="med" len="med"/>
                    </a:lnR>
                    <a:lnT w="7620" cap="flat" cmpd="sng" algn="ctr">
                      <a:solidFill>
                        <a:srgbClr val="D0844A"/>
                      </a:solidFill>
                      <a:prstDash val="solid"/>
                      <a:round/>
                      <a:headEnd type="none" w="med" len="med"/>
                      <a:tailEnd type="none" w="med" len="med"/>
                    </a:lnT>
                    <a:lnB w="7620" cap="flat" cmpd="sng" algn="ctr">
                      <a:solidFill>
                        <a:srgbClr val="A82D24"/>
                      </a:solidFill>
                      <a:prstDash val="solid"/>
                      <a:round/>
                      <a:headEnd type="none" w="med" len="med"/>
                      <a:tailEnd type="none" w="med" len="med"/>
                    </a:lnB>
                    <a:noFill/>
                  </a:tcPr>
                </a:tc>
                <a:extLst>
                  <a:ext uri="{0D108BD9-81ED-4DB2-BD59-A6C34878D82A}">
                    <a16:rowId xmlns:a16="http://schemas.microsoft.com/office/drawing/2014/main" val="4257680145"/>
                  </a:ext>
                </a:extLst>
              </a:tr>
              <a:tr h="585977">
                <a:tc>
                  <a:txBody>
                    <a:bodyPr/>
                    <a:lstStyle/>
                    <a:p>
                      <a:pPr fontAlgn="base" latinLnBrk="0"/>
                      <a:r>
                        <a:rPr lang="en-US" sz="1400" b="1" dirty="0">
                          <a:effectLst/>
                        </a:rPr>
                        <a:t>Cloud Platforms</a:t>
                      </a:r>
                    </a:p>
                  </a:txBody>
                  <a:tcPr marL="35278" marR="35278" marT="17639" marB="17639" anchor="ctr">
                    <a:lnL w="7620" cap="flat" cmpd="sng" algn="ctr">
                      <a:solidFill>
                        <a:srgbClr val="A8F2CE"/>
                      </a:solidFill>
                      <a:prstDash val="solid"/>
                      <a:round/>
                      <a:headEnd type="none" w="med" len="med"/>
                      <a:tailEnd type="none" w="med" len="med"/>
                    </a:lnL>
                    <a:lnR w="7620" cap="flat" cmpd="sng" algn="ctr">
                      <a:solidFill>
                        <a:srgbClr val="08FCCE"/>
                      </a:solidFill>
                      <a:prstDash val="solid"/>
                      <a:round/>
                      <a:headEnd type="none" w="med" len="med"/>
                      <a:tailEnd type="none" w="med" len="med"/>
                    </a:lnR>
                    <a:lnT w="7620" cap="flat" cmpd="sng" algn="ctr">
                      <a:solidFill>
                        <a:srgbClr val="A8F2CE"/>
                      </a:solidFill>
                      <a:prstDash val="solid"/>
                      <a:round/>
                      <a:headEnd type="none" w="med" len="med"/>
                      <a:tailEnd type="none" w="med" len="med"/>
                    </a:lnT>
                    <a:lnB w="7620" cap="flat" cmpd="sng" algn="ctr">
                      <a:solidFill>
                        <a:srgbClr val="A8F2CE"/>
                      </a:solidFill>
                      <a:prstDash val="solid"/>
                      <a:round/>
                      <a:headEnd type="none" w="med" len="med"/>
                      <a:tailEnd type="none" w="med" len="med"/>
                    </a:lnB>
                    <a:noFill/>
                  </a:tcPr>
                </a:tc>
                <a:tc>
                  <a:txBody>
                    <a:bodyPr/>
                    <a:lstStyle/>
                    <a:p>
                      <a:pPr fontAlgn="base" latinLnBrk="0"/>
                      <a:r>
                        <a:rPr lang="en-US" sz="1400">
                          <a:effectLst/>
                        </a:rPr>
                        <a:t>AWS SageMaker, GCP Vertex AI, Azure ML</a:t>
                      </a:r>
                    </a:p>
                  </a:txBody>
                  <a:tcPr marL="35278" marR="35278" marT="17639" marB="17639" anchor="ctr">
                    <a:lnL w="7620" cap="flat" cmpd="sng" algn="ctr">
                      <a:solidFill>
                        <a:srgbClr val="08FCCE"/>
                      </a:solidFill>
                      <a:prstDash val="solid"/>
                      <a:round/>
                      <a:headEnd type="none" w="med" len="med"/>
                      <a:tailEnd type="none" w="med" len="med"/>
                    </a:lnL>
                    <a:lnR w="7620" cap="flat" cmpd="sng" algn="ctr">
                      <a:solidFill>
                        <a:srgbClr val="E03124"/>
                      </a:solidFill>
                      <a:prstDash val="solid"/>
                      <a:round/>
                      <a:headEnd type="none" w="med" len="med"/>
                      <a:tailEnd type="none" w="med" len="med"/>
                    </a:lnR>
                    <a:lnT w="7620" cap="flat" cmpd="sng" algn="ctr">
                      <a:solidFill>
                        <a:srgbClr val="08FCCE"/>
                      </a:solidFill>
                      <a:prstDash val="solid"/>
                      <a:round/>
                      <a:headEnd type="none" w="med" len="med"/>
                      <a:tailEnd type="none" w="med" len="med"/>
                    </a:lnT>
                    <a:lnB w="7620" cap="flat" cmpd="sng" algn="ctr">
                      <a:solidFill>
                        <a:srgbClr val="08FCCE"/>
                      </a:solidFill>
                      <a:prstDash val="solid"/>
                      <a:round/>
                      <a:headEnd type="none" w="med" len="med"/>
                      <a:tailEnd type="none" w="med" len="med"/>
                    </a:lnB>
                    <a:noFill/>
                  </a:tcPr>
                </a:tc>
                <a:tc>
                  <a:txBody>
                    <a:bodyPr/>
                    <a:lstStyle/>
                    <a:p>
                      <a:pPr fontAlgn="base" latinLnBrk="0"/>
                      <a:r>
                        <a:rPr lang="en-GB" sz="1400" dirty="0">
                          <a:effectLst/>
                        </a:rPr>
                        <a:t>End-to-end </a:t>
                      </a:r>
                      <a:r>
                        <a:rPr lang="en-GB" sz="1400" dirty="0" err="1">
                          <a:effectLst/>
                        </a:rPr>
                        <a:t>MLOps</a:t>
                      </a:r>
                      <a:r>
                        <a:rPr lang="en-GB" sz="1400" dirty="0">
                          <a:effectLst/>
                        </a:rPr>
                        <a:t> solutions for model training, deployment, and monitoring.</a:t>
                      </a:r>
                    </a:p>
                  </a:txBody>
                  <a:tcPr marL="35278" marR="35278" marT="17639" marB="17639" anchor="ctr">
                    <a:lnL w="7620" cap="flat" cmpd="sng" algn="ctr">
                      <a:solidFill>
                        <a:srgbClr val="E03124"/>
                      </a:solidFill>
                      <a:prstDash val="solid"/>
                      <a:round/>
                      <a:headEnd type="none" w="med" len="med"/>
                      <a:tailEnd type="none" w="med" len="med"/>
                    </a:lnL>
                    <a:lnR w="7620" cap="flat" cmpd="sng" algn="ctr">
                      <a:solidFill>
                        <a:srgbClr val="A82D24"/>
                      </a:solidFill>
                      <a:prstDash val="solid"/>
                      <a:round/>
                      <a:headEnd type="none" w="med" len="med"/>
                      <a:tailEnd type="none" w="med" len="med"/>
                    </a:lnR>
                    <a:lnT w="7620" cap="flat" cmpd="sng" algn="ctr">
                      <a:solidFill>
                        <a:srgbClr val="E03124"/>
                      </a:solidFill>
                      <a:prstDash val="solid"/>
                      <a:round/>
                      <a:headEnd type="none" w="med" len="med"/>
                      <a:tailEnd type="none" w="med" len="med"/>
                    </a:lnT>
                    <a:lnB w="7620" cap="flat" cmpd="sng" algn="ctr">
                      <a:solidFill>
                        <a:srgbClr val="E03124"/>
                      </a:solidFill>
                      <a:prstDash val="solid"/>
                      <a:round/>
                      <a:headEnd type="none" w="med" len="med"/>
                      <a:tailEnd type="none" w="med" len="med"/>
                    </a:lnB>
                    <a:noFill/>
                  </a:tcPr>
                </a:tc>
                <a:tc>
                  <a:txBody>
                    <a:bodyPr/>
                    <a:lstStyle/>
                    <a:p>
                      <a:pPr fontAlgn="base" latinLnBrk="0"/>
                      <a:r>
                        <a:rPr lang="en-GB" sz="1400" dirty="0">
                          <a:effectLst/>
                        </a:rPr>
                        <a:t>Use AWS </a:t>
                      </a:r>
                      <a:r>
                        <a:rPr lang="en-GB" sz="1400" dirty="0" err="1">
                          <a:effectLst/>
                        </a:rPr>
                        <a:t>SageMaker</a:t>
                      </a:r>
                      <a:r>
                        <a:rPr lang="en-GB" sz="1400" dirty="0">
                          <a:effectLst/>
                        </a:rPr>
                        <a:t> to train and deploy an NLP model for sentiment analysis.</a:t>
                      </a:r>
                    </a:p>
                  </a:txBody>
                  <a:tcPr marL="35278" marR="35278" marT="17639" marB="17639" anchor="ctr">
                    <a:lnL w="7620" cap="flat" cmpd="sng" algn="ctr">
                      <a:solidFill>
                        <a:srgbClr val="A82D24"/>
                      </a:solidFill>
                      <a:prstDash val="solid"/>
                      <a:round/>
                      <a:headEnd type="none" w="med" len="med"/>
                      <a:tailEnd type="none" w="med" len="med"/>
                    </a:lnL>
                    <a:lnR w="7620" cap="flat" cmpd="sng" algn="ctr">
                      <a:solidFill>
                        <a:srgbClr val="A82D24"/>
                      </a:solidFill>
                      <a:prstDash val="solid"/>
                      <a:round/>
                      <a:headEnd type="none" w="med" len="med"/>
                      <a:tailEnd type="none" w="med" len="med"/>
                    </a:lnR>
                    <a:lnT w="7620" cap="flat" cmpd="sng" algn="ctr">
                      <a:solidFill>
                        <a:srgbClr val="A82D24"/>
                      </a:solidFill>
                      <a:prstDash val="solid"/>
                      <a:round/>
                      <a:headEnd type="none" w="med" len="med"/>
                      <a:tailEnd type="none" w="med" len="med"/>
                    </a:lnT>
                    <a:lnB w="7620" cap="flat" cmpd="sng" algn="ctr">
                      <a:solidFill>
                        <a:srgbClr val="A82D24"/>
                      </a:solidFill>
                      <a:prstDash val="solid"/>
                      <a:round/>
                      <a:headEnd type="none" w="med" len="med"/>
                      <a:tailEnd type="none" w="med" len="med"/>
                    </a:lnB>
                    <a:noFill/>
                  </a:tcPr>
                </a:tc>
                <a:extLst>
                  <a:ext uri="{0D108BD9-81ED-4DB2-BD59-A6C34878D82A}">
                    <a16:rowId xmlns:a16="http://schemas.microsoft.com/office/drawing/2014/main" val="3930637083"/>
                  </a:ext>
                </a:extLst>
              </a:tr>
            </a:tbl>
          </a:graphicData>
        </a:graphic>
      </p:graphicFrame>
    </p:spTree>
    <p:extLst>
      <p:ext uri="{BB962C8B-B14F-4D97-AF65-F5344CB8AC3E}">
        <p14:creationId xmlns:p14="http://schemas.microsoft.com/office/powerpoint/2010/main" val="4050626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5A405-3739-5277-9528-26E433A4A07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95C204-6802-D70C-E19D-AF3457D29EEA}"/>
              </a:ext>
            </a:extLst>
          </p:cNvPr>
          <p:cNvSpPr>
            <a:spLocks noGrp="1"/>
          </p:cNvSpPr>
          <p:nvPr>
            <p:ph idx="1"/>
          </p:nvPr>
        </p:nvSpPr>
        <p:spPr/>
        <p:txBody>
          <a:bodyPr/>
          <a:lstStyle/>
          <a:p>
            <a:endParaRPr lang="en-US"/>
          </a:p>
        </p:txBody>
      </p:sp>
      <p:pic>
        <p:nvPicPr>
          <p:cNvPr id="15362" name="Picture 2" descr="Lecture 6: MLOps Infrastructure &amp; Tooling - The Full Stack">
            <a:extLst>
              <a:ext uri="{FF2B5EF4-FFF2-40B4-BE49-F238E27FC236}">
                <a16:creationId xmlns:a16="http://schemas.microsoft.com/office/drawing/2014/main" id="{5396227C-CD56-6D96-E848-C3C3F042C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0"/>
            <a:ext cx="11868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19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F83B0-5838-7E01-D33B-40A3ACFBE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BAB42-83B9-E3CF-837D-00F676192E2A}"/>
              </a:ext>
            </a:extLst>
          </p:cNvPr>
          <p:cNvSpPr>
            <a:spLocks noGrp="1"/>
          </p:cNvSpPr>
          <p:nvPr>
            <p:ph type="title"/>
          </p:nvPr>
        </p:nvSpPr>
        <p:spPr>
          <a:xfrm>
            <a:off x="1295400" y="503853"/>
            <a:ext cx="9601200" cy="562947"/>
          </a:xfrm>
        </p:spPr>
        <p:txBody>
          <a:bodyPr/>
          <a:lstStyle/>
          <a:p>
            <a:r>
              <a:rPr lang="vi-VN" dirty="0" err="1"/>
              <a:t>Why</a:t>
            </a:r>
            <a:r>
              <a:rPr lang="vi-VN" dirty="0"/>
              <a:t> </a:t>
            </a:r>
            <a:r>
              <a:rPr lang="vi-VN" dirty="0" err="1"/>
              <a:t>MLOps</a:t>
            </a:r>
            <a:r>
              <a:rPr lang="vi-VN" dirty="0"/>
              <a:t>? – </a:t>
            </a:r>
            <a:r>
              <a:rPr lang="vi-VN" dirty="0" err="1"/>
              <a:t>Career</a:t>
            </a:r>
            <a:r>
              <a:rPr lang="vi-VN" dirty="0"/>
              <a:t> </a:t>
            </a:r>
            <a:r>
              <a:rPr lang="vi-VN" dirty="0" err="1"/>
              <a:t>Prospects</a:t>
            </a:r>
            <a:endParaRPr lang="en-US" dirty="0"/>
          </a:p>
        </p:txBody>
      </p:sp>
      <p:pic>
        <p:nvPicPr>
          <p:cNvPr id="1027" name="Picture 3" descr="Comparison of ML OPS Salaries vs ML Engineers vs Data Scientists : r/mlops">
            <a:extLst>
              <a:ext uri="{FF2B5EF4-FFF2-40B4-BE49-F238E27FC236}">
                <a16:creationId xmlns:a16="http://schemas.microsoft.com/office/drawing/2014/main" id="{2A804E82-D5C1-C455-BCF2-ABF2211C77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5016" y="1066800"/>
            <a:ext cx="8961967" cy="5041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88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lstStyle/>
          <a:p>
            <a:r>
              <a:rPr lang="vi-VN" dirty="0" err="1"/>
              <a:t>What</a:t>
            </a:r>
            <a:r>
              <a:rPr lang="vi-VN" dirty="0"/>
              <a:t> </a:t>
            </a:r>
            <a:r>
              <a:rPr lang="vi-VN" dirty="0" err="1"/>
              <a:t>is</a:t>
            </a:r>
            <a:r>
              <a:rPr lang="vi-VN" dirty="0"/>
              <a:t> </a:t>
            </a:r>
            <a:r>
              <a:rPr lang="vi-VN" dirty="0" err="1"/>
              <a:t>MLOps</a:t>
            </a:r>
            <a:r>
              <a:rPr lang="vi-VN" dirty="0"/>
              <a:t>?</a:t>
            </a:r>
            <a:endParaRPr lang="en-US" dirty="0"/>
          </a:p>
        </p:txBody>
      </p:sp>
      <p:sp>
        <p:nvSpPr>
          <p:cNvPr id="4" name="Content Placeholder 3">
            <a:extLst>
              <a:ext uri="{FF2B5EF4-FFF2-40B4-BE49-F238E27FC236}">
                <a16:creationId xmlns:a16="http://schemas.microsoft.com/office/drawing/2014/main" id="{B4EBDB16-56CC-5952-8AD3-72B259B15189}"/>
              </a:ext>
            </a:extLst>
          </p:cNvPr>
          <p:cNvSpPr>
            <a:spLocks noGrp="1"/>
          </p:cNvSpPr>
          <p:nvPr>
            <p:ph idx="1"/>
          </p:nvPr>
        </p:nvSpPr>
        <p:spPr/>
        <p:txBody>
          <a:bodyPr/>
          <a:lstStyle/>
          <a:p>
            <a:pPr>
              <a:lnSpc>
                <a:spcPct val="150000"/>
              </a:lnSpc>
            </a:pPr>
            <a:r>
              <a:rPr lang="en-GB" dirty="0" err="1"/>
              <a:t>MLOps</a:t>
            </a:r>
            <a:r>
              <a:rPr lang="en-GB" dirty="0"/>
              <a:t> (</a:t>
            </a:r>
            <a:r>
              <a:rPr lang="en-GB" b="1" dirty="0"/>
              <a:t>M</a:t>
            </a:r>
            <a:r>
              <a:rPr lang="en-GB" dirty="0"/>
              <a:t>achine </a:t>
            </a:r>
            <a:r>
              <a:rPr lang="en-GB" b="1" dirty="0"/>
              <a:t>L</a:t>
            </a:r>
            <a:r>
              <a:rPr lang="en-GB" dirty="0"/>
              <a:t>earning </a:t>
            </a:r>
            <a:r>
              <a:rPr lang="en-GB" b="1" dirty="0"/>
              <a:t>Op</a:t>
            </a:r>
            <a:r>
              <a:rPr lang="en-GB" dirty="0"/>
              <a:t>eration</a:t>
            </a:r>
            <a:r>
              <a:rPr lang="en-GB" b="1" dirty="0"/>
              <a:t>s</a:t>
            </a:r>
            <a:r>
              <a:rPr lang="en-GB" dirty="0"/>
              <a:t>) is a set of </a:t>
            </a:r>
            <a:r>
              <a:rPr lang="en-GB" b="1" dirty="0"/>
              <a:t>practices</a:t>
            </a:r>
            <a:r>
              <a:rPr lang="en-GB" dirty="0"/>
              <a:t>, </a:t>
            </a:r>
            <a:r>
              <a:rPr lang="en-GB" b="1" dirty="0"/>
              <a:t>tools</a:t>
            </a:r>
            <a:r>
              <a:rPr lang="en-GB" dirty="0"/>
              <a:t>, and </a:t>
            </a:r>
            <a:r>
              <a:rPr lang="en-GB" b="1" dirty="0"/>
              <a:t>frameworks</a:t>
            </a:r>
            <a:r>
              <a:rPr lang="en-GB" dirty="0"/>
              <a:t> designed to streamline and automate the deployment, monitoring, and management of machine learning (ML) models in production environments</a:t>
            </a:r>
            <a:r>
              <a:rPr lang="vi-VN" dirty="0"/>
              <a:t>.</a:t>
            </a:r>
          </a:p>
          <a:p>
            <a:pPr>
              <a:lnSpc>
                <a:spcPct val="150000"/>
              </a:lnSpc>
            </a:pPr>
            <a:r>
              <a:rPr lang="en-GB" dirty="0"/>
              <a:t>It is an extension of DevOps (</a:t>
            </a:r>
            <a:r>
              <a:rPr lang="en-GB" b="1" dirty="0"/>
              <a:t>Dev</a:t>
            </a:r>
            <a:r>
              <a:rPr lang="en-GB" dirty="0"/>
              <a:t>elopment + </a:t>
            </a:r>
            <a:r>
              <a:rPr lang="en-GB" b="1" dirty="0"/>
              <a:t>Op</a:t>
            </a:r>
            <a:r>
              <a:rPr lang="en-GB" dirty="0"/>
              <a:t>eration</a:t>
            </a:r>
            <a:r>
              <a:rPr lang="en-GB" b="1" dirty="0"/>
              <a:t>s</a:t>
            </a:r>
            <a:r>
              <a:rPr lang="en-GB" dirty="0"/>
              <a:t>) but specifically tailored for ML systems, which involve unique challenges, such as managing data, retraining models, and handling versioning of both code and models.</a:t>
            </a:r>
            <a:endParaRPr lang="en-US"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50AF2-F380-1620-2932-C6D6DAFACF24}"/>
            </a:ext>
          </a:extLst>
        </p:cNvPr>
        <p:cNvGrpSpPr/>
        <p:nvPr/>
      </p:nvGrpSpPr>
      <p:grpSpPr>
        <a:xfrm>
          <a:off x="0" y="0"/>
          <a:ext cx="0" cy="0"/>
          <a:chOff x="0" y="0"/>
          <a:chExt cx="0" cy="0"/>
        </a:xfrm>
      </p:grpSpPr>
      <p:pic>
        <p:nvPicPr>
          <p:cNvPr id="9218" name="Picture 2" descr="Achieving Machine Learning Operations [MLOps] with Google Cloud Platform">
            <a:extLst>
              <a:ext uri="{FF2B5EF4-FFF2-40B4-BE49-F238E27FC236}">
                <a16:creationId xmlns:a16="http://schemas.microsoft.com/office/drawing/2014/main" id="{57C0FCDB-DDB2-DCDE-C192-E8AC50886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0"/>
            <a:ext cx="939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917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8A986-FDA4-25E8-1480-B0F703167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D6AA2-B204-B415-0A13-2DD904B6EF64}"/>
              </a:ext>
            </a:extLst>
          </p:cNvPr>
          <p:cNvSpPr>
            <a:spLocks noGrp="1"/>
          </p:cNvSpPr>
          <p:nvPr>
            <p:ph type="title"/>
          </p:nvPr>
        </p:nvSpPr>
        <p:spPr>
          <a:xfrm>
            <a:off x="1295400" y="503853"/>
            <a:ext cx="9601200" cy="562947"/>
          </a:xfrm>
        </p:spPr>
        <p:txBody>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(1/10)</a:t>
            </a:r>
            <a:endParaRPr lang="en-US" dirty="0"/>
          </a:p>
        </p:txBody>
      </p:sp>
      <p:sp>
        <p:nvSpPr>
          <p:cNvPr id="4" name="Content Placeholder 3">
            <a:extLst>
              <a:ext uri="{FF2B5EF4-FFF2-40B4-BE49-F238E27FC236}">
                <a16:creationId xmlns:a16="http://schemas.microsoft.com/office/drawing/2014/main" id="{2A6F4E6B-0294-2CE6-5B7A-FD41210EA943}"/>
              </a:ext>
            </a:extLst>
          </p:cNvPr>
          <p:cNvSpPr>
            <a:spLocks noGrp="1"/>
          </p:cNvSpPr>
          <p:nvPr>
            <p:ph idx="1"/>
          </p:nvPr>
        </p:nvSpPr>
        <p:spPr/>
        <p:txBody>
          <a:bodyPr>
            <a:normAutofit/>
          </a:bodyPr>
          <a:lstStyle/>
          <a:p>
            <a:pPr marL="0" indent="0">
              <a:lnSpc>
                <a:spcPct val="150000"/>
              </a:lnSpc>
              <a:buNone/>
            </a:pPr>
            <a:r>
              <a:rPr lang="en-GB" b="1" dirty="0"/>
              <a:t>Streamlined Deployment Process</a:t>
            </a:r>
          </a:p>
          <a:p>
            <a:pPr>
              <a:lnSpc>
                <a:spcPct val="150000"/>
              </a:lnSpc>
            </a:pPr>
            <a:r>
              <a:rPr lang="en-GB" dirty="0" err="1"/>
              <a:t>MLOps</a:t>
            </a:r>
            <a:r>
              <a:rPr lang="en-GB" dirty="0"/>
              <a:t> automates the deployment of machine learning models, reducing manual intervention and errors.</a:t>
            </a:r>
          </a:p>
          <a:p>
            <a:pPr>
              <a:lnSpc>
                <a:spcPct val="150000"/>
              </a:lnSpc>
            </a:pPr>
            <a:r>
              <a:rPr lang="en-GB" dirty="0"/>
              <a:t>Ensures CI/CD pipelines for both code (software) and models, enabling faster and more reliable releases.</a:t>
            </a:r>
          </a:p>
        </p:txBody>
      </p:sp>
    </p:spTree>
    <p:extLst>
      <p:ext uri="{BB962C8B-B14F-4D97-AF65-F5344CB8AC3E}">
        <p14:creationId xmlns:p14="http://schemas.microsoft.com/office/powerpoint/2010/main" val="3952452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842F6-40AA-3EB3-A334-53320A790F8A}"/>
            </a:ext>
          </a:extLst>
        </p:cNvPr>
        <p:cNvGrpSpPr/>
        <p:nvPr/>
      </p:nvGrpSpPr>
      <p:grpSpPr>
        <a:xfrm>
          <a:off x="0" y="0"/>
          <a:ext cx="0" cy="0"/>
          <a:chOff x="0" y="0"/>
          <a:chExt cx="0" cy="0"/>
        </a:xfrm>
      </p:grpSpPr>
      <p:pic>
        <p:nvPicPr>
          <p:cNvPr id="10244" name="Picture 4" descr="Machine Learning Model Deployment- A Beginner’s Guide">
            <a:extLst>
              <a:ext uri="{FF2B5EF4-FFF2-40B4-BE49-F238E27FC236}">
                <a16:creationId xmlns:a16="http://schemas.microsoft.com/office/drawing/2014/main" id="{94510B6D-BC4C-7468-95DD-54FB42B21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586" y="247542"/>
            <a:ext cx="9834827" cy="5899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908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D6885-6636-48C1-4B62-52A4D19341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5766F1-7BC5-9632-25E5-19111D0FC3BE}"/>
              </a:ext>
            </a:extLst>
          </p:cNvPr>
          <p:cNvSpPr>
            <a:spLocks noGrp="1"/>
          </p:cNvSpPr>
          <p:nvPr>
            <p:ph type="title"/>
          </p:nvPr>
        </p:nvSpPr>
        <p:spPr>
          <a:xfrm>
            <a:off x="1295400" y="503853"/>
            <a:ext cx="9601200" cy="562947"/>
          </a:xfrm>
        </p:spPr>
        <p:txBody>
          <a:bodyPr/>
          <a:lstStyle/>
          <a:p>
            <a:r>
              <a:rPr lang="vi-VN" dirty="0" err="1"/>
              <a:t>Why</a:t>
            </a:r>
            <a:r>
              <a:rPr lang="vi-VN" dirty="0"/>
              <a:t> </a:t>
            </a:r>
            <a:r>
              <a:rPr lang="vi-VN" dirty="0" err="1"/>
              <a:t>is</a:t>
            </a:r>
            <a:r>
              <a:rPr lang="vi-VN" dirty="0"/>
              <a:t> </a:t>
            </a:r>
            <a:r>
              <a:rPr lang="vi-VN" dirty="0" err="1"/>
              <a:t>it</a:t>
            </a:r>
            <a:r>
              <a:rPr lang="vi-VN" dirty="0"/>
              <a:t> </a:t>
            </a:r>
            <a:r>
              <a:rPr lang="vi-VN" dirty="0" err="1"/>
              <a:t>important</a:t>
            </a:r>
            <a:r>
              <a:rPr lang="vi-VN" dirty="0"/>
              <a:t>? (1/2)</a:t>
            </a:r>
            <a:endParaRPr lang="en-US" dirty="0"/>
          </a:p>
        </p:txBody>
      </p:sp>
      <p:pic>
        <p:nvPicPr>
          <p:cNvPr id="6" name="Picture 5">
            <a:extLst>
              <a:ext uri="{FF2B5EF4-FFF2-40B4-BE49-F238E27FC236}">
                <a16:creationId xmlns:a16="http://schemas.microsoft.com/office/drawing/2014/main" id="{FB77FFB4-A79C-7D47-2233-2CF1B340DEC0}"/>
              </a:ext>
            </a:extLst>
          </p:cNvPr>
          <p:cNvPicPr>
            <a:picLocks noChangeAspect="1"/>
          </p:cNvPicPr>
          <p:nvPr/>
        </p:nvPicPr>
        <p:blipFill>
          <a:blip r:embed="rId2"/>
          <a:srcRect r="2697"/>
          <a:stretch/>
        </p:blipFill>
        <p:spPr>
          <a:xfrm>
            <a:off x="0" y="0"/>
            <a:ext cx="12192000" cy="6858000"/>
          </a:xfrm>
          <a:prstGeom prst="rect">
            <a:avLst/>
          </a:prstGeom>
        </p:spPr>
      </p:pic>
    </p:spTree>
    <p:extLst>
      <p:ext uri="{BB962C8B-B14F-4D97-AF65-F5344CB8AC3E}">
        <p14:creationId xmlns:p14="http://schemas.microsoft.com/office/powerpoint/2010/main" val="2096322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1542</TotalTime>
  <Words>1632</Words>
  <Application>Microsoft Office PowerPoint</Application>
  <PresentationFormat>Widescreen</PresentationFormat>
  <Paragraphs>162</Paragraphs>
  <Slides>34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Arial</vt:lpstr>
      <vt:lpstr>Diamond Grid 16x9</vt:lpstr>
      <vt:lpstr>MLOps Introduction</vt:lpstr>
      <vt:lpstr>Lecture</vt:lpstr>
      <vt:lpstr>Why MLOps? – Propensity</vt:lpstr>
      <vt:lpstr>Why MLOps? – Career Prospects</vt:lpstr>
      <vt:lpstr>What is MLOps?</vt:lpstr>
      <vt:lpstr>PowerPoint Presentation</vt:lpstr>
      <vt:lpstr>Why is it important? (1/10)</vt:lpstr>
      <vt:lpstr>PowerPoint Presentation</vt:lpstr>
      <vt:lpstr>Why is it important? (1/2)</vt:lpstr>
      <vt:lpstr>Why is it important? (2/10)</vt:lpstr>
      <vt:lpstr>Why is it important? (3/10)</vt:lpstr>
      <vt:lpstr>Why is it important? (4/10)</vt:lpstr>
      <vt:lpstr>Why is it important? (5/10)</vt:lpstr>
      <vt:lpstr>Why is it important? (6/10)</vt:lpstr>
      <vt:lpstr>Why is it important? (7/10)</vt:lpstr>
      <vt:lpstr>Why is it important? (8/10)</vt:lpstr>
      <vt:lpstr>Why is it important? (9/10)</vt:lpstr>
      <vt:lpstr>Why is it important? (10/10)</vt:lpstr>
      <vt:lpstr>Example</vt:lpstr>
      <vt:lpstr>Overview of the MLOps Lifecycle – 1/</vt:lpstr>
      <vt:lpstr>Overview of the MLOps Lifecycle – 2/</vt:lpstr>
      <vt:lpstr>MLOps Lifecycle – 1/7</vt:lpstr>
      <vt:lpstr>MLOps Lifecycle – 2/7</vt:lpstr>
      <vt:lpstr>MLOps Lifecycle – 3/7</vt:lpstr>
      <vt:lpstr>MLOps Lifecycle – 4/7</vt:lpstr>
      <vt:lpstr>MLOps Lifecycle – 5/7</vt:lpstr>
      <vt:lpstr>MLOps Lifecycle – 6/7</vt:lpstr>
      <vt:lpstr>MLOps Lifecycle – 7/7</vt:lpstr>
      <vt:lpstr>MLOps Principles</vt:lpstr>
      <vt:lpstr>Key Roles in MLOps – 1/3</vt:lpstr>
      <vt:lpstr>Key Roles in MLOps – 2/3</vt:lpstr>
      <vt:lpstr>Key Roles in MLOps – 3/3</vt:lpstr>
      <vt:lpstr>Tools and Technologies in MLOps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The</dc:creator>
  <cp:lastModifiedBy>Hoang The</cp:lastModifiedBy>
  <cp:revision>44</cp:revision>
  <dcterms:created xsi:type="dcterms:W3CDTF">2025-01-09T15:03:56Z</dcterms:created>
  <dcterms:modified xsi:type="dcterms:W3CDTF">2025-01-10T16:46:46Z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