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57" r:id="rId3"/>
    <p:sldId id="263" r:id="rId4"/>
    <p:sldId id="265" r:id="rId5"/>
    <p:sldId id="262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96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FFF8-E100-855D-11DA-A47D0172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9E1E7-21C1-5661-1287-91035585C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9C4E1-EDA7-D5AA-884C-C26D94ECF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F0AE5-747B-D737-260B-5F4D37BC9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64FD-310A-68B3-1D63-ED5AF658B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815DC-4088-50E9-FCCA-E3ECB854D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705BD-969F-ABDC-5E67-EA9F3D876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DE53-6BE6-EE9D-0687-EC54B8602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4D253-F98E-E649-FA1B-B4D25E30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2C378-403A-4DBE-6B26-9A98C10A2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5EE39-5507-851F-832D-CE1114694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F7E9-0742-6FDA-0514-59D05E2C0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FA5A-886E-C550-E64C-8D5B1008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E70D32-98B9-F958-DE7A-CE03FA251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3039C-8C87-F350-3724-E58DDE01A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7260-B116-693A-C8FD-0B431247F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A0539-D1BF-E842-8C91-1AC57F976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86A29-C9AE-3D6A-220C-2284E8575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B8C60-DAB6-2FAB-8A04-DC8263F32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72AF-2B66-EB2C-99C0-28525746B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267FE-62DA-632E-92C4-F480A7BA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7EE4B-A9A3-849E-FD7B-99DFEF51D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B8DE3-EB1D-8E66-8766-1A9D8B672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8D490-0050-5034-8135-1D33E825A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3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4712B-B10E-DC2D-8957-829B075A8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F5AC9-A006-6E79-42E9-775E9015B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99D82-E777-4ECE-6771-3B42402CE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4D75-46DD-9102-F844-9949AED7B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6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97CA3-6263-6D94-2B78-ACBDA9D0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83C85-EAE6-A799-99BC-7B43C91F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524E7-E4E2-BE88-A9BF-90DC7375C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8C0F-E523-0319-37B4-D0BE2728D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5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9DDF5-034B-4C9E-C296-ADA6EBCC5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C0F28-F12D-C710-944D-57BF928B1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17B4C-2831-8455-101C-9B1B3DAF6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857E8-D143-99D4-882D-A2F5AF7B5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5DC3-80D2-D358-057B-CD2A1D62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66987-2537-B561-D9FE-7A73078AD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197F7-CC4F-5210-1A25-10A6ADC44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62C0B-D46B-EA91-B098-A4D7FD99E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29A1-B102-5271-A9A0-CEC681294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19FFAA-2FDE-E7BE-ACED-596260AC0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B828D-7817-C7D2-713E-C196EA9AB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CE671-1851-89A4-665F-1C13A4F53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0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B336-81AF-EC4B-4777-9FAF4F7D8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A68FA-F96C-234D-84C1-5C868A316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8790B-13D6-3132-B882-257D39FE8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7CE2-7CA2-540D-3AD3-DC4402335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8B05-A489-719E-ACE6-74DF88E0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00956-6F63-416A-50E3-E26D370A3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51FDB-7F63-CEA2-7184-C3B0C538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97F1-50C3-A828-CE4A-80937B20F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EC72E-79A9-E127-6F9A-481FDC70F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35F6B-BC7E-508C-3923-E35876A3B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8B366-7AE9-6726-D595-C2D393F07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4FC0-8B43-31F5-43DA-E931B4260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9B93-3EF0-1E3B-5D00-CAFF30D1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4C536-2802-BDA5-5A7A-BC7810A69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D44905-C6AB-0436-1C92-FA138EC2E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4C56B-3271-5689-8D1E-EC5F90B5B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44FA2-6DCF-AFDB-3373-AD19515D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56714-816E-36BB-5DB5-B4833E714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01F48-9C3E-B7AB-BA9D-051710D7E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24C2-45A9-3D58-B2E1-99243ADD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E199-99CD-8B99-7A83-F7DE036C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37FA5-A284-066C-C0E4-46F12AF13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D0062-23DA-7864-ABDB-C71ADEF98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C2EF-0FB4-2F04-AB80-BFA87B5D4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C17B0-44D5-AFAF-C53A-352C4E859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CDFD9-46F6-8F85-3EE9-C778B0755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CB8B1-4A1E-7B08-C0A8-CDC36A058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A5DBA-90B5-4D2B-4CAF-5EE58F2E89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MLOps</a:t>
            </a:r>
            <a:r>
              <a:rPr lang="en-US" dirty="0"/>
              <a:t>--</a:t>
            </a:r>
            <a:br>
              <a:rPr lang="en-US" dirty="0"/>
            </a:br>
            <a:r>
              <a:rPr lang="en-US" dirty="0"/>
              <a:t>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err="1"/>
              <a:t>Understand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Implement</a:t>
            </a:r>
            <a:r>
              <a:rPr lang="vi-VN" dirty="0"/>
              <a:t> </a:t>
            </a:r>
            <a:r>
              <a:rPr lang="vi-VN" dirty="0" err="1"/>
              <a:t>Production-Grade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Operations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95C19-F647-11C6-8ECF-A3F78231D6DA}"/>
              </a:ext>
            </a:extLst>
          </p:cNvPr>
          <p:cNvSpPr txBox="1"/>
          <p:nvPr/>
        </p:nvSpPr>
        <p:spPr>
          <a:xfrm>
            <a:off x="10625666" y="135467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The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F14B9-28DB-1D73-CF55-F1CD250E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237F-CC3A-F1EB-E220-92FEC3BD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29ED-7D47-0536-2C77-992A98C1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Basic Git Commands</a:t>
            </a:r>
          </a:p>
          <a:p>
            <a:pPr marL="0" indent="0">
              <a:buNone/>
            </a:pPr>
            <a:r>
              <a:rPr lang="en-GB" dirty="0"/>
              <a:t>Initialize a Repository - Initializes a new Git repository in the current directory.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/>
              <a:t>Clone a Repository - Clones a repository from a remote server to your local machine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repository_url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GB" dirty="0"/>
              <a:t>Add Files to Staging Area: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add &lt;file&gt;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add</a:t>
            </a:r>
            <a:r>
              <a:rPr lang="en-GB" dirty="0"/>
              <a:t> . </a:t>
            </a:r>
            <a:r>
              <a:rPr lang="en-GB" i="1" dirty="0">
                <a:solidFill>
                  <a:srgbClr val="00B050"/>
                </a:solidFill>
              </a:rPr>
              <a:t># Adds all modified and new files Adds specific files or all files to the staging area</a:t>
            </a:r>
          </a:p>
          <a:p>
            <a:pPr marL="0" indent="0">
              <a:buNone/>
            </a:pPr>
            <a:r>
              <a:rPr lang="en-GB" dirty="0"/>
              <a:t>Commit changes - Creates a new commit with the changes in the staging area and specifies the commit message inline: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commit -m "commit message"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Check Status - Shows the current state of your repository, including tracked and untracked files 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</p:txBody>
      </p:sp>
    </p:spTree>
    <p:extLst>
      <p:ext uri="{BB962C8B-B14F-4D97-AF65-F5344CB8AC3E}">
        <p14:creationId xmlns:p14="http://schemas.microsoft.com/office/powerpoint/2010/main" val="82930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72CF-79CA-FFFC-2969-E7815CD2C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99A8-A9A5-86AC-581C-A099FBBB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C1AC-4B1C-8435-5E9E-2CA02988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Git Commands: Branching and Merging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Create a New Branch</a:t>
            </a:r>
          </a:p>
          <a:p>
            <a:pPr marL="274320" lvl="1" indent="0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branch &lt;branch-name&gt; 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Creates a new branch with the specified name.</a:t>
            </a:r>
          </a:p>
          <a:p>
            <a:r>
              <a:rPr lang="en-GB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Switch to a Branch</a:t>
            </a:r>
            <a:endParaRPr lang="en-GB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pPr marL="274320" lvl="1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git checkout &lt;branch-name&gt; 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Switches to the specified branch</a:t>
            </a:r>
            <a:r>
              <a:rPr lang="en-GB" i="1" dirty="0">
                <a:solidFill>
                  <a:schemeClr val="tx2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GB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Merge Branches</a:t>
            </a:r>
            <a:endParaRPr lang="en-GB" i="1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pPr marL="274320" lvl="1" indent="0">
              <a:buNone/>
            </a:pP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merge &lt;branch&gt; 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Merges the specified branch into the current branch.</a:t>
            </a:r>
          </a:p>
          <a:p>
            <a:pPr marL="0" indent="0">
              <a:buNone/>
            </a:pPr>
            <a:endParaRPr lang="en-GB" dirty="0">
              <a:solidFill>
                <a:srgbClr val="DDDAD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9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A284F-8965-CB3C-71D2-B4E16DB0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C135-1183-0A11-AC09-E6F7CCE5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81C9-261E-F7F4-A6F5-49260951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Git Commands: Remote Repositories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>
                <a:solidFill>
                  <a:schemeClr val="tx2"/>
                </a:solidFill>
                <a:latin typeface="Roboto" panose="02000000000000000000" pitchFamily="2" charset="0"/>
              </a:rPr>
              <a:t>Fetch Changes</a:t>
            </a:r>
            <a:endParaRPr lang="en-GB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pPr marL="274320" lvl="1" indent="0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fetch 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Retrieves changes from a remote repository.</a:t>
            </a:r>
          </a:p>
          <a:p>
            <a:r>
              <a:rPr lang="en-GB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Pull Changes</a:t>
            </a:r>
            <a:endParaRPr lang="en-GB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pPr marL="274320" lvl="1" indent="0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pull 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Fetches changes from the remote repository and merges them into the current branch</a:t>
            </a:r>
            <a:r>
              <a:rPr lang="en-GB" i="1" dirty="0">
                <a:solidFill>
                  <a:schemeClr val="tx2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GB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Push Changes</a:t>
            </a:r>
            <a:endParaRPr lang="en-GB" i="1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pPr marL="274320" lvl="1" indent="0">
              <a:buNone/>
            </a:pP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push</a:t>
            </a:r>
            <a:r>
              <a:rPr lang="en-GB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Pushes local commits to the remote repository.</a:t>
            </a:r>
            <a:endParaRPr lang="en-GB" dirty="0">
              <a:solidFill>
                <a:srgbClr val="DDDAD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6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E5FD3-B680-D93D-1DFC-EBFFE945A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B17-8F3E-C2BB-3A97-586998A0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C521-7C71-C31D-5142-38BB6DF3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Git Commands: Managing History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Display History</a:t>
            </a:r>
          </a:p>
          <a:p>
            <a:pPr marL="274320" lvl="1" indent="0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log 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Display the commit history of the current branch.</a:t>
            </a:r>
          </a:p>
          <a:p>
            <a:r>
              <a:rPr lang="en-GB" dirty="0">
                <a:solidFill>
                  <a:schemeClr val="tx2"/>
                </a:solidFill>
                <a:latin typeface="Roboto" panose="02000000000000000000" pitchFamily="2" charset="0"/>
              </a:rPr>
              <a:t>Revert a Commit</a:t>
            </a:r>
          </a:p>
          <a:p>
            <a:pPr marL="274320" lvl="1" indent="0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revert &lt;commit&gt; 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Creates a new commit that undoes the changes introduced by the specified commit</a:t>
            </a:r>
            <a:r>
              <a:rPr lang="en-GB" i="1" dirty="0">
                <a:solidFill>
                  <a:schemeClr val="tx2"/>
                </a:solidFill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12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1DE7A-DEA9-8B88-2504-D58DE5AE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8D21-B0D9-F02F-E28F-F13DE0C9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92CB-432C-3771-72FF-C8A8DE7B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Git Commands: Utilities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Chec</a:t>
            </a:r>
            <a:r>
              <a:rPr lang="en-GB" dirty="0">
                <a:solidFill>
                  <a:schemeClr val="tx2"/>
                </a:solidFill>
                <a:latin typeface="Roboto" panose="02000000000000000000" pitchFamily="2" charset="0"/>
              </a:rPr>
              <a:t>k Differences</a:t>
            </a:r>
            <a:endParaRPr lang="en-GB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pPr marL="274320" lvl="1" indent="0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diff 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Shows the changes between the working directory and staging area.</a:t>
            </a:r>
          </a:p>
          <a:p>
            <a:r>
              <a:rPr lang="en-GB" dirty="0">
                <a:solidFill>
                  <a:schemeClr val="tx2"/>
                </a:solidFill>
                <a:latin typeface="Roboto" panose="02000000000000000000" pitchFamily="2" charset="0"/>
              </a:rPr>
              <a:t>Stash Changes</a:t>
            </a:r>
          </a:p>
          <a:p>
            <a:pPr marL="274320" lvl="1" indent="0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git stash </a:t>
            </a:r>
            <a:r>
              <a:rPr lang="en-GB" b="0" i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GB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Stashes the changes in the working directory, to switch to a different branch or commit without committing the changes</a:t>
            </a:r>
            <a:r>
              <a:rPr lang="en-GB" i="1" dirty="0">
                <a:solidFill>
                  <a:schemeClr val="tx2"/>
                </a:solidFill>
                <a:latin typeface="Roboto" panose="02000000000000000000" pitchFamily="2" charset="0"/>
              </a:rPr>
              <a:t>.</a:t>
            </a:r>
          </a:p>
          <a:p>
            <a:pPr marL="274320" lvl="1" indent="0">
              <a:buNone/>
            </a:pPr>
            <a:endParaRPr lang="en-GB" i="1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pPr marL="274320" lvl="1" indent="0">
              <a:buNone/>
            </a:pPr>
            <a:r>
              <a:rPr lang="en-GB" i="1" dirty="0">
                <a:solidFill>
                  <a:srgbClr val="00B0F0"/>
                </a:solidFill>
                <a:latin typeface="Roboto" panose="02000000000000000000" pitchFamily="2" charset="0"/>
              </a:rPr>
              <a:t>For more details, checkout “</a:t>
            </a:r>
            <a:r>
              <a:rPr lang="en-GB" b="1" i="1" dirty="0">
                <a:solidFill>
                  <a:srgbClr val="00B0F0"/>
                </a:solidFill>
                <a:latin typeface="Roboto" panose="02000000000000000000" pitchFamily="2" charset="0"/>
              </a:rPr>
              <a:t>Git Cheat Sheet</a:t>
            </a:r>
            <a:r>
              <a:rPr lang="en-GB" i="1" dirty="0">
                <a:solidFill>
                  <a:srgbClr val="00B0F0"/>
                </a:solidFill>
                <a:latin typeface="Roboto" panose="02000000000000000000" pitchFamily="2" charset="0"/>
              </a:rPr>
              <a:t>” in the reference material folder.</a:t>
            </a:r>
          </a:p>
        </p:txBody>
      </p:sp>
    </p:spTree>
    <p:extLst>
      <p:ext uri="{BB962C8B-B14F-4D97-AF65-F5344CB8AC3E}">
        <p14:creationId xmlns:p14="http://schemas.microsoft.com/office/powerpoint/2010/main" val="305687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CDBA-5C9D-AE71-9836-8495BCD1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5CA4-5BC1-23E5-112F-B03BB4B5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Version Control in Data Engineering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9A8E-7720-2197-9EC3-95533F15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1. Managing ETL Pipelines</a:t>
            </a:r>
          </a:p>
          <a:p>
            <a:r>
              <a:rPr lang="en-GB" dirty="0"/>
              <a:t>Store SQL scripts, Python ETL code, and configuration files in Git.</a:t>
            </a:r>
          </a:p>
          <a:p>
            <a:r>
              <a:rPr lang="en-GB" dirty="0"/>
              <a:t>Use branching for testing schema changes or new transformations.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2. Infrastructure as Code (</a:t>
            </a:r>
            <a:r>
              <a:rPr lang="en-GB" b="1" dirty="0" err="1"/>
              <a:t>IaC</a:t>
            </a:r>
            <a:r>
              <a:rPr lang="en-GB" b="1" dirty="0"/>
              <a:t>)</a:t>
            </a:r>
          </a:p>
          <a:p>
            <a:r>
              <a:rPr lang="en-GB" dirty="0"/>
              <a:t>Tools like Terraform or </a:t>
            </a:r>
            <a:r>
              <a:rPr lang="en-GB" dirty="0" err="1"/>
              <a:t>dbt</a:t>
            </a:r>
            <a:r>
              <a:rPr lang="en-GB" dirty="0"/>
              <a:t> allow you to version control infrastructure configurations.</a:t>
            </a:r>
          </a:p>
          <a:p>
            <a:r>
              <a:rPr lang="en-GB" dirty="0"/>
              <a:t>Example: Store your </a:t>
            </a:r>
            <a:r>
              <a:rPr lang="en-GB" dirty="0" err="1"/>
              <a:t>dbt</a:t>
            </a:r>
            <a:r>
              <a:rPr lang="en-GB" dirty="0"/>
              <a:t> models and pipelines in Git for collaborative editing.</a:t>
            </a:r>
            <a:endParaRPr lang="en-GB" i="1" dirty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0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A68D5-0C07-17A0-505C-518AC381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9B77-122C-3C7A-FCB0-2F7799B3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Version Control in </a:t>
            </a:r>
            <a:r>
              <a:rPr lang="en-US" dirty="0" err="1"/>
              <a:t>MLOps</a:t>
            </a:r>
            <a:r>
              <a:rPr lang="en-US" dirty="0"/>
              <a:t>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BC88-B17B-E45C-7546-C5FE9370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Data Version Control (DVC)</a:t>
            </a:r>
          </a:p>
          <a:p>
            <a:r>
              <a:rPr lang="en-GB" dirty="0"/>
              <a:t>Datasets are large and binary, so Git isn’t efficient. Use DVC to version datasets and models.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US" b="1" dirty="0"/>
              <a:t>2. Experiment Tracking </a:t>
            </a:r>
          </a:p>
          <a:p>
            <a:r>
              <a:rPr lang="en-GB" dirty="0"/>
              <a:t>Combine Git with tools like </a:t>
            </a:r>
            <a:r>
              <a:rPr lang="en-GB" dirty="0" err="1"/>
              <a:t>MLflow</a:t>
            </a:r>
            <a:r>
              <a:rPr lang="en-GB" dirty="0"/>
              <a:t> or Weights and Biases for end-to-end experiment tracking.</a:t>
            </a:r>
          </a:p>
          <a:p>
            <a:r>
              <a:rPr lang="en-GB" dirty="0"/>
              <a:t>Each experiment can be tied to a Git commit for reproducibility.</a:t>
            </a:r>
            <a:endParaRPr lang="en-GB" i="1" dirty="0">
              <a:solidFill>
                <a:srgbClr val="00B0F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0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5A78-46F1-656E-9B56-17652621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D3A0-C78D-27D3-3277-F323511C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Hands-On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6C2D-0320-E06B-3665-64E8C8F3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Install Git on your machine (if not already installed).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Create a new repository.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Run git </a:t>
            </a:r>
            <a:r>
              <a:rPr lang="en-GB" dirty="0" err="1">
                <a:solidFill>
                  <a:schemeClr val="tx2"/>
                </a:solidFill>
                <a:latin typeface="Arial (Body)"/>
              </a:rPr>
              <a:t>init</a:t>
            </a:r>
            <a:r>
              <a:rPr lang="en-GB" dirty="0">
                <a:solidFill>
                  <a:schemeClr val="tx2"/>
                </a:solidFill>
                <a:latin typeface="Arial (Body)"/>
              </a:rPr>
              <a:t> in an empty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Add a Python or SQL file (e.g., etl_script.py) with a simple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Stage and commit the file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Create a free GitHub / GitLab account and create a new repo.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Add the remote URL to your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[</a:t>
            </a:r>
            <a:r>
              <a:rPr lang="en-GB" b="1" dirty="0">
                <a:solidFill>
                  <a:srgbClr val="00B050"/>
                </a:solidFill>
                <a:latin typeface="Arial (Body)"/>
              </a:rPr>
              <a:t>Homework</a:t>
            </a:r>
            <a:r>
              <a:rPr lang="en-GB" dirty="0">
                <a:solidFill>
                  <a:schemeClr val="tx2"/>
                </a:solidFill>
                <a:latin typeface="Arial (Body)"/>
              </a:rPr>
              <a:t>] Open the Git Commands Cheat Sheet, practice all other commands.</a:t>
            </a:r>
          </a:p>
        </p:txBody>
      </p:sp>
    </p:spTree>
    <p:extLst>
      <p:ext uri="{BB962C8B-B14F-4D97-AF65-F5344CB8AC3E}">
        <p14:creationId xmlns:p14="http://schemas.microsoft.com/office/powerpoint/2010/main" val="249761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45AD5-6012-0DF1-5AF7-DBF6F91EB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D804-6225-BE48-9BDE-2397BD57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Hands-On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70D8-C174-1FF1-700B-7D3667C5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Install DVC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Initialize DVC in your Git repo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solidFill>
                  <a:schemeClr val="tx2"/>
                </a:solidFill>
                <a:latin typeface="Arial (Body)"/>
              </a:rPr>
              <a:t>Add a dataset (e.g., data/train.csv) to version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[</a:t>
            </a:r>
            <a:r>
              <a:rPr lang="en-GB" b="1" dirty="0">
                <a:solidFill>
                  <a:srgbClr val="00B050"/>
                </a:solidFill>
                <a:latin typeface="Arial (Body)"/>
              </a:rPr>
              <a:t>Homework</a:t>
            </a:r>
            <a:r>
              <a:rPr lang="en-GB" dirty="0">
                <a:solidFill>
                  <a:schemeClr val="tx2"/>
                </a:solidFill>
                <a:latin typeface="Arial (Body)"/>
              </a:rPr>
              <a:t>] Push the dataset to a remote storage (e.g., S3, Google Drive)</a:t>
            </a:r>
          </a:p>
        </p:txBody>
      </p:sp>
    </p:spTree>
    <p:extLst>
      <p:ext uri="{BB962C8B-B14F-4D97-AF65-F5344CB8AC3E}">
        <p14:creationId xmlns:p14="http://schemas.microsoft.com/office/powerpoint/2010/main" val="325380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257E4-3FFA-E152-F1B9-7DCF069D5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7028-4D3F-4230-B74B-BCCBDD5F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E6A9-3428-0A73-7BC9-D4059AEF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Commit Often: Make small, logical commits with clear messages.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Use Branches: Separate development work from the main production code.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Automate Testing: Use CI/CD pipelines to test code on every commit.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Tag Releases: Clearly define production-ready versions.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Track Experiments: Keep track of model training runs and datasets.</a:t>
            </a:r>
          </a:p>
        </p:txBody>
      </p:sp>
    </p:spTree>
    <p:extLst>
      <p:ext uri="{BB962C8B-B14F-4D97-AF65-F5344CB8AC3E}">
        <p14:creationId xmlns:p14="http://schemas.microsoft.com/office/powerpoint/2010/main" val="392126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Statement?</a:t>
            </a:r>
          </a:p>
          <a:p>
            <a:r>
              <a:rPr lang="en-US" dirty="0"/>
              <a:t>What is Version Control</a:t>
            </a:r>
            <a:r>
              <a:rPr lang="vi-VN" dirty="0"/>
              <a:t>?</a:t>
            </a:r>
          </a:p>
          <a:p>
            <a:r>
              <a:rPr lang="en-US" dirty="0"/>
              <a:t>Why Version Control is important</a:t>
            </a:r>
            <a:r>
              <a:rPr lang="vi-VN" dirty="0"/>
              <a:t>?</a:t>
            </a:r>
          </a:p>
          <a:p>
            <a:r>
              <a:rPr lang="en-US" dirty="0"/>
              <a:t>Fundamentals of Version Control with Git.</a:t>
            </a:r>
          </a:p>
          <a:p>
            <a:r>
              <a:rPr lang="en-US" dirty="0"/>
              <a:t>Version Control in Data Engineering.</a:t>
            </a:r>
          </a:p>
          <a:p>
            <a:r>
              <a:rPr lang="en-US" dirty="0"/>
              <a:t>Version Control in </a:t>
            </a:r>
            <a:r>
              <a:rPr lang="en-US" dirty="0" err="1"/>
              <a:t>MLOps</a:t>
            </a:r>
            <a:r>
              <a:rPr lang="en-US" dirty="0"/>
              <a:t>.</a:t>
            </a:r>
          </a:p>
          <a:p>
            <a:r>
              <a:rPr lang="en-US" dirty="0"/>
              <a:t>Hands-On Exercises.</a:t>
            </a:r>
          </a:p>
          <a:p>
            <a:r>
              <a:rPr lang="en-US" dirty="0"/>
              <a:t>Best Practices &amp; Tools to Explore.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823E-2C92-1923-E7ED-F268B90F6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910A-73F8-7DC1-F601-BDBBDD97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Tools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76F4-AC1F-7F76-CF9F-2F2D2858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2"/>
            <a:ext cx="10964333" cy="5012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Git: Core version control tool.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GitHub/GitLab: Platforms for hosting Git repositories.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DVC: Data versioning for ML workflows.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2"/>
                </a:solidFill>
                <a:latin typeface="Arial (Body)"/>
              </a:rPr>
              <a:t>MLflow</a:t>
            </a:r>
            <a:r>
              <a:rPr lang="en-GB" dirty="0">
                <a:solidFill>
                  <a:schemeClr val="tx2"/>
                </a:solidFill>
                <a:latin typeface="Arial (Body)"/>
              </a:rPr>
              <a:t>: Experiment tracking and reproducibility.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  <a:latin typeface="Arial (Body)"/>
              </a:rPr>
              <a:t>Terraform/</a:t>
            </a:r>
            <a:r>
              <a:rPr lang="en-GB" dirty="0" err="1">
                <a:solidFill>
                  <a:schemeClr val="tx2"/>
                </a:solidFill>
                <a:latin typeface="Arial (Body)"/>
              </a:rPr>
              <a:t>dbt</a:t>
            </a:r>
            <a:r>
              <a:rPr lang="en-GB" dirty="0">
                <a:solidFill>
                  <a:schemeClr val="tx2"/>
                </a:solidFill>
                <a:latin typeface="Arial (Body)"/>
              </a:rPr>
              <a:t>: Infrastructure and data pipeline versioning.</a:t>
            </a:r>
          </a:p>
        </p:txBody>
      </p:sp>
    </p:spTree>
    <p:extLst>
      <p:ext uri="{BB962C8B-B14F-4D97-AF65-F5344CB8AC3E}">
        <p14:creationId xmlns:p14="http://schemas.microsoft.com/office/powerpoint/2010/main" val="356213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232FE-EE0D-172F-FDBC-2779DC649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342-A222-146A-AFF1-2A1D8CD3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3332-D946-2D6A-649C-77E8C4F7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Cannot collaborate as software projects grow in size and complexity:</a:t>
            </a:r>
          </a:p>
          <a:p>
            <a:pPr>
              <a:buFontTx/>
              <a:buChar char="-"/>
            </a:pPr>
            <a:r>
              <a:rPr lang="en-US" dirty="0"/>
              <a:t>Number of programmers working on the same codebase increased</a:t>
            </a:r>
          </a:p>
          <a:p>
            <a:pPr>
              <a:buFontTx/>
              <a:buChar char="-"/>
            </a:pPr>
            <a:r>
              <a:rPr lang="en-US" dirty="0"/>
              <a:t>Overwriting each other’s work</a:t>
            </a:r>
          </a:p>
          <a:p>
            <a:pPr>
              <a:buFontTx/>
              <a:buChar char="-"/>
            </a:pPr>
            <a:r>
              <a:rPr lang="en-US" dirty="0"/>
              <a:t>Losing track of historical changes</a:t>
            </a:r>
          </a:p>
          <a:p>
            <a:pPr>
              <a:buFontTx/>
              <a:buChar char="-"/>
            </a:pPr>
            <a:r>
              <a:rPr lang="en-US" dirty="0"/>
              <a:t>Cannot recover from mistakes or bugs; no backups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3074" name="Picture 2" descr="Centralized vs Distributed Version Control System">
            <a:extLst>
              <a:ext uri="{FF2B5EF4-FFF2-40B4-BE49-F238E27FC236}">
                <a16:creationId xmlns:a16="http://schemas.microsoft.com/office/drawing/2014/main" id="{5B848908-746A-6880-2B2C-B201D3A0F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4348" r="2345" b="9140"/>
          <a:stretch/>
        </p:blipFill>
        <p:spPr bwMode="auto">
          <a:xfrm>
            <a:off x="6096000" y="1210733"/>
            <a:ext cx="54779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0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5D8DC-66B5-5943-2A59-1C1920088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E324-6A20-5B21-D8C8-BB781578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797C-644A-CFF4-D2F6-4674724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r>
              <a:rPr lang="en-GB" dirty="0"/>
              <a:t>Version control is a system that tracks</a:t>
            </a:r>
            <a:r>
              <a:rPr lang="en-GB" b="1" dirty="0"/>
              <a:t> changes</a:t>
            </a:r>
            <a:r>
              <a:rPr lang="en-GB" dirty="0"/>
              <a:t> to files over time. It allows multiple developers or team members to </a:t>
            </a:r>
            <a:r>
              <a:rPr lang="en-GB" b="1" dirty="0"/>
              <a:t>collaborate</a:t>
            </a:r>
            <a:r>
              <a:rPr lang="en-GB" dirty="0"/>
              <a:t>, manage changes, and maintain a </a:t>
            </a:r>
            <a:r>
              <a:rPr lang="en-GB" b="1" dirty="0"/>
              <a:t>history</a:t>
            </a:r>
            <a:r>
              <a:rPr lang="en-GB" dirty="0"/>
              <a:t> of their work.</a:t>
            </a:r>
          </a:p>
          <a:p>
            <a:endParaRPr lang="en-GB" dirty="0"/>
          </a:p>
          <a:p>
            <a:r>
              <a:rPr lang="en-GB" dirty="0"/>
              <a:t>Think of version control as a "</a:t>
            </a:r>
            <a:r>
              <a:rPr lang="en-GB" i="1" dirty="0"/>
              <a:t>time machine</a:t>
            </a:r>
            <a:r>
              <a:rPr lang="en-GB" dirty="0"/>
              <a:t>" for your code and data projects: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see what changed</a:t>
            </a:r>
            <a:r>
              <a:rPr lang="en-GB" dirty="0"/>
              <a:t>, </a:t>
            </a:r>
            <a:r>
              <a:rPr lang="en-GB" b="1" dirty="0"/>
              <a:t>who changed it</a:t>
            </a:r>
            <a:r>
              <a:rPr lang="en-GB" dirty="0"/>
              <a:t>, and </a:t>
            </a:r>
            <a:r>
              <a:rPr lang="en-GB" b="1" dirty="0"/>
              <a:t>when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something breaks, you can </a:t>
            </a:r>
            <a:r>
              <a:rPr lang="en-GB" b="1" dirty="0"/>
              <a:t>revert</a:t>
            </a:r>
            <a:r>
              <a:rPr lang="en-GB" dirty="0"/>
              <a:t> to a previous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It helps ensure </a:t>
            </a:r>
            <a:r>
              <a:rPr lang="en-GB" b="1" dirty="0"/>
              <a:t>collaboration</a:t>
            </a:r>
            <a:r>
              <a:rPr lang="en-GB" dirty="0"/>
              <a:t> without overwriting each other's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Git Presentation - FRC Team 3512">
            <a:extLst>
              <a:ext uri="{FF2B5EF4-FFF2-40B4-BE49-F238E27FC236}">
                <a16:creationId xmlns:a16="http://schemas.microsoft.com/office/drawing/2014/main" id="{81C6BBD6-09A3-EC37-5EB5-344777E70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49" y="1409700"/>
            <a:ext cx="4887383" cy="38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8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569C-4768-1E4C-EB68-2ABE34B8F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8C49-AB59-CD78-FB85-6F3AD995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Why is Version Control? –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3E26-F124-7DE2-975F-9BAFCC87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 Data Engineering: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pipelines often evolve (e.g., schema changes, bug fixes, or performance improvements). Version control tracks these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tools like Terraform or </a:t>
            </a:r>
            <a:r>
              <a:rPr lang="en-US" dirty="0" err="1"/>
              <a:t>dbt</a:t>
            </a:r>
            <a:r>
              <a:rPr lang="en-US" dirty="0"/>
              <a:t> (data build tool) rely on version control to manage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Collaboration between team members on ETL (Extract, Transform, Load) scripts.</a:t>
            </a:r>
          </a:p>
        </p:txBody>
      </p:sp>
      <p:pic>
        <p:nvPicPr>
          <p:cNvPr id="1030" name="Picture 6" descr="Data Engineering | KVRA Tech Inc">
            <a:extLst>
              <a:ext uri="{FF2B5EF4-FFF2-40B4-BE49-F238E27FC236}">
                <a16:creationId xmlns:a16="http://schemas.microsoft.com/office/drawing/2014/main" id="{BE41A7F1-6B36-A847-8FA7-748F895DE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9133"/>
            <a:ext cx="5477933" cy="401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0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85304-6E86-F869-3A17-22D4699DB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a Version Control | Tracking ML Experiments With DVC">
            <a:extLst>
              <a:ext uri="{FF2B5EF4-FFF2-40B4-BE49-F238E27FC236}">
                <a16:creationId xmlns:a16="http://schemas.microsoft.com/office/drawing/2014/main" id="{5CCDF9F8-AF46-D80E-918A-AB31007B0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0" r="17466"/>
          <a:stretch/>
        </p:blipFill>
        <p:spPr bwMode="auto">
          <a:xfrm>
            <a:off x="6745662" y="1104986"/>
            <a:ext cx="4828271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13D08-6BC0-F91E-5792-96D0F3A0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Why is Version Control? –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9C6-38FA-3DA0-5E76-0A560E2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In </a:t>
            </a:r>
            <a:r>
              <a:rPr lang="en-GB" b="1" dirty="0" err="1"/>
              <a:t>MLOps</a:t>
            </a:r>
            <a:r>
              <a:rPr lang="en-GB" b="1" dirty="0"/>
              <a:t>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Machine learning models evolve with time. Things to track: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Code</a:t>
            </a:r>
            <a:r>
              <a:rPr lang="en-GB" dirty="0"/>
              <a:t>: Changes in the model’s architecture or training 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Data</a:t>
            </a:r>
            <a:r>
              <a:rPr lang="en-GB" dirty="0"/>
              <a:t>: Changes in training datasets or feature engineering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Experiments</a:t>
            </a:r>
            <a:r>
              <a:rPr lang="en-GB" dirty="0"/>
              <a:t>: Which hyperparameters were used to train a specific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Tools like </a:t>
            </a:r>
            <a:r>
              <a:rPr lang="en-GB" b="1" dirty="0"/>
              <a:t>Git</a:t>
            </a:r>
            <a:r>
              <a:rPr lang="en-GB" dirty="0"/>
              <a:t> (for code) and </a:t>
            </a:r>
            <a:r>
              <a:rPr lang="en-GB" b="1" dirty="0"/>
              <a:t>DVC</a:t>
            </a:r>
            <a:r>
              <a:rPr lang="en-GB" dirty="0"/>
              <a:t> (Data Version Control) are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Versioning ensures reproducibility in experiments.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6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6C3D-AAE0-4680-888A-ED38BD17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6CB1-7EB9-AAD2-89A7-B06D2D68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F2C8-25A6-AC90-326C-376B3DE8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Components (1/3)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Working Tree (Working directory)</a:t>
            </a:r>
          </a:p>
          <a:p>
            <a:pPr marL="685800" lvl="1" indent="-457200"/>
            <a:r>
              <a:rPr lang="en-GB" dirty="0"/>
              <a:t>This is the local directory where you modify files. It contains the actual files that you are currently working on, including any changes you make.</a:t>
            </a:r>
          </a:p>
          <a:p>
            <a:pPr marL="685800" lvl="1" indent="-457200"/>
            <a:r>
              <a:rPr lang="en-GB" dirty="0"/>
              <a:t>Files in this area are considered "untracked" until they are added to the staging area.</a:t>
            </a:r>
            <a:endParaRPr lang="en-US" dirty="0"/>
          </a:p>
        </p:txBody>
      </p:sp>
      <p:pic>
        <p:nvPicPr>
          <p:cNvPr id="5122" name="Picture 2" descr="Git Tutorial | Commands And Operations In Git | Edureka">
            <a:extLst>
              <a:ext uri="{FF2B5EF4-FFF2-40B4-BE49-F238E27FC236}">
                <a16:creationId xmlns:a16="http://schemas.microsoft.com/office/drawing/2014/main" id="{C0C84FA6-983E-D085-7FB1-E7AFA0E4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9133"/>
            <a:ext cx="547793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4EBB93-61DF-C50F-DC0B-66678192A5F8}"/>
              </a:ext>
            </a:extLst>
          </p:cNvPr>
          <p:cNvSpPr/>
          <p:nvPr/>
        </p:nvSpPr>
        <p:spPr>
          <a:xfrm>
            <a:off x="5994400" y="1464733"/>
            <a:ext cx="1295400" cy="436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5889-53B8-6F4D-E05E-890221766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6903-ABD8-EA5B-3311-7BA342C4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03D4-008A-9EC8-C29C-500CEE21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Components (2/3)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US" dirty="0"/>
              <a:t>Index or Staging Area</a:t>
            </a:r>
          </a:p>
          <a:p>
            <a:r>
              <a:rPr lang="en-GB" dirty="0"/>
              <a:t>The index is where you prepare changes before committing them. It allows you to review changes and selectively stage parts of files.</a:t>
            </a:r>
          </a:p>
          <a:p>
            <a:r>
              <a:rPr lang="en-GB" dirty="0"/>
              <a:t>You can add files to the index using the command git add &lt;filename&gt;, which marks them for inclusion in the next commit.</a:t>
            </a:r>
            <a:endParaRPr lang="en-US" dirty="0"/>
          </a:p>
        </p:txBody>
      </p:sp>
      <p:pic>
        <p:nvPicPr>
          <p:cNvPr id="5122" name="Picture 2" descr="Git Tutorial | Commands And Operations In Git | Edureka">
            <a:extLst>
              <a:ext uri="{FF2B5EF4-FFF2-40B4-BE49-F238E27FC236}">
                <a16:creationId xmlns:a16="http://schemas.microsoft.com/office/drawing/2014/main" id="{66950E38-E4D7-B139-9B2E-CDC4E2DD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9133"/>
            <a:ext cx="547793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C9618F-0625-2FCE-8A45-057CB09A7DC9}"/>
              </a:ext>
            </a:extLst>
          </p:cNvPr>
          <p:cNvSpPr/>
          <p:nvPr/>
        </p:nvSpPr>
        <p:spPr>
          <a:xfrm>
            <a:off x="7205134" y="1464733"/>
            <a:ext cx="1295400" cy="436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96D3-DF31-E650-9E4B-B44069B97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CD0-4391-410D-1C21-D8F9458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Fundamentals of Version Control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1703-B0AA-FD83-F143-E4B910D2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Components (3/3)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Repository:</a:t>
            </a:r>
          </a:p>
          <a:p>
            <a:pPr marL="514350" lvl="1" indent="-285750"/>
            <a:r>
              <a:rPr lang="en-GB" dirty="0"/>
              <a:t>The repository is where Git stores the complete history of your project, including all commits, branches, and tags.</a:t>
            </a:r>
          </a:p>
          <a:p>
            <a:pPr marL="514350" lvl="1" indent="-285750"/>
            <a:r>
              <a:rPr lang="en-GB" dirty="0"/>
              <a:t>Each commit represents a snapshot of your project at a specific point in time, allowing you to track changes over time and collaborate with others effectively</a:t>
            </a:r>
          </a:p>
          <a:p>
            <a:pPr marL="514350" lvl="1" indent="-285750"/>
            <a:endParaRPr lang="en-GB" dirty="0"/>
          </a:p>
          <a:p>
            <a:pPr marL="228600" lvl="1" indent="0">
              <a:buNone/>
            </a:pPr>
            <a:r>
              <a:rPr lang="en-GB" dirty="0"/>
              <a:t>There are local and remote repositories.</a:t>
            </a:r>
            <a:endParaRPr lang="en-US" dirty="0"/>
          </a:p>
        </p:txBody>
      </p:sp>
      <p:pic>
        <p:nvPicPr>
          <p:cNvPr id="5122" name="Picture 2" descr="Git Tutorial | Commands And Operations In Git | Edureka">
            <a:extLst>
              <a:ext uri="{FF2B5EF4-FFF2-40B4-BE49-F238E27FC236}">
                <a16:creationId xmlns:a16="http://schemas.microsoft.com/office/drawing/2014/main" id="{313AEAAC-9EDD-2C2F-51AA-9C7C82F7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9133"/>
            <a:ext cx="547793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C8303A-FA3D-6DD7-F894-429E94D45E3C}"/>
              </a:ext>
            </a:extLst>
          </p:cNvPr>
          <p:cNvSpPr/>
          <p:nvPr/>
        </p:nvSpPr>
        <p:spPr>
          <a:xfrm>
            <a:off x="8398933" y="1511300"/>
            <a:ext cx="3175000" cy="436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5887</TotalTime>
  <Words>1310</Words>
  <Application>Microsoft Office PowerPoint</Application>
  <PresentationFormat>Widescreen</PresentationFormat>
  <Paragraphs>163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(Body)</vt:lpstr>
      <vt:lpstr>Arial</vt:lpstr>
      <vt:lpstr>Consolas</vt:lpstr>
      <vt:lpstr>Courier New</vt:lpstr>
      <vt:lpstr>Roboto</vt:lpstr>
      <vt:lpstr>Diamond Grid 16x9</vt:lpstr>
      <vt:lpstr>--MLOps-- Version Control</vt:lpstr>
      <vt:lpstr>Lecture</vt:lpstr>
      <vt:lpstr>Problem Statement</vt:lpstr>
      <vt:lpstr>What is Version Control?</vt:lpstr>
      <vt:lpstr>Why is Version Control? – 1/2</vt:lpstr>
      <vt:lpstr>Why is Version Control? – 2/2</vt:lpstr>
      <vt:lpstr>Fundamentals of Version Control with Git</vt:lpstr>
      <vt:lpstr>Fundamentals of Version Control with Git</vt:lpstr>
      <vt:lpstr>Fundamentals of Version Control with Git</vt:lpstr>
      <vt:lpstr>Fundamentals of Version Control with Git</vt:lpstr>
      <vt:lpstr>Fundamentals of Version Control with Git</vt:lpstr>
      <vt:lpstr>Fundamentals of Version Control with Git</vt:lpstr>
      <vt:lpstr>Fundamentals of Version Control with Git</vt:lpstr>
      <vt:lpstr>Fundamentals of Version Control with Git</vt:lpstr>
      <vt:lpstr>Version Control in Data Engineering Projects</vt:lpstr>
      <vt:lpstr>Version Control in MLOps Projects</vt:lpstr>
      <vt:lpstr>Hands-On Exercise 1</vt:lpstr>
      <vt:lpstr>Hands-On Exercise 2</vt:lpstr>
      <vt:lpstr>Best Practices</vt:lpstr>
      <vt:lpstr>Tools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76</cp:revision>
  <dcterms:created xsi:type="dcterms:W3CDTF">2025-01-09T15:03:56Z</dcterms:created>
  <dcterms:modified xsi:type="dcterms:W3CDTF">2025-01-16T15:12:36Z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