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1" r:id="rId2"/>
    <p:sldId id="257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4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8" autoAdjust="0"/>
    <p:restoredTop sz="94706" autoAdjust="0"/>
  </p:normalViewPr>
  <p:slideViewPr>
    <p:cSldViewPr snapToGrid="0">
      <p:cViewPr varScale="1">
        <p:scale>
          <a:sx n="90" d="100"/>
          <a:sy n="90" d="100"/>
        </p:scale>
        <p:origin x="230" y="53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1FA3A-4E8D-68D7-AFBF-E1017B034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2A633B-4265-72AB-5BA2-9998BC3B81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6C5547-43C9-7C2E-FB5E-085ADB85E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EAB11-0E7D-EF70-F8D9-E9FEFE7AAF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2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A9E43-3217-9A4D-7A12-5F67134ED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4536AB-BFB2-6CDB-2684-52EBB8490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1FBAB6-16E1-8C65-4234-6E4373D42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B994-3519-5737-9AEF-5750B9B16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16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BB25-C10E-3B75-EBDF-222BF0A52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E24341-6F28-251A-28BC-190E75AC5E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933247-D1BA-BD0C-7B01-55BD832D7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DBA02-303C-851D-8C95-57641B698B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02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E29A1-B102-5271-A9A0-CEC681294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19FFAA-2FDE-E7BE-ACED-596260AC0C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DB828D-7817-C7D2-713E-C196EA9AB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CE671-1851-89A4-665F-1C13A4F535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01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367FA-A3C8-7C49-2260-9DB705DD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4E5A6C-31CC-B145-4A88-DCFD39942F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08392C-1C58-76D8-1ABC-5DF901C5E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515BC-0990-A388-8B4D-95EB861E53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89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89FA7-C551-B021-1CEC-54C89B04D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189FC3-EEBF-FE89-F80A-03D0919EEB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32DF33-5AB6-DE48-1C54-5538B0ED6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009F8-153F-8EB6-828A-71B0BC6553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34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763B4-1994-C96B-CBF8-D99BE4BE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3109EC-73F2-373D-225B-35AB6F869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F35F87-573B-4819-3038-DB5985C6C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9AECC-0225-8A83-6B22-6226465340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16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306D1-E08E-7AC5-B721-017D15D50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24324E-C95A-6CDE-2E9C-285C08835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EB7A90-6878-3491-44F4-77CD8D2AF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92503-CA8A-4E86-9C75-D4F05A92A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37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C713F-37CE-3026-0611-BA0BF8E4E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502F4A-9F86-C467-7F9E-1296115A6D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EFAEB3-2813-1CC0-AD4C-78452E455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04955-27F1-DBEE-7615-6289D23400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68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AB9B6-49CE-8E91-59E7-4CCDE1E11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98B579-51E3-1214-6051-CFD79F4259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59FF3C-9385-38AA-8FFD-4B749587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B4D77-0812-0E99-ED25-94E56056A3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69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C05ED-E2BA-6573-1740-8742F06F7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14735C-FA79-6242-0B0D-B779A69DCA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33F1D0-6EF4-0D57-60AB-7E89D60F0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D7E56-822E-ACB4-81BA-7FF538BC7C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69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2/13/2025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2/13/2025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2/13/2025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Engineering in </a:t>
            </a:r>
            <a:r>
              <a:rPr lang="en-US" dirty="0" err="1"/>
              <a:t>MLOps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vi-VN" dirty="0" err="1"/>
              <a:t>Understand</a:t>
            </a:r>
            <a:r>
              <a:rPr lang="vi-VN" dirty="0"/>
              <a:t> </a:t>
            </a:r>
            <a:r>
              <a:rPr lang="vi-VN" dirty="0" err="1"/>
              <a:t>and</a:t>
            </a:r>
            <a:r>
              <a:rPr lang="vi-VN" dirty="0"/>
              <a:t> </a:t>
            </a:r>
            <a:r>
              <a:rPr lang="vi-VN" dirty="0" err="1"/>
              <a:t>Implement</a:t>
            </a:r>
            <a:r>
              <a:rPr lang="vi-VN" dirty="0"/>
              <a:t> </a:t>
            </a:r>
            <a:r>
              <a:rPr lang="vi-VN" dirty="0" err="1"/>
              <a:t>Production-Grade</a:t>
            </a:r>
            <a:r>
              <a:rPr lang="vi-VN" dirty="0"/>
              <a:t> </a:t>
            </a:r>
            <a:r>
              <a:rPr lang="vi-VN" dirty="0" err="1"/>
              <a:t>Machine</a:t>
            </a:r>
            <a:r>
              <a:rPr lang="vi-VN" dirty="0"/>
              <a:t> </a:t>
            </a:r>
            <a:r>
              <a:rPr lang="vi-VN" dirty="0" err="1"/>
              <a:t>Learning</a:t>
            </a:r>
            <a:r>
              <a:rPr lang="vi-VN" dirty="0"/>
              <a:t> </a:t>
            </a:r>
            <a:r>
              <a:rPr lang="vi-VN" dirty="0" err="1"/>
              <a:t>Operations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95C19-F647-11C6-8ECF-A3F78231D6DA}"/>
              </a:ext>
            </a:extLst>
          </p:cNvPr>
          <p:cNvSpPr txBox="1"/>
          <p:nvPr/>
        </p:nvSpPr>
        <p:spPr>
          <a:xfrm>
            <a:off x="10625666" y="135467"/>
            <a:ext cx="1464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The Hoang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E8739-3F55-D950-5007-3270F4F42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F848C-237E-1EAA-B0E7-A538A999F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r>
              <a:rPr lang="en-US" dirty="0"/>
              <a:t>Building a Data Pipeline for ML – 2/2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B4F64-F010-5D64-5C82-2F4DB9A6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109133"/>
            <a:ext cx="6036733" cy="4990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Step 4: Data Validation</a:t>
            </a:r>
          </a:p>
          <a:p>
            <a:pPr marL="228600" lvl="1" indent="0">
              <a:buNone/>
            </a:pPr>
            <a:r>
              <a:rPr lang="en-GB" dirty="0"/>
              <a:t>Use Great Expectations or </a:t>
            </a:r>
            <a:r>
              <a:rPr lang="en-GB" dirty="0" err="1"/>
              <a:t>Deequ</a:t>
            </a:r>
            <a:r>
              <a:rPr lang="en-GB" dirty="0"/>
              <a:t> to test data quality.</a:t>
            </a:r>
          </a:p>
          <a:p>
            <a:pPr marL="0" indent="0">
              <a:buNone/>
            </a:pPr>
            <a:r>
              <a:rPr lang="en-GB" dirty="0"/>
              <a:t>Step 5: Workflow Automation</a:t>
            </a:r>
          </a:p>
          <a:p>
            <a:pPr marL="228600" lvl="1" indent="0">
              <a:buNone/>
            </a:pPr>
            <a:r>
              <a:rPr lang="en-GB" dirty="0"/>
              <a:t>Use Apache Airflow or Prefect to schedule jobs.</a:t>
            </a:r>
          </a:p>
          <a:p>
            <a:pPr marL="0" indent="0">
              <a:buNone/>
            </a:pPr>
            <a:r>
              <a:rPr lang="en-GB" dirty="0"/>
              <a:t>Step 6: Model Training &amp; Deployment</a:t>
            </a:r>
          </a:p>
          <a:p>
            <a:pPr marL="228600" lvl="1" indent="0">
              <a:buNone/>
            </a:pPr>
            <a:r>
              <a:rPr lang="en-GB" dirty="0"/>
              <a:t>Use Kubeflow, </a:t>
            </a:r>
            <a:r>
              <a:rPr lang="en-GB" dirty="0" err="1"/>
              <a:t>MLflow</a:t>
            </a:r>
            <a:r>
              <a:rPr lang="en-GB" dirty="0"/>
              <a:t>, or TFX for ML lifecycle.</a:t>
            </a:r>
          </a:p>
          <a:p>
            <a:pPr marL="228600" lvl="1" indent="0">
              <a:buNone/>
            </a:pPr>
            <a:r>
              <a:rPr lang="en-GB" dirty="0"/>
              <a:t>Monitor data drift to trigger retraining.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265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B6ADC-6F86-F11D-2870-62293EBF9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8A7E-9E14-2AFD-CEA9-1555FCC4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r>
              <a:rPr lang="en-GB" dirty="0"/>
              <a:t>Key Data Engineering Skills for </a:t>
            </a:r>
            <a:r>
              <a:rPr lang="en-GB" dirty="0" err="1"/>
              <a:t>MLOps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02D527-4FD2-9771-836B-EC3A9D5E49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736798"/>
              </p:ext>
            </p:extLst>
          </p:nvPr>
        </p:nvGraphicFramePr>
        <p:xfrm>
          <a:off x="618066" y="1363132"/>
          <a:ext cx="10964334" cy="4529665"/>
        </p:xfrm>
        <a:graphic>
          <a:graphicData uri="http://schemas.openxmlformats.org/drawingml/2006/table">
            <a:tbl>
              <a:tblPr/>
              <a:tblGrid>
                <a:gridCol w="4588934">
                  <a:extLst>
                    <a:ext uri="{9D8B030D-6E8A-4147-A177-3AD203B41FA5}">
                      <a16:colId xmlns:a16="http://schemas.microsoft.com/office/drawing/2014/main" val="1904186661"/>
                    </a:ext>
                  </a:extLst>
                </a:gridCol>
                <a:gridCol w="6375400">
                  <a:extLst>
                    <a:ext uri="{9D8B030D-6E8A-4147-A177-3AD203B41FA5}">
                      <a16:colId xmlns:a16="http://schemas.microsoft.com/office/drawing/2014/main" val="2209398769"/>
                    </a:ext>
                  </a:extLst>
                </a:gridCol>
              </a:tblGrid>
              <a:tr h="464581">
                <a:tc>
                  <a:txBody>
                    <a:bodyPr/>
                    <a:lstStyle/>
                    <a:p>
                      <a:pPr algn="l" latinLnBrk="0"/>
                      <a:r>
                        <a:rPr lang="en-US" sz="1600" b="1" dirty="0">
                          <a:effectLst/>
                        </a:rPr>
                        <a:t>Category</a:t>
                      </a:r>
                    </a:p>
                  </a:txBody>
                  <a:tcPr marL="57498" marR="57498" marT="28749" marB="28749" anchor="ctr">
                    <a:lnL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sz="1600" b="1" dirty="0">
                          <a:effectLst/>
                        </a:rPr>
                        <a:t>Tools &amp; Frameworks</a:t>
                      </a:r>
                    </a:p>
                  </a:txBody>
                  <a:tcPr marL="57498" marR="57498" marT="28749" marB="28749" anchor="ctr">
                    <a:lnL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577542"/>
                  </a:ext>
                </a:extLst>
              </a:tr>
              <a:tr h="464581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effectLst/>
                        </a:rPr>
                        <a:t>Programming</a:t>
                      </a:r>
                      <a:endParaRPr lang="en-US" sz="1600">
                        <a:effectLst/>
                      </a:endParaRPr>
                    </a:p>
                  </a:txBody>
                  <a:tcPr marL="57498" marR="57498" marT="28749" marB="28749" anchor="ctr">
                    <a:lnL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</a:rPr>
                        <a:t>Python, SQL, Scala</a:t>
                      </a:r>
                    </a:p>
                  </a:txBody>
                  <a:tcPr marL="57498" marR="57498" marT="28749" marB="28749" anchor="ctr">
                    <a:lnL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611477"/>
                  </a:ext>
                </a:extLst>
              </a:tr>
              <a:tr h="813017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effectLst/>
                        </a:rPr>
                        <a:t>Data Storage</a:t>
                      </a:r>
                      <a:endParaRPr lang="en-US" sz="1600">
                        <a:effectLst/>
                      </a:endParaRPr>
                    </a:p>
                  </a:txBody>
                  <a:tcPr marL="57498" marR="57498" marT="28749" marB="28749" anchor="ctr">
                    <a:lnL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 dirty="0">
                          <a:effectLst/>
                        </a:rPr>
                        <a:t>PostgreSQL, Snowflake, </a:t>
                      </a:r>
                      <a:r>
                        <a:rPr lang="en-US" sz="1600" dirty="0" err="1">
                          <a:effectLst/>
                        </a:rPr>
                        <a:t>BigQuery</a:t>
                      </a:r>
                      <a:r>
                        <a:rPr lang="en-US" sz="1600" dirty="0">
                          <a:effectLst/>
                        </a:rPr>
                        <a:t>, Delta Lake</a:t>
                      </a:r>
                    </a:p>
                  </a:txBody>
                  <a:tcPr marL="57498" marR="57498" marT="28749" marB="28749" anchor="ctr">
                    <a:lnL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510170"/>
                  </a:ext>
                </a:extLst>
              </a:tr>
              <a:tr h="464581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effectLst/>
                        </a:rPr>
                        <a:t>Data Processing</a:t>
                      </a:r>
                      <a:endParaRPr lang="en-US" sz="1600">
                        <a:effectLst/>
                      </a:endParaRPr>
                    </a:p>
                  </a:txBody>
                  <a:tcPr marL="57498" marR="57498" marT="28749" marB="28749" anchor="ctr">
                    <a:lnL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</a:rPr>
                        <a:t>Apache Spark, Pandas, dbt, Flink</a:t>
                      </a:r>
                    </a:p>
                  </a:txBody>
                  <a:tcPr marL="57498" marR="57498" marT="28749" marB="28749" anchor="ctr">
                    <a:lnL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978629"/>
                  </a:ext>
                </a:extLst>
              </a:tr>
              <a:tr h="464581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effectLst/>
                        </a:rPr>
                        <a:t>Data Orchestration</a:t>
                      </a:r>
                      <a:endParaRPr lang="en-US" sz="1600">
                        <a:effectLst/>
                      </a:endParaRPr>
                    </a:p>
                  </a:txBody>
                  <a:tcPr marL="57498" marR="57498" marT="28749" marB="28749" anchor="ctr">
                    <a:lnL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</a:rPr>
                        <a:t>Apache Airflow, Prefect, Dagster</a:t>
                      </a:r>
                    </a:p>
                  </a:txBody>
                  <a:tcPr marL="57498" marR="57498" marT="28749" marB="28749" anchor="ctr">
                    <a:lnL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565969"/>
                  </a:ext>
                </a:extLst>
              </a:tr>
              <a:tr h="464581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effectLst/>
                        </a:rPr>
                        <a:t>Streaming</a:t>
                      </a:r>
                      <a:endParaRPr lang="en-US" sz="1600">
                        <a:effectLst/>
                      </a:endParaRPr>
                    </a:p>
                  </a:txBody>
                  <a:tcPr marL="57498" marR="57498" marT="28749" marB="28749" anchor="ctr">
                    <a:lnL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</a:rPr>
                        <a:t>Apache Kafka, AWS Kinesis</a:t>
                      </a:r>
                    </a:p>
                  </a:txBody>
                  <a:tcPr marL="57498" marR="57498" marT="28749" marB="28749" anchor="ctr">
                    <a:lnL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078821"/>
                  </a:ext>
                </a:extLst>
              </a:tr>
              <a:tr h="464581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effectLst/>
                        </a:rPr>
                        <a:t>Feature Store</a:t>
                      </a:r>
                      <a:endParaRPr lang="en-US" sz="1600">
                        <a:effectLst/>
                      </a:endParaRPr>
                    </a:p>
                  </a:txBody>
                  <a:tcPr marL="57498" marR="57498" marT="28749" marB="28749" anchor="ctr">
                    <a:lnL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</a:rPr>
                        <a:t>Feast, Tecton, Hopsworks</a:t>
                      </a:r>
                    </a:p>
                  </a:txBody>
                  <a:tcPr marL="57498" marR="57498" marT="28749" marB="28749" anchor="ctr">
                    <a:lnL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355914"/>
                  </a:ext>
                </a:extLst>
              </a:tr>
              <a:tr h="464581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effectLst/>
                        </a:rPr>
                        <a:t>Data Validation</a:t>
                      </a:r>
                      <a:endParaRPr lang="en-US" sz="1600">
                        <a:effectLst/>
                      </a:endParaRPr>
                    </a:p>
                  </a:txBody>
                  <a:tcPr marL="57498" marR="57498" marT="28749" marB="28749" anchor="ctr">
                    <a:lnL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</a:rPr>
                        <a:t>Great Expectations, Deequ</a:t>
                      </a:r>
                    </a:p>
                  </a:txBody>
                  <a:tcPr marL="57498" marR="57498" marT="28749" marB="28749" anchor="ctr">
                    <a:lnL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558109"/>
                  </a:ext>
                </a:extLst>
              </a:tr>
              <a:tr h="464581">
                <a:tc>
                  <a:txBody>
                    <a:bodyPr/>
                    <a:lstStyle/>
                    <a:p>
                      <a:pPr latinLnBrk="0"/>
                      <a:r>
                        <a:rPr lang="en-US" sz="1600" b="1">
                          <a:effectLst/>
                        </a:rPr>
                        <a:t>MLOps</a:t>
                      </a:r>
                      <a:endParaRPr lang="en-US" sz="1600">
                        <a:effectLst/>
                      </a:endParaRPr>
                    </a:p>
                  </a:txBody>
                  <a:tcPr marL="57498" marR="57498" marT="28749" marB="28749" anchor="ctr">
                    <a:lnL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 dirty="0" err="1">
                          <a:effectLst/>
                        </a:rPr>
                        <a:t>MLflow</a:t>
                      </a:r>
                      <a:r>
                        <a:rPr lang="en-US" sz="1600" dirty="0">
                          <a:effectLst/>
                        </a:rPr>
                        <a:t>, Kubeflow, TFX</a:t>
                      </a:r>
                    </a:p>
                  </a:txBody>
                  <a:tcPr marL="57498" marR="57498" marT="28749" marB="28749" anchor="ctr">
                    <a:lnL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545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4741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671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0C3D0-34CE-B69A-9123-70CEEB44E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93E2-DC3D-8003-7259-8C952F48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r>
              <a:rPr lang="en-US" dirty="0"/>
              <a:t>Recommended Learning 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3F98A1-1BEB-89C0-C25E-26B49B286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024467"/>
            <a:ext cx="10278533" cy="50461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Books</a:t>
            </a:r>
          </a:p>
          <a:p>
            <a:r>
              <a:rPr lang="en-US" dirty="0"/>
              <a:t>Designing Data-Intensive Applications – Martin </a:t>
            </a:r>
            <a:r>
              <a:rPr lang="en-US" dirty="0" err="1"/>
              <a:t>Kleppmann</a:t>
            </a:r>
            <a:endParaRPr lang="en-US" dirty="0"/>
          </a:p>
          <a:p>
            <a:r>
              <a:rPr lang="en-US" dirty="0"/>
              <a:t>Fundamentals of Data Engineering – Joe Reis &amp; Matt Housley</a:t>
            </a:r>
          </a:p>
          <a:p>
            <a:r>
              <a:rPr lang="en-US" dirty="0"/>
              <a:t>Data Pipelines with Apache Airflow – Bas </a:t>
            </a:r>
            <a:r>
              <a:rPr lang="en-US" dirty="0" err="1"/>
              <a:t>Harenslak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Courses</a:t>
            </a:r>
          </a:p>
          <a:p>
            <a:r>
              <a:rPr lang="en-US" dirty="0"/>
              <a:t>Google Cloud Data Engineer Certification (Coursera)</a:t>
            </a:r>
          </a:p>
          <a:p>
            <a:r>
              <a:rPr lang="en-US" dirty="0"/>
              <a:t>Data Engineering </a:t>
            </a:r>
            <a:r>
              <a:rPr lang="en-US" dirty="0" err="1"/>
              <a:t>Zoomcamp</a:t>
            </a:r>
            <a:r>
              <a:rPr lang="en-US" dirty="0"/>
              <a:t> (Free, by </a:t>
            </a:r>
            <a:r>
              <a:rPr lang="en-US" dirty="0" err="1"/>
              <a:t>DataTalksClub</a:t>
            </a:r>
            <a:r>
              <a:rPr lang="en-US" dirty="0"/>
              <a:t>)</a:t>
            </a:r>
          </a:p>
          <a:p>
            <a:r>
              <a:rPr lang="en-US" dirty="0"/>
              <a:t>Spark &amp; Airflow for Data Engineering (Udemy)</a:t>
            </a:r>
          </a:p>
          <a:p>
            <a:pPr marL="0" indent="0">
              <a:buNone/>
            </a:pPr>
            <a:r>
              <a:rPr lang="en-US" b="1" dirty="0"/>
              <a:t>Hands-On Learning</a:t>
            </a:r>
          </a:p>
          <a:p>
            <a:r>
              <a:rPr lang="en-US" dirty="0"/>
              <a:t>Build a real-time analytics pipeline using Kafka &amp; Flink.</a:t>
            </a:r>
          </a:p>
          <a:p>
            <a:r>
              <a:rPr lang="en-US" dirty="0"/>
              <a:t>Create a feature store and integrate it into an ML model.</a:t>
            </a:r>
          </a:p>
          <a:p>
            <a:r>
              <a:rPr lang="en-US" dirty="0"/>
              <a:t>Automate data pipelines with Airflow &amp; </a:t>
            </a:r>
            <a:r>
              <a:rPr lang="en-US" dirty="0" err="1"/>
              <a:t>MLOps</a:t>
            </a:r>
            <a:r>
              <a:rPr lang="en-US" dirty="0"/>
              <a:t> tools.</a:t>
            </a:r>
          </a:p>
        </p:txBody>
      </p:sp>
    </p:spTree>
    <p:extLst>
      <p:ext uri="{BB962C8B-B14F-4D97-AF65-F5344CB8AC3E}">
        <p14:creationId xmlns:p14="http://schemas.microsoft.com/office/powerpoint/2010/main" val="2442726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9916E-C476-98A4-7290-14821AA8B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340AD-3E70-4A08-2DD1-AA87D4A3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r>
              <a:rPr lang="en-GB" dirty="0"/>
              <a:t>Hands-On Practice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60B0D5-C659-B0F2-1399-DABC7B89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Data Ingestion &amp; Storage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Processing &amp; Transformation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Data Orchestration with </a:t>
            </a:r>
            <a:r>
              <a:rPr lang="en-US" dirty="0" err="1"/>
              <a:t>Apacheflow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89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of Data Engineering</a:t>
            </a:r>
          </a:p>
          <a:p>
            <a:r>
              <a:rPr lang="en-US" dirty="0"/>
              <a:t>Data Engineering: Core Components</a:t>
            </a:r>
          </a:p>
          <a:p>
            <a:r>
              <a:rPr lang="en-US" dirty="0"/>
              <a:t>Data Engineering in Machine Learning, </a:t>
            </a:r>
            <a:r>
              <a:rPr lang="en-US" dirty="0" err="1"/>
              <a:t>MLOps</a:t>
            </a:r>
            <a:endParaRPr lang="en-US" dirty="0"/>
          </a:p>
          <a:p>
            <a:r>
              <a:rPr lang="en-US" dirty="0"/>
              <a:t>Hands-On Practice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232FE-EE0D-172F-FDBC-2779DC649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9342-A222-146A-AFF1-2A1D8CD3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r>
              <a:rPr lang="en-US" dirty="0"/>
              <a:t>What is Data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03332-D946-2D6A-649C-77E8C4F7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109133"/>
            <a:ext cx="5477933" cy="4817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</a:t>
            </a:r>
          </a:p>
          <a:p>
            <a:pPr marL="0" indent="0">
              <a:buNone/>
            </a:pPr>
            <a:r>
              <a:rPr lang="en-GB" dirty="0"/>
              <a:t>Data Engineering is the practice of designing, building, and maintaining data pipelines that prepare data for analysis and machine learning models. </a:t>
            </a:r>
          </a:p>
          <a:p>
            <a:pPr marL="0" indent="0">
              <a:buNone/>
            </a:pPr>
            <a:r>
              <a:rPr lang="en-GB" dirty="0"/>
              <a:t>It involves data ingestion, transformation, storage, and retrieval.</a:t>
            </a:r>
            <a:endParaRPr lang="en-US" dirty="0"/>
          </a:p>
        </p:txBody>
      </p:sp>
      <p:pic>
        <p:nvPicPr>
          <p:cNvPr id="1032" name="Picture 8" descr="Top 10 Essential Data Engineering Skills">
            <a:extLst>
              <a:ext uri="{FF2B5EF4-FFF2-40B4-BE49-F238E27FC236}">
                <a16:creationId xmlns:a16="http://schemas.microsoft.com/office/drawing/2014/main" id="{9C72908D-38AB-15DF-BA15-A21D7BBC2A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3" t="7928" r="12840" b="6718"/>
          <a:stretch/>
        </p:blipFill>
        <p:spPr bwMode="auto">
          <a:xfrm>
            <a:off x="6096000" y="1571796"/>
            <a:ext cx="5588296" cy="371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070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A8029-673A-7CA6-29A8-150F694CE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C2CB0-3B00-E561-133F-2B5124460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Core Components – Data Ingestion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7DEF7-0862-CFCF-60A4-558B1EC64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6" y="1109133"/>
            <a:ext cx="5835999" cy="481753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This is the process of collecting data from various sources.</a:t>
            </a:r>
          </a:p>
          <a:p>
            <a:r>
              <a:rPr lang="en-GB" dirty="0"/>
              <a:t>Batch Ingestion → Data collected at intervals (e.g., daily logs, files).</a:t>
            </a:r>
          </a:p>
          <a:p>
            <a:r>
              <a:rPr lang="en-GB" dirty="0"/>
              <a:t>Streaming Ingestion → Real-time data processing (e.g., Kafka, Kinesis).</a:t>
            </a:r>
          </a:p>
          <a:p>
            <a:r>
              <a:rPr lang="en-GB" dirty="0"/>
              <a:t>ETL (Extract, Transform, Load) vs. ELT (Extract, Load, Transform).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Common Tools:</a:t>
            </a:r>
          </a:p>
          <a:p>
            <a:r>
              <a:rPr lang="en-GB" dirty="0"/>
              <a:t>Batch: Apache </a:t>
            </a:r>
            <a:r>
              <a:rPr lang="en-GB" dirty="0" err="1"/>
              <a:t>Nifi</a:t>
            </a:r>
            <a:r>
              <a:rPr lang="en-GB" dirty="0"/>
              <a:t>, Airflow, </a:t>
            </a:r>
            <a:r>
              <a:rPr lang="en-GB" dirty="0" err="1"/>
              <a:t>dbt</a:t>
            </a:r>
            <a:r>
              <a:rPr lang="en-GB" dirty="0"/>
              <a:t>, Talend</a:t>
            </a:r>
          </a:p>
          <a:p>
            <a:r>
              <a:rPr lang="en-GB" dirty="0"/>
              <a:t>Streaming: Apache Kafka, Apache Flink, AWS Kinesis</a:t>
            </a:r>
          </a:p>
          <a:p>
            <a:r>
              <a:rPr lang="en-GB" dirty="0"/>
              <a:t>Cloud Storage: AWS S3, Google Cloud Storage, Azure Blob</a:t>
            </a:r>
            <a:endParaRPr lang="en-US" dirty="0"/>
          </a:p>
        </p:txBody>
      </p:sp>
      <p:pic>
        <p:nvPicPr>
          <p:cNvPr id="2050" name="Picture 2" descr="What is Data Ingestion? Definition &amp; FAQs | ScyllaDB">
            <a:extLst>
              <a:ext uri="{FF2B5EF4-FFF2-40B4-BE49-F238E27FC236}">
                <a16:creationId xmlns:a16="http://schemas.microsoft.com/office/drawing/2014/main" id="{4E90277E-288B-F363-01E5-9D9AC4A87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81890"/>
            <a:ext cx="5541330" cy="369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6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1D789-00F0-E2F3-0B42-EDC78E262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812F-C0F0-9304-6700-462EBDF2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r>
              <a:rPr lang="en-GB" b="1" dirty="0"/>
              <a:t>Core Components – Data Storage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0DBF5-F22E-4196-4C95-57225568A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6" y="1109133"/>
            <a:ext cx="6544734" cy="5003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Once data is ingested, it needs to be stored efficiently.</a:t>
            </a:r>
          </a:p>
          <a:p>
            <a:r>
              <a:rPr lang="en-GB" dirty="0"/>
              <a:t>Databases (OLTP) → For transactional data (e.g., MySQL, PostgreSQL).</a:t>
            </a:r>
          </a:p>
          <a:p>
            <a:r>
              <a:rPr lang="en-GB" dirty="0"/>
              <a:t>Data Warehouses (OLAP) → For analytics (e.g., Snowflake, </a:t>
            </a:r>
            <a:r>
              <a:rPr lang="en-GB" dirty="0" err="1"/>
              <a:t>BigQuery</a:t>
            </a:r>
            <a:r>
              <a:rPr lang="en-GB" dirty="0"/>
              <a:t>, Redshift).</a:t>
            </a:r>
          </a:p>
          <a:p>
            <a:r>
              <a:rPr lang="en-GB" dirty="0"/>
              <a:t>Data Lakes → For raw &amp; semi-structured data (e.g., AWS S3, Delta Lake).</a:t>
            </a:r>
          </a:p>
          <a:p>
            <a:r>
              <a:rPr lang="en-GB" dirty="0"/>
              <a:t>Lakehouse → Hybrid of Data Lakes &amp; Warehouses (e.g., Databricks, Iceberg).</a:t>
            </a:r>
          </a:p>
          <a:p>
            <a:pPr marL="0" indent="0">
              <a:buNone/>
            </a:pPr>
            <a:r>
              <a:rPr lang="en-GB" b="1" dirty="0"/>
              <a:t>Storage Formats:</a:t>
            </a:r>
          </a:p>
          <a:p>
            <a:r>
              <a:rPr lang="en-GB" dirty="0"/>
              <a:t>Structured → SQL databases, Parquet, ORC</a:t>
            </a:r>
          </a:p>
          <a:p>
            <a:r>
              <a:rPr lang="en-GB" dirty="0"/>
              <a:t>Semi-structured → JSON, Avro, XML</a:t>
            </a:r>
          </a:p>
          <a:p>
            <a:r>
              <a:rPr lang="en-GB" dirty="0"/>
              <a:t>Unstructured → Logs, images, videos</a:t>
            </a:r>
          </a:p>
          <a:p>
            <a:r>
              <a:rPr lang="en-GB" dirty="0"/>
              <a:t>Feature Stores (e.g., Feast, </a:t>
            </a:r>
            <a:r>
              <a:rPr lang="en-GB" dirty="0" err="1"/>
              <a:t>Tecton</a:t>
            </a:r>
            <a:r>
              <a:rPr lang="en-GB" dirty="0"/>
              <a:t>) store ML features for reuse.</a:t>
            </a:r>
            <a:endParaRPr lang="en-US" dirty="0"/>
          </a:p>
        </p:txBody>
      </p:sp>
      <p:pic>
        <p:nvPicPr>
          <p:cNvPr id="1028" name="Picture 4" descr="Data storage complexity from single disks to hybrid systems">
            <a:extLst>
              <a:ext uri="{FF2B5EF4-FFF2-40B4-BE49-F238E27FC236}">
                <a16:creationId xmlns:a16="http://schemas.microsoft.com/office/drawing/2014/main" id="{5681EF50-A31A-321F-473E-FE1D934EC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109" y="1109133"/>
            <a:ext cx="4707467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950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669D7-BE28-9E8D-14DC-D9AD2DA30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A838-2E21-D703-298B-72C57E71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r>
              <a:rPr lang="en-GB" b="1" dirty="0"/>
              <a:t>Core Components – Data 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9070-C727-E5A6-0D54-7E9E2D670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6" y="1109133"/>
            <a:ext cx="6934201" cy="48175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Once stored, data often needs cleaning &amp; transformation.</a:t>
            </a:r>
          </a:p>
          <a:p>
            <a:r>
              <a:rPr lang="en-GB" dirty="0"/>
              <a:t>Batch Processing → Large data at scheduled times (e.g., Apache Spark, Pandas).</a:t>
            </a:r>
          </a:p>
          <a:p>
            <a:r>
              <a:rPr lang="en-GB" dirty="0"/>
              <a:t>Stream Processing → Real-time processing (e.g., Apache Flink, Kafka Streams).</a:t>
            </a:r>
          </a:p>
          <a:p>
            <a:pPr marL="0" indent="0">
              <a:buNone/>
            </a:pPr>
            <a:r>
              <a:rPr lang="en-GB" b="1" dirty="0"/>
              <a:t>ETL vs. ELT for ML:</a:t>
            </a:r>
          </a:p>
          <a:p>
            <a:r>
              <a:rPr lang="en-GB" dirty="0"/>
              <a:t>ETL: Preprocess data before storing it.</a:t>
            </a:r>
          </a:p>
          <a:p>
            <a:r>
              <a:rPr lang="en-GB" dirty="0"/>
              <a:t>ELT: Store raw data and transform it later using SQL or Spark.</a:t>
            </a:r>
          </a:p>
          <a:p>
            <a:pPr marL="0" indent="0">
              <a:buNone/>
            </a:pPr>
            <a:r>
              <a:rPr lang="en-GB" dirty="0"/>
              <a:t>ML Pipelines often use ELT because raw data can be reused for different tasks.</a:t>
            </a:r>
            <a:endParaRPr lang="en-US" dirty="0"/>
          </a:p>
        </p:txBody>
      </p:sp>
      <p:pic>
        <p:nvPicPr>
          <p:cNvPr id="4" name="Picture 2" descr="A Guide to Different Types of Data Processing">
            <a:extLst>
              <a:ext uri="{FF2B5EF4-FFF2-40B4-BE49-F238E27FC236}">
                <a16:creationId xmlns:a16="http://schemas.microsoft.com/office/drawing/2014/main" id="{A91F5053-5CA2-B47E-2268-F8EDA08F2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695" y="1109133"/>
            <a:ext cx="4258239" cy="284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093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2B01B-2C8C-DB5F-D0BC-48D916D8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4962-66A0-C3A5-2F59-D29B25B7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r>
              <a:rPr lang="en-US" dirty="0"/>
              <a:t>Workflow 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2BC00-202B-F3AC-80D0-F772BDD1D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109133"/>
            <a:ext cx="5674776" cy="499074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Data Engineering workflows need to be automated.</a:t>
            </a:r>
          </a:p>
          <a:p>
            <a:r>
              <a:rPr lang="en-GB" dirty="0"/>
              <a:t>Apache Airflow: Popular for scheduling pipelines.</a:t>
            </a:r>
          </a:p>
          <a:p>
            <a:r>
              <a:rPr lang="en-GB" dirty="0"/>
              <a:t>Prefect, </a:t>
            </a:r>
            <a:r>
              <a:rPr lang="en-GB" dirty="0" err="1"/>
              <a:t>Dagster</a:t>
            </a:r>
            <a:r>
              <a:rPr lang="en-GB" dirty="0"/>
              <a:t>: Modern alternatives.</a:t>
            </a:r>
          </a:p>
          <a:p>
            <a:r>
              <a:rPr lang="en-GB" dirty="0" err="1"/>
              <a:t>KubeFlow</a:t>
            </a:r>
            <a:r>
              <a:rPr lang="en-GB" dirty="0"/>
              <a:t> Pipelines: Designed for ML workflows.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For ML &amp; </a:t>
            </a:r>
            <a:r>
              <a:rPr lang="en-GB" b="1" dirty="0" err="1"/>
              <a:t>MLOps</a:t>
            </a:r>
            <a:r>
              <a:rPr lang="en-GB" b="1" dirty="0"/>
              <a:t>:</a:t>
            </a:r>
          </a:p>
          <a:p>
            <a:r>
              <a:rPr lang="en-GB" dirty="0"/>
              <a:t>Automate data preparation for model training.</a:t>
            </a:r>
          </a:p>
          <a:p>
            <a:r>
              <a:rPr lang="en-GB" dirty="0"/>
              <a:t>Run feature engineering jobs periodically.</a:t>
            </a:r>
          </a:p>
          <a:p>
            <a:r>
              <a:rPr lang="en-GB" dirty="0"/>
              <a:t>Integrate with ML pipelines (e.g., Airflow + Kubeflow).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0BB805-86E9-D8EF-2DD0-FAA14BCA0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42" y="206374"/>
            <a:ext cx="5371682" cy="2562225"/>
          </a:xfrm>
          <a:prstGeom prst="rect">
            <a:avLst/>
          </a:prstGeom>
        </p:spPr>
      </p:pic>
      <p:pic>
        <p:nvPicPr>
          <p:cNvPr id="3078" name="Picture 6" descr="Kubeflow: Machine Learning on Kubernetes - Part 1 | Rishit Dagli’s Blog">
            <a:extLst>
              <a:ext uri="{FF2B5EF4-FFF2-40B4-BE49-F238E27FC236}">
                <a16:creationId xmlns:a16="http://schemas.microsoft.com/office/drawing/2014/main" id="{13465FE7-4202-3E6B-C3D2-633D5B0A7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43" y="2937933"/>
            <a:ext cx="5371681" cy="3161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089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71F5E-81F4-6F2D-A9FC-34DFE2131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9677-0117-B908-5AAF-8FA4674F6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/>
          <a:lstStyle/>
          <a:p>
            <a:r>
              <a:rPr lang="en-US" dirty="0"/>
              <a:t>Data Quality &amp;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FEAD-2A45-8E59-8838-8E541DDCC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109133"/>
            <a:ext cx="6036733" cy="4990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ML models rely on high-quality data.</a:t>
            </a:r>
          </a:p>
          <a:p>
            <a:r>
              <a:rPr lang="en-GB" dirty="0"/>
              <a:t>Data Validation → Great Expectations, </a:t>
            </a:r>
            <a:r>
              <a:rPr lang="en-GB" dirty="0" err="1"/>
              <a:t>Deequ</a:t>
            </a:r>
            <a:endParaRPr lang="en-GB" dirty="0"/>
          </a:p>
          <a:p>
            <a:r>
              <a:rPr lang="en-GB" dirty="0"/>
              <a:t>Data Lineage → Apache Atlas, </a:t>
            </a:r>
            <a:r>
              <a:rPr lang="en-GB" dirty="0" err="1"/>
              <a:t>DataHub</a:t>
            </a:r>
            <a:endParaRPr lang="en-GB" dirty="0"/>
          </a:p>
          <a:p>
            <a:r>
              <a:rPr lang="en-GB" dirty="0"/>
              <a:t>Schema Management → Apache Avro, </a:t>
            </a:r>
            <a:r>
              <a:rPr lang="en-GB" dirty="0" err="1"/>
              <a:t>Protobuf</a:t>
            </a:r>
            <a:endParaRPr lang="en-GB" dirty="0"/>
          </a:p>
          <a:p>
            <a:r>
              <a:rPr lang="en-GB" dirty="0"/>
              <a:t>Feature Store Governance → Feast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Key for ML:</a:t>
            </a:r>
          </a:p>
          <a:p>
            <a:r>
              <a:rPr lang="en-GB" dirty="0"/>
              <a:t>Detect data drift and anomalies.</a:t>
            </a:r>
          </a:p>
          <a:p>
            <a:r>
              <a:rPr lang="en-GB" dirty="0"/>
              <a:t>Ensure consistent feature engineering.</a:t>
            </a:r>
            <a:endParaRPr lang="en-US" dirty="0"/>
          </a:p>
        </p:txBody>
      </p:sp>
      <p:pic>
        <p:nvPicPr>
          <p:cNvPr id="5122" name="Picture 2" descr="Data Governance Consulting Services and Solutions">
            <a:extLst>
              <a:ext uri="{FF2B5EF4-FFF2-40B4-BE49-F238E27FC236}">
                <a16:creationId xmlns:a16="http://schemas.microsoft.com/office/drawing/2014/main" id="{55DBEF50-ECE2-C507-9E9B-1ECC8EC33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084" y="770466"/>
            <a:ext cx="4805915" cy="4805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677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CFE9D-1421-1AB6-F728-504876CC3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FC84E-D65E-BE5C-F02C-6DBF7B255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7" y="207519"/>
            <a:ext cx="9601200" cy="562947"/>
          </a:xfrm>
        </p:spPr>
        <p:txBody>
          <a:bodyPr>
            <a:normAutofit/>
          </a:bodyPr>
          <a:lstStyle/>
          <a:p>
            <a:r>
              <a:rPr lang="en-US" dirty="0"/>
              <a:t>Building a Data Pipeline for ML – 1/2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418D2-B3A5-AA36-81C2-257BF4F3F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1109133"/>
            <a:ext cx="6036733" cy="49907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Step 1: Data Collection</a:t>
            </a:r>
          </a:p>
          <a:p>
            <a:pPr marL="228600" lvl="1" indent="0">
              <a:buNone/>
            </a:pPr>
            <a:r>
              <a:rPr lang="en-GB" dirty="0"/>
              <a:t>Collect structured &amp; unstructured data.</a:t>
            </a:r>
          </a:p>
          <a:p>
            <a:pPr marL="228600" lvl="1" indent="0">
              <a:buNone/>
            </a:pPr>
            <a:r>
              <a:rPr lang="en-GB" dirty="0"/>
              <a:t>Use Kafka/Kinesis for real-time ingestion.</a:t>
            </a:r>
          </a:p>
          <a:p>
            <a:pPr marL="0" indent="0">
              <a:buNone/>
            </a:pPr>
            <a:r>
              <a:rPr lang="en-GB" dirty="0"/>
              <a:t>Step 2: Data Storage</a:t>
            </a:r>
          </a:p>
          <a:p>
            <a:pPr marL="228600" lvl="1" indent="0">
              <a:buNone/>
            </a:pPr>
            <a:r>
              <a:rPr lang="en-GB" dirty="0"/>
              <a:t>Store raw data in S3, Delta Lake, or </a:t>
            </a:r>
            <a:r>
              <a:rPr lang="en-GB" dirty="0" err="1"/>
              <a:t>BigQuery</a:t>
            </a:r>
            <a:r>
              <a:rPr lang="en-GB" dirty="0"/>
              <a:t>.</a:t>
            </a:r>
          </a:p>
          <a:p>
            <a:pPr marL="228600" lvl="1" indent="0">
              <a:buNone/>
            </a:pPr>
            <a:r>
              <a:rPr lang="en-GB" dirty="0"/>
              <a:t>Use Feature Stores for ML features.</a:t>
            </a:r>
          </a:p>
          <a:p>
            <a:pPr marL="0" indent="0">
              <a:buNone/>
            </a:pPr>
            <a:r>
              <a:rPr lang="en-GB" dirty="0"/>
              <a:t>Step 3: Data Processing</a:t>
            </a:r>
          </a:p>
          <a:p>
            <a:pPr marL="228600" lvl="1" indent="0">
              <a:buNone/>
            </a:pPr>
            <a:r>
              <a:rPr lang="en-GB" dirty="0"/>
              <a:t>Use Apache Spark, </a:t>
            </a:r>
            <a:r>
              <a:rPr lang="en-GB" dirty="0" err="1"/>
              <a:t>dbt</a:t>
            </a:r>
            <a:r>
              <a:rPr lang="en-GB" dirty="0"/>
              <a:t>, or Pandas for transformation.</a:t>
            </a:r>
          </a:p>
          <a:p>
            <a:pPr marL="228600" lvl="1" indent="0">
              <a:buNone/>
            </a:pPr>
            <a:r>
              <a:rPr lang="en-GB" dirty="0"/>
              <a:t>Stream processing with Apache Flink/Kafka Streams.</a:t>
            </a:r>
          </a:p>
        </p:txBody>
      </p:sp>
    </p:spTree>
    <p:extLst>
      <p:ext uri="{BB962C8B-B14F-4D97-AF65-F5344CB8AC3E}">
        <p14:creationId xmlns:p14="http://schemas.microsoft.com/office/powerpoint/2010/main" val="3904926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7046</TotalTime>
  <Words>837</Words>
  <Application>Microsoft Office PowerPoint</Application>
  <PresentationFormat>Widescreen</PresentationFormat>
  <Paragraphs>128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Diamond Grid 16x9</vt:lpstr>
      <vt:lpstr>Data Engineering in MLOps</vt:lpstr>
      <vt:lpstr>Learning Objectives</vt:lpstr>
      <vt:lpstr>What is Data Engineering?</vt:lpstr>
      <vt:lpstr>Core Components – Data Ingestion</vt:lpstr>
      <vt:lpstr>Core Components – Data Storage</vt:lpstr>
      <vt:lpstr>Core Components – Data Processing</vt:lpstr>
      <vt:lpstr>Workflow Orchestration</vt:lpstr>
      <vt:lpstr>Data Quality &amp; Governance</vt:lpstr>
      <vt:lpstr>Building a Data Pipeline for ML – 1/2</vt:lpstr>
      <vt:lpstr>Building a Data Pipeline for ML – 2/2</vt:lpstr>
      <vt:lpstr>Key Data Engineering Skills for MLOps</vt:lpstr>
      <vt:lpstr>Recommended Learning Resources</vt:lpstr>
      <vt:lpstr>Hands-On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Hoang The</dc:creator>
  <cp:lastModifiedBy>Hoang The</cp:lastModifiedBy>
  <cp:revision>90</cp:revision>
  <dcterms:created xsi:type="dcterms:W3CDTF">2025-01-09T15:03:56Z</dcterms:created>
  <dcterms:modified xsi:type="dcterms:W3CDTF">2025-02-13T16:02:19Z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