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27"/>
  </p:notesMasterIdLst>
  <p:handoutMasterIdLst>
    <p:handoutMasterId r:id="rId28"/>
  </p:handoutMasterIdLst>
  <p:sldIdLst>
    <p:sldId id="277" r:id="rId3"/>
    <p:sldId id="257" r:id="rId4"/>
    <p:sldId id="274" r:id="rId5"/>
    <p:sldId id="285" r:id="rId6"/>
    <p:sldId id="266" r:id="rId7"/>
    <p:sldId id="267" r:id="rId8"/>
    <p:sldId id="264" r:id="rId9"/>
    <p:sldId id="279" r:id="rId10"/>
    <p:sldId id="287" r:id="rId11"/>
    <p:sldId id="268" r:id="rId12"/>
    <p:sldId id="269" r:id="rId13"/>
    <p:sldId id="288" r:id="rId14"/>
    <p:sldId id="289" r:id="rId15"/>
    <p:sldId id="291" r:id="rId16"/>
    <p:sldId id="292" r:id="rId17"/>
    <p:sldId id="293" r:id="rId18"/>
    <p:sldId id="294" r:id="rId19"/>
    <p:sldId id="295" r:id="rId20"/>
    <p:sldId id="296" r:id="rId21"/>
    <p:sldId id="297" r:id="rId22"/>
    <p:sldId id="298" r:id="rId23"/>
    <p:sldId id="271" r:id="rId24"/>
    <p:sldId id="270" r:id="rId25"/>
    <p:sldId id="273" r:id="rId2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1B6C2E96-3E22-4E99-AEB2-5CB9BD7F28ED}" type="datetimeFigureOut">
              <a:rPr lang="en-US" smtClean="0"/>
              <a:t>4/12/2022</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C2F8A4DC-71C2-4936-89F3-9072D6931234}" type="slidenum">
              <a:rPr lang="en-US" smtClean="0"/>
              <a:t>‹#›</a:t>
            </a:fld>
            <a:endParaRPr lang="en-US"/>
          </a:p>
        </p:txBody>
      </p:sp>
    </p:spTree>
    <p:extLst>
      <p:ext uri="{BB962C8B-B14F-4D97-AF65-F5344CB8AC3E}">
        <p14:creationId xmlns:p14="http://schemas.microsoft.com/office/powerpoint/2010/main" val="40894842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FA6BAD7-FB0A-416F-88CD-9FAA052585C5}" type="datetimeFigureOut">
              <a:rPr lang="en-US" smtClean="0"/>
              <a:t>4/12/2022</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2AB97678-D2DB-4EFD-B663-2983E2FA4941}" type="slidenum">
              <a:rPr lang="en-US" smtClean="0"/>
              <a:t>‹#›</a:t>
            </a:fld>
            <a:endParaRPr lang="en-US"/>
          </a:p>
        </p:txBody>
      </p:sp>
    </p:spTree>
    <p:extLst>
      <p:ext uri="{BB962C8B-B14F-4D97-AF65-F5344CB8AC3E}">
        <p14:creationId xmlns:p14="http://schemas.microsoft.com/office/powerpoint/2010/main" val="2870832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97678-D2DB-4EFD-B663-2983E2FA4941}" type="slidenum">
              <a:rPr lang="en-US" smtClean="0"/>
              <a:t>1</a:t>
            </a:fld>
            <a:endParaRPr lang="en-US"/>
          </a:p>
        </p:txBody>
      </p:sp>
    </p:spTree>
    <p:extLst>
      <p:ext uri="{BB962C8B-B14F-4D97-AF65-F5344CB8AC3E}">
        <p14:creationId xmlns:p14="http://schemas.microsoft.com/office/powerpoint/2010/main" val="216429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B97678-D2DB-4EFD-B663-2983E2FA4941}" type="slidenum">
              <a:rPr lang="en-US" smtClean="0"/>
              <a:t>24</a:t>
            </a:fld>
            <a:endParaRPr lang="en-US"/>
          </a:p>
        </p:txBody>
      </p:sp>
    </p:spTree>
    <p:extLst>
      <p:ext uri="{BB962C8B-B14F-4D97-AF65-F5344CB8AC3E}">
        <p14:creationId xmlns:p14="http://schemas.microsoft.com/office/powerpoint/2010/main" val="265071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A0082EC-E845-4012-947D-DE0B3B9BA9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dirty="0">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
        <p:nvSpPr>
          <p:cNvPr id="2" name="Slide Number Placeholder 1"/>
          <p:cNvSpPr>
            <a:spLocks noGrp="1"/>
          </p:cNvSpPr>
          <p:nvPr>
            <p:ph type="sldNum" sz="quarter" idx="10"/>
          </p:nvPr>
        </p:nvSpPr>
        <p:spPr/>
        <p:txBody>
          <a:bodyPr/>
          <a:lstStyle/>
          <a:p>
            <a:fld id="{FA0082EC-E845-4012-947D-DE0B3B9BA91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2677469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2103280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3690342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185583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737845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1363426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294871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FA0082EC-E845-4012-947D-DE0B3B9BA91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490180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2184727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2843065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E4FD9-AB22-4117-B270-68EF922BFB46}" type="slidenum">
              <a:rPr lang="en-US" smtClean="0"/>
              <a:t>‹#›</a:t>
            </a:fld>
            <a:endParaRPr lang="en-US"/>
          </a:p>
        </p:txBody>
      </p:sp>
    </p:spTree>
    <p:extLst>
      <p:ext uri="{BB962C8B-B14F-4D97-AF65-F5344CB8AC3E}">
        <p14:creationId xmlns:p14="http://schemas.microsoft.com/office/powerpoint/2010/main" val="341292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4"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082EC-E845-4012-947D-DE0B3B9BA9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E4FD9-AB22-4117-B270-68EF922BFB46}" type="slidenum">
              <a:rPr lang="en-US" smtClean="0"/>
              <a:t>‹#›</a:t>
            </a:fld>
            <a:endParaRPr lang="en-US"/>
          </a:p>
        </p:txBody>
      </p:sp>
    </p:spTree>
    <p:extLst>
      <p:ext uri="{BB962C8B-B14F-4D97-AF65-F5344CB8AC3E}">
        <p14:creationId xmlns:p14="http://schemas.microsoft.com/office/powerpoint/2010/main" val="28975274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959958-AC83-4737-BF6C-5EB3DC68D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6" name="CustomShape 1">
            <a:extLst>
              <a:ext uri="{FF2B5EF4-FFF2-40B4-BE49-F238E27FC236}">
                <a16:creationId xmlns:a16="http://schemas.microsoft.com/office/drawing/2014/main" id="{7186B6AF-D549-410B-A0EE-A16F92278645}"/>
              </a:ext>
            </a:extLst>
          </p:cNvPr>
          <p:cNvSpPr/>
          <p:nvPr/>
        </p:nvSpPr>
        <p:spPr>
          <a:xfrm>
            <a:off x="2027559" y="859227"/>
            <a:ext cx="5951160" cy="2598148"/>
          </a:xfrm>
          <a:custGeom>
            <a:avLst/>
            <a:gdLst/>
            <a:ahLst/>
            <a:cxnLst/>
            <a:rect l="l" t="t" r="r" b="b"/>
            <a:pathLst>
              <a:path w="5256245" h="485192">
                <a:moveTo>
                  <a:pt x="0" y="0"/>
                </a:moveTo>
                <a:lnTo>
                  <a:pt x="5256245" y="0"/>
                </a:lnTo>
                <a:lnTo>
                  <a:pt x="4827037" y="485192"/>
                </a:lnTo>
                <a:lnTo>
                  <a:pt x="0" y="478972"/>
                </a:lnTo>
                <a:lnTo>
                  <a:pt x="0" y="0"/>
                </a:lnTo>
                <a:close/>
              </a:path>
            </a:pathLst>
          </a:custGeom>
          <a:solidFill>
            <a:srgbClr val="00B0F0"/>
          </a:solidFill>
          <a:ln>
            <a:noFill/>
          </a:ln>
        </p:spPr>
        <p:style>
          <a:lnRef idx="0">
            <a:scrgbClr r="0" g="0" b="0"/>
          </a:lnRef>
          <a:fillRef idx="0">
            <a:scrgbClr r="0" g="0" b="0"/>
          </a:fillRef>
          <a:effectRef idx="0">
            <a:scrgbClr r="0" g="0" b="0"/>
          </a:effectRef>
          <a:fontRef idx="minor"/>
        </p:style>
      </p:sp>
      <p:sp>
        <p:nvSpPr>
          <p:cNvPr id="7" name="CustomShape 2">
            <a:extLst>
              <a:ext uri="{FF2B5EF4-FFF2-40B4-BE49-F238E27FC236}">
                <a16:creationId xmlns:a16="http://schemas.microsoft.com/office/drawing/2014/main" id="{253C055F-A91D-4A9E-B380-AB434EF28ED0}"/>
              </a:ext>
            </a:extLst>
          </p:cNvPr>
          <p:cNvSpPr/>
          <p:nvPr/>
        </p:nvSpPr>
        <p:spPr>
          <a:xfrm rot="10800000">
            <a:off x="4353276" y="815619"/>
            <a:ext cx="6059520" cy="2627688"/>
          </a:xfrm>
          <a:custGeom>
            <a:avLst/>
            <a:gdLst/>
            <a:ahLst/>
            <a:cxnLst/>
            <a:rect l="l" t="t" r="r" b="b"/>
            <a:pathLst>
              <a:path w="5256245" h="485192">
                <a:moveTo>
                  <a:pt x="0" y="0"/>
                </a:moveTo>
                <a:lnTo>
                  <a:pt x="5256245" y="0"/>
                </a:lnTo>
                <a:lnTo>
                  <a:pt x="4827037" y="485192"/>
                </a:lnTo>
                <a:lnTo>
                  <a:pt x="0" y="478972"/>
                </a:lnTo>
                <a:lnTo>
                  <a:pt x="0" y="0"/>
                </a:lnTo>
                <a:close/>
              </a:path>
            </a:pathLst>
          </a:custGeom>
          <a:solidFill>
            <a:srgbClr val="00B0F0"/>
          </a:solidFill>
          <a:ln>
            <a:noFill/>
          </a:ln>
        </p:spPr>
        <p:style>
          <a:lnRef idx="0">
            <a:scrgbClr r="0" g="0" b="0"/>
          </a:lnRef>
          <a:fillRef idx="0">
            <a:scrgbClr r="0" g="0" b="0"/>
          </a:fillRef>
          <a:effectRef idx="0">
            <a:scrgbClr r="0" g="0" b="0"/>
          </a:effectRef>
          <a:fontRef idx="minor"/>
        </p:style>
      </p:sp>
      <p:pic>
        <p:nvPicPr>
          <p:cNvPr id="8" name="Google Shape;181;p14">
            <a:extLst>
              <a:ext uri="{FF2B5EF4-FFF2-40B4-BE49-F238E27FC236}">
                <a16:creationId xmlns:a16="http://schemas.microsoft.com/office/drawing/2014/main" id="{8D3910F4-9F62-402A-A432-A59FB07D752B}"/>
              </a:ext>
            </a:extLst>
          </p:cNvPr>
          <p:cNvPicPr/>
          <p:nvPr/>
        </p:nvPicPr>
        <p:blipFill>
          <a:blip r:embed="rId4"/>
          <a:stretch/>
        </p:blipFill>
        <p:spPr>
          <a:xfrm>
            <a:off x="5568882" y="994613"/>
            <a:ext cx="1323720" cy="606240"/>
          </a:xfrm>
          <a:prstGeom prst="rect">
            <a:avLst/>
          </a:prstGeom>
          <a:ln>
            <a:noFill/>
          </a:ln>
        </p:spPr>
      </p:pic>
      <p:sp>
        <p:nvSpPr>
          <p:cNvPr id="9" name="CustomShape 5">
            <a:extLst>
              <a:ext uri="{FF2B5EF4-FFF2-40B4-BE49-F238E27FC236}">
                <a16:creationId xmlns:a16="http://schemas.microsoft.com/office/drawing/2014/main" id="{B1E2704D-4835-4138-A12C-85A7AE5BAFA3}"/>
              </a:ext>
            </a:extLst>
          </p:cNvPr>
          <p:cNvSpPr/>
          <p:nvPr/>
        </p:nvSpPr>
        <p:spPr>
          <a:xfrm rot="10800000">
            <a:off x="9920221" y="844918"/>
            <a:ext cx="720360" cy="2598149"/>
          </a:xfrm>
          <a:custGeom>
            <a:avLst/>
            <a:gdLst/>
            <a:ahLst/>
            <a:cxnLst/>
            <a:rect l="l" t="t" r="r" b="b"/>
            <a:pathLst>
              <a:path w="658056" h="1698899">
                <a:moveTo>
                  <a:pt x="230684" y="1698899"/>
                </a:moveTo>
                <a:lnTo>
                  <a:pt x="0" y="1694406"/>
                </a:lnTo>
                <a:lnTo>
                  <a:pt x="0" y="0"/>
                </a:lnTo>
                <a:lnTo>
                  <a:pt x="658056" y="17323"/>
                </a:lnTo>
                <a:close/>
              </a:path>
            </a:pathLst>
          </a:custGeom>
          <a:solidFill>
            <a:schemeClr val="accent3">
              <a:lumMod val="20000"/>
              <a:lumOff val="80000"/>
            </a:schemeClr>
          </a:solidFill>
          <a:ln>
            <a:noFill/>
          </a:ln>
        </p:spPr>
        <p:style>
          <a:lnRef idx="0">
            <a:scrgbClr r="0" g="0" b="0"/>
          </a:lnRef>
          <a:fillRef idx="0">
            <a:scrgbClr r="0" g="0" b="0"/>
          </a:fillRef>
          <a:effectRef idx="0">
            <a:scrgbClr r="0" g="0" b="0"/>
          </a:effectRef>
          <a:fontRef idx="minor"/>
        </p:style>
      </p:sp>
      <p:sp>
        <p:nvSpPr>
          <p:cNvPr id="10" name="CustomShape 7">
            <a:extLst>
              <a:ext uri="{FF2B5EF4-FFF2-40B4-BE49-F238E27FC236}">
                <a16:creationId xmlns:a16="http://schemas.microsoft.com/office/drawing/2014/main" id="{5326D30E-8E35-430D-B2A5-0198DFA63D5C}"/>
              </a:ext>
            </a:extLst>
          </p:cNvPr>
          <p:cNvSpPr/>
          <p:nvPr/>
        </p:nvSpPr>
        <p:spPr>
          <a:xfrm>
            <a:off x="3657604" y="1660556"/>
            <a:ext cx="5295628" cy="60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vi-VN" sz="3600" b="0" strike="noStrike" spc="-1" dirty="0" smtClean="0">
                <a:solidFill>
                  <a:schemeClr val="bg1"/>
                </a:solidFill>
                <a:uFill>
                  <a:solidFill>
                    <a:srgbClr val="FFFFFF"/>
                  </a:solidFill>
                </a:uFill>
                <a:latin typeface="Times New Roman" panose="02020603050405020304" pitchFamily="18" charset="0"/>
                <a:cs typeface="Times New Roman" panose="02020603050405020304" pitchFamily="18" charset="0"/>
              </a:rPr>
              <a:t> Presentation </a:t>
            </a:r>
            <a:r>
              <a:rPr lang="en-US" sz="3600" spc="-1" dirty="0" err="1" smtClean="0">
                <a:solidFill>
                  <a:schemeClr val="bg1"/>
                </a:solidFill>
                <a:uFill>
                  <a:solidFill>
                    <a:srgbClr val="FFFFFF"/>
                  </a:solidFill>
                </a:uFill>
                <a:latin typeface="Times New Roman" panose="02020603050405020304" pitchFamily="18" charset="0"/>
                <a:cs typeface="Times New Roman" panose="02020603050405020304" pitchFamily="18" charset="0"/>
              </a:rPr>
              <a:t>ReactJS</a:t>
            </a:r>
            <a:endParaRPr lang="vi-VN" sz="3600" b="0" strike="noStrike" spc="-1" dirty="0">
              <a:solidFill>
                <a:schemeClr val="bg1"/>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CustomShape 4">
            <a:extLst>
              <a:ext uri="{FF2B5EF4-FFF2-40B4-BE49-F238E27FC236}">
                <a16:creationId xmlns:a16="http://schemas.microsoft.com/office/drawing/2014/main" id="{CA0AAD74-0E18-437C-A503-AE50729C9E49}"/>
              </a:ext>
            </a:extLst>
          </p:cNvPr>
          <p:cNvSpPr/>
          <p:nvPr/>
        </p:nvSpPr>
        <p:spPr>
          <a:xfrm>
            <a:off x="1750602" y="848126"/>
            <a:ext cx="720360" cy="2581560"/>
          </a:xfrm>
          <a:custGeom>
            <a:avLst/>
            <a:gdLst/>
            <a:ahLst/>
            <a:cxnLst/>
            <a:rect l="l" t="t" r="r" b="b"/>
            <a:pathLst>
              <a:path w="722656" h="1700600">
                <a:moveTo>
                  <a:pt x="0" y="0"/>
                </a:moveTo>
                <a:lnTo>
                  <a:pt x="722656" y="19024"/>
                </a:lnTo>
                <a:lnTo>
                  <a:pt x="295284" y="1700600"/>
                </a:lnTo>
                <a:lnTo>
                  <a:pt x="0" y="1694849"/>
                </a:lnTo>
                <a:close/>
              </a:path>
            </a:pathLst>
          </a:custGeom>
          <a:solidFill>
            <a:srgbClr val="E9EBF3"/>
          </a:solidFill>
          <a:ln>
            <a:noFill/>
          </a:ln>
        </p:spPr>
        <p:style>
          <a:lnRef idx="0">
            <a:scrgbClr r="0" g="0" b="0"/>
          </a:lnRef>
          <a:fillRef idx="0">
            <a:scrgbClr r="0" g="0" b="0"/>
          </a:fillRef>
          <a:effectRef idx="0">
            <a:scrgbClr r="0" g="0" b="0"/>
          </a:effectRef>
          <a:fontRef idx="minor"/>
        </p:style>
      </p:sp>
      <p:sp>
        <p:nvSpPr>
          <p:cNvPr id="12" name="TextBox 11">
            <a:extLst>
              <a:ext uri="{FF2B5EF4-FFF2-40B4-BE49-F238E27FC236}">
                <a16:creationId xmlns:a16="http://schemas.microsoft.com/office/drawing/2014/main" id="{F0DFEC98-D7B0-4997-991F-3880260C1A82}"/>
              </a:ext>
            </a:extLst>
          </p:cNvPr>
          <p:cNvSpPr txBox="1"/>
          <p:nvPr/>
        </p:nvSpPr>
        <p:spPr>
          <a:xfrm>
            <a:off x="2740490" y="2413134"/>
            <a:ext cx="6098344" cy="1200329"/>
          </a:xfrm>
          <a:prstGeom prst="rect">
            <a:avLst/>
          </a:prstGeom>
          <a:noFill/>
        </p:spPr>
        <p:txBody>
          <a:bodyPr wrap="square">
            <a:spAutoFit/>
          </a:bodyPr>
          <a:lstStyle/>
          <a:p>
            <a:pPr>
              <a:lnSpc>
                <a:spcPct val="100000"/>
              </a:lnSpc>
            </a:pPr>
            <a:r>
              <a:rPr lang="vi-VN" sz="2400" spc="-1" dirty="0" smtClean="0">
                <a:solidFill>
                  <a:srgbClr val="FFFFFF"/>
                </a:solidFill>
                <a:uFill>
                  <a:solidFill>
                    <a:srgbClr val="FFFFFF"/>
                  </a:solidFill>
                </a:uFill>
                <a:latin typeface="Times New Roman"/>
                <a:ea typeface="DejaVu Sans"/>
              </a:rPr>
              <a:t>Present: </a:t>
            </a:r>
            <a:r>
              <a:rPr lang="en-US" sz="2400" spc="-1" dirty="0" err="1" smtClean="0">
                <a:solidFill>
                  <a:srgbClr val="FFFFFF"/>
                </a:solidFill>
                <a:uFill>
                  <a:solidFill>
                    <a:srgbClr val="FFFFFF"/>
                  </a:solidFill>
                </a:uFill>
                <a:latin typeface="Times New Roman"/>
                <a:ea typeface="DejaVu Sans"/>
              </a:rPr>
              <a:t>Nguyễn</a:t>
            </a:r>
            <a:r>
              <a:rPr lang="en-US" sz="2400" spc="-1" dirty="0" smtClean="0">
                <a:solidFill>
                  <a:srgbClr val="FFFFFF"/>
                </a:solidFill>
                <a:uFill>
                  <a:solidFill>
                    <a:srgbClr val="FFFFFF"/>
                  </a:solidFill>
                </a:uFill>
                <a:latin typeface="Times New Roman"/>
                <a:ea typeface="DejaVu Sans"/>
              </a:rPr>
              <a:t> </a:t>
            </a:r>
            <a:r>
              <a:rPr lang="en-US" sz="2400" spc="-1" dirty="0" err="1" smtClean="0">
                <a:solidFill>
                  <a:srgbClr val="FFFFFF"/>
                </a:solidFill>
                <a:uFill>
                  <a:solidFill>
                    <a:srgbClr val="FFFFFF"/>
                  </a:solidFill>
                </a:uFill>
                <a:latin typeface="Times New Roman"/>
                <a:ea typeface="DejaVu Sans"/>
              </a:rPr>
              <a:t>Văn</a:t>
            </a:r>
            <a:r>
              <a:rPr lang="en-US" sz="2400" spc="-1" dirty="0" smtClean="0">
                <a:solidFill>
                  <a:srgbClr val="FFFFFF"/>
                </a:solidFill>
                <a:uFill>
                  <a:solidFill>
                    <a:srgbClr val="FFFFFF"/>
                  </a:solidFill>
                </a:uFill>
                <a:latin typeface="Times New Roman"/>
                <a:ea typeface="DejaVu Sans"/>
              </a:rPr>
              <a:t> </a:t>
            </a:r>
            <a:r>
              <a:rPr lang="en-US" sz="2400" spc="-1" dirty="0" err="1" smtClean="0">
                <a:solidFill>
                  <a:srgbClr val="FFFFFF"/>
                </a:solidFill>
                <a:uFill>
                  <a:solidFill>
                    <a:srgbClr val="FFFFFF"/>
                  </a:solidFill>
                </a:uFill>
                <a:latin typeface="Times New Roman"/>
                <a:ea typeface="DejaVu Sans"/>
              </a:rPr>
              <a:t>Quốc</a:t>
            </a:r>
            <a:r>
              <a:rPr lang="en-US" sz="2400" spc="-1" dirty="0" smtClean="0">
                <a:solidFill>
                  <a:srgbClr val="FFFFFF"/>
                </a:solidFill>
                <a:uFill>
                  <a:solidFill>
                    <a:srgbClr val="FFFFFF"/>
                  </a:solidFill>
                </a:uFill>
                <a:latin typeface="Times New Roman"/>
                <a:ea typeface="DejaVu Sans"/>
              </a:rPr>
              <a:t> </a:t>
            </a:r>
            <a:r>
              <a:rPr lang="vi-VN" sz="2400" spc="-1" dirty="0" smtClean="0">
                <a:solidFill>
                  <a:srgbClr val="FFFFFF"/>
                </a:solidFill>
                <a:uFill>
                  <a:solidFill>
                    <a:srgbClr val="FFFFFF"/>
                  </a:solidFill>
                </a:uFill>
                <a:latin typeface="Times New Roman"/>
                <a:ea typeface="DejaVu Sans"/>
              </a:rPr>
              <a:t>– DG</a:t>
            </a:r>
            <a:r>
              <a:rPr lang="en-US" sz="2400" spc="-1" dirty="0" smtClean="0">
                <a:solidFill>
                  <a:srgbClr val="FFFFFF"/>
                </a:solidFill>
                <a:uFill>
                  <a:solidFill>
                    <a:srgbClr val="FFFFFF"/>
                  </a:solidFill>
                </a:uFill>
                <a:latin typeface="Times New Roman"/>
                <a:ea typeface="DejaVu Sans"/>
              </a:rPr>
              <a:t>1</a:t>
            </a:r>
            <a:endParaRPr lang="vi-VN" sz="2400" spc="-1" dirty="0" smtClean="0">
              <a:solidFill>
                <a:srgbClr val="FFFFFF"/>
              </a:solidFill>
              <a:uFill>
                <a:solidFill>
                  <a:srgbClr val="FFFFFF"/>
                </a:solidFill>
              </a:uFill>
              <a:latin typeface="Times New Roman"/>
              <a:ea typeface="DejaVu Sans"/>
            </a:endParaRPr>
          </a:p>
          <a:p>
            <a:pPr>
              <a:lnSpc>
                <a:spcPct val="100000"/>
              </a:lnSpc>
            </a:pPr>
            <a:r>
              <a:rPr lang="vi-VN" sz="2400" spc="-1" dirty="0" smtClean="0">
                <a:solidFill>
                  <a:srgbClr val="FFFFFF"/>
                </a:solidFill>
                <a:uFill>
                  <a:solidFill>
                    <a:srgbClr val="FFFFFF"/>
                  </a:solidFill>
                </a:uFill>
                <a:latin typeface="Times New Roman"/>
                <a:ea typeface="DejaVu Sans"/>
              </a:rPr>
              <a:t>Mentor: </a:t>
            </a:r>
            <a:r>
              <a:rPr lang="en-US" sz="2400" spc="-1" dirty="0" err="1" smtClean="0">
                <a:solidFill>
                  <a:srgbClr val="FFFFFF"/>
                </a:solidFill>
                <a:uFill>
                  <a:solidFill>
                    <a:srgbClr val="FFFFFF"/>
                  </a:solidFill>
                </a:uFill>
                <a:latin typeface="Times New Roman"/>
                <a:ea typeface="DejaVu Sans"/>
              </a:rPr>
              <a:t>Lê</a:t>
            </a:r>
            <a:r>
              <a:rPr lang="en-US" sz="2400" spc="-1" dirty="0" smtClean="0">
                <a:solidFill>
                  <a:srgbClr val="FFFFFF"/>
                </a:solidFill>
                <a:uFill>
                  <a:solidFill>
                    <a:srgbClr val="FFFFFF"/>
                  </a:solidFill>
                </a:uFill>
                <a:latin typeface="Times New Roman"/>
                <a:ea typeface="DejaVu Sans"/>
              </a:rPr>
              <a:t> </a:t>
            </a:r>
            <a:r>
              <a:rPr lang="en-US" sz="2400" spc="-1" dirty="0" err="1" smtClean="0">
                <a:solidFill>
                  <a:srgbClr val="FFFFFF"/>
                </a:solidFill>
                <a:uFill>
                  <a:solidFill>
                    <a:srgbClr val="FFFFFF"/>
                  </a:solidFill>
                </a:uFill>
                <a:latin typeface="Times New Roman"/>
                <a:ea typeface="DejaVu Sans"/>
              </a:rPr>
              <a:t>Đại</a:t>
            </a:r>
            <a:r>
              <a:rPr lang="en-US" sz="2400" spc="-1" dirty="0" smtClean="0">
                <a:solidFill>
                  <a:srgbClr val="FFFFFF"/>
                </a:solidFill>
                <a:uFill>
                  <a:solidFill>
                    <a:srgbClr val="FFFFFF"/>
                  </a:solidFill>
                </a:uFill>
                <a:latin typeface="Times New Roman"/>
                <a:ea typeface="DejaVu Sans"/>
              </a:rPr>
              <a:t> </a:t>
            </a:r>
            <a:r>
              <a:rPr lang="en-US" sz="2400" spc="-1" dirty="0" err="1" smtClean="0">
                <a:solidFill>
                  <a:srgbClr val="FFFFFF"/>
                </a:solidFill>
                <a:uFill>
                  <a:solidFill>
                    <a:srgbClr val="FFFFFF"/>
                  </a:solidFill>
                </a:uFill>
                <a:latin typeface="Times New Roman"/>
                <a:ea typeface="DejaVu Sans"/>
              </a:rPr>
              <a:t>Trọng</a:t>
            </a:r>
            <a:r>
              <a:rPr lang="vi-VN" sz="2400" spc="-1" dirty="0" smtClean="0">
                <a:solidFill>
                  <a:srgbClr val="FFFFFF"/>
                </a:solidFill>
                <a:uFill>
                  <a:solidFill>
                    <a:srgbClr val="FFFFFF"/>
                  </a:solidFill>
                </a:uFill>
                <a:latin typeface="Times New Roman"/>
                <a:ea typeface="DejaVu Sans"/>
              </a:rPr>
              <a:t>                                                                                             </a:t>
            </a:r>
            <a:endParaRPr lang="vi-VN" sz="2400" spc="-1" dirty="0" smtClean="0">
              <a:solidFill>
                <a:srgbClr val="FFFFFF"/>
              </a:solidFill>
              <a:uFill>
                <a:solidFill>
                  <a:srgbClr val="FFFFFF"/>
                </a:solidFill>
              </a:uFill>
              <a:latin typeface="Times New Roman"/>
              <a:ea typeface="DejaVu Sans"/>
            </a:endParaRPr>
          </a:p>
          <a:p>
            <a:pPr algn="ctr">
              <a:lnSpc>
                <a:spcPct val="100000"/>
              </a:lnSpc>
            </a:pPr>
            <a:endParaRPr lang="vi-VN" sz="2400" spc="-1" dirty="0">
              <a:solidFill>
                <a:srgbClr val="FFFFFF"/>
              </a:solidFill>
              <a:uFill>
                <a:solidFill>
                  <a:srgbClr val="FFFFFF"/>
                </a:solidFill>
              </a:uFill>
              <a:latin typeface="Times New Roman"/>
              <a:ea typeface="DejaVu Sans"/>
            </a:endParaRPr>
          </a:p>
        </p:txBody>
      </p:sp>
      <p:sp>
        <p:nvSpPr>
          <p:cNvPr id="18" name="Slide Number Placeholder 17"/>
          <p:cNvSpPr>
            <a:spLocks noGrp="1"/>
          </p:cNvSpPr>
          <p:nvPr>
            <p:ph type="sldNum" sz="quarter" idx="10"/>
          </p:nvPr>
        </p:nvSpPr>
        <p:spPr/>
        <p:txBody>
          <a:bodyPr/>
          <a:lstStyle/>
          <a:p>
            <a:fld id="{FA0082EC-E845-4012-947D-DE0B3B9BA915}"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389108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45" name="CustomShape 1"/>
          <p:cNvSpPr/>
          <p:nvPr/>
        </p:nvSpPr>
        <p:spPr>
          <a:xfrm>
            <a:off x="3188519" y="2822040"/>
            <a:ext cx="6145485" cy="121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spc="-1" dirty="0">
                <a:solidFill>
                  <a:schemeClr val="bg1"/>
                </a:solidFill>
                <a:uFill>
                  <a:solidFill>
                    <a:srgbClr val="FFFFFF"/>
                  </a:solidFill>
                </a:uFill>
                <a:latin typeface="Times New Roman" panose="02020603050405020304" pitchFamily="18" charset="0"/>
                <a:cs typeface="Times New Roman" panose="02020603050405020304" pitchFamily="18" charset="0"/>
              </a:rPr>
              <a:t>Component, Props, State</a:t>
            </a:r>
            <a:endParaRPr lang="vi-VN" sz="1800" b="0" strike="noStrike" spc="-1" dirty="0">
              <a:solidFill>
                <a:schemeClr val="bg1"/>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FA0082EC-E845-4012-947D-DE0B3B9BA915}" type="slidenum">
              <a:rPr lang="en-US" smtClean="0">
                <a:solidFill>
                  <a:schemeClr val="bg1"/>
                </a:solidFill>
              </a:rPr>
              <a:t>10</a:t>
            </a:fld>
            <a:endParaRPr lang="en-US" dirty="0">
              <a:solidFill>
                <a:schemeClr val="bg1"/>
              </a:solidFil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60442"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Components</a:t>
            </a:r>
            <a:endParaRPr lang="vi-VN" sz="1800" b="0" strike="noStrike" spc="-1" dirty="0">
              <a:solidFill>
                <a:srgbClr val="000000"/>
              </a:solidFill>
              <a:uFill>
                <a:solidFill>
                  <a:srgbClr val="FFFFFF"/>
                </a:solidFill>
              </a:uFill>
              <a:latin typeface="Arial"/>
            </a:endParaRPr>
          </a:p>
        </p:txBody>
      </p:sp>
      <p:sp>
        <p:nvSpPr>
          <p:cNvPr id="14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2" name="Slide Number Placeholder 11"/>
          <p:cNvSpPr>
            <a:spLocks noGrp="1"/>
          </p:cNvSpPr>
          <p:nvPr>
            <p:ph type="sldNum" sz="quarter" idx="10"/>
          </p:nvPr>
        </p:nvSpPr>
        <p:spPr/>
        <p:txBody>
          <a:bodyPr/>
          <a:lstStyle/>
          <a:p>
            <a:fld id="{FA0082EC-E845-4012-947D-DE0B3B9BA915}" type="slidenum">
              <a:rPr lang="en-US" smtClean="0">
                <a:solidFill>
                  <a:schemeClr val="bg1"/>
                </a:solidFill>
              </a:rPr>
              <a:t>11</a:t>
            </a:fld>
            <a:endParaRPr lang="en-US" dirty="0">
              <a:solidFill>
                <a:schemeClr val="bg1"/>
              </a:solidFill>
            </a:endParaRPr>
          </a:p>
        </p:txBody>
      </p:sp>
      <p:sp>
        <p:nvSpPr>
          <p:cNvPr id="13" name="CustomShape 2"/>
          <p:cNvSpPr/>
          <p:nvPr/>
        </p:nvSpPr>
        <p:spPr>
          <a:xfrm>
            <a:off x="924343" y="188056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a:uFill>
                  <a:solidFill>
                    <a:srgbClr val="FFFFFF"/>
                  </a:solidFill>
                </a:uFill>
              </a:rPr>
              <a:t>Components are the building blocks of any React application, and an application usually consists of many </a:t>
            </a:r>
            <a:r>
              <a:rPr lang="en-US" spc="-1" dirty="0" smtClean="0">
                <a:uFill>
                  <a:solidFill>
                    <a:srgbClr val="FFFFFF"/>
                  </a:solidFill>
                </a:uFill>
              </a:rPr>
              <a:t>components</a:t>
            </a:r>
          </a:p>
          <a:p>
            <a:pPr marL="285750" indent="-285750">
              <a:lnSpc>
                <a:spcPct val="100000"/>
              </a:lnSpc>
              <a:spcAft>
                <a:spcPts val="1200"/>
              </a:spcAft>
              <a:buFont typeface="Arial" pitchFamily="34" charset="0"/>
              <a:buChar char="•"/>
            </a:pPr>
            <a:r>
              <a:rPr lang="en-US" spc="-1" dirty="0" smtClean="0">
                <a:uFill>
                  <a:solidFill>
                    <a:srgbClr val="FFFFFF"/>
                  </a:solidFill>
                </a:uFill>
              </a:rPr>
              <a:t>A </a:t>
            </a:r>
            <a:r>
              <a:rPr lang="en-US" spc="-1" dirty="0" smtClean="0">
                <a:uFill>
                  <a:solidFill>
                    <a:srgbClr val="FFFFFF"/>
                  </a:solidFill>
                </a:uFill>
              </a:rPr>
              <a:t>component is essentially a piece of the User interface. </a:t>
            </a:r>
            <a:endParaRPr lang="en-US" spc="-1" dirty="0" smtClean="0">
              <a:uFill>
                <a:solidFill>
                  <a:srgbClr val="FFFFFF"/>
                </a:solidFill>
              </a:uFill>
            </a:endParaRPr>
          </a:p>
          <a:p>
            <a:pPr marL="285750" indent="-285750">
              <a:lnSpc>
                <a:spcPct val="100000"/>
              </a:lnSpc>
              <a:spcAft>
                <a:spcPts val="1200"/>
              </a:spcAft>
              <a:buFont typeface="Arial" pitchFamily="34" charset="0"/>
              <a:buChar char="•"/>
            </a:pPr>
            <a:r>
              <a:rPr lang="en-US" spc="-1" dirty="0" smtClean="0">
                <a:uFill>
                  <a:solidFill>
                    <a:srgbClr val="FFFFFF"/>
                  </a:solidFill>
                </a:uFill>
              </a:rPr>
              <a:t>It </a:t>
            </a:r>
            <a:r>
              <a:rPr lang="en-US" spc="-1" dirty="0" smtClean="0">
                <a:uFill>
                  <a:solidFill>
                    <a:srgbClr val="FFFFFF"/>
                  </a:solidFill>
                </a:uFill>
              </a:rPr>
              <a:t>splits the User interface into independent, reusable pieces that can be processed </a:t>
            </a:r>
            <a:r>
              <a:rPr lang="en-US" spc="-1" dirty="0" smtClean="0">
                <a:uFill>
                  <a:solidFill>
                    <a:srgbClr val="FFFFFF"/>
                  </a:solidFill>
                </a:uFill>
              </a:rPr>
              <a:t>separately.</a:t>
            </a:r>
            <a:endParaRPr lang="vi-VN" spc="-1" dirty="0">
              <a:uFill>
                <a:solidFill>
                  <a:srgbClr val="FFFFFF"/>
                </a:solidFill>
              </a:uFill>
            </a:endParaRPr>
          </a:p>
        </p:txBody>
      </p:sp>
      <p:pic>
        <p:nvPicPr>
          <p:cNvPr id="5122" name="Picture 2" descr="Context – A way to communicate between components in React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927" y="3263895"/>
            <a:ext cx="5581749" cy="2469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60442"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State</a:t>
            </a:r>
            <a:endParaRPr lang="vi-VN" sz="1800" b="0" strike="noStrike" spc="-1" dirty="0">
              <a:solidFill>
                <a:srgbClr val="000000"/>
              </a:solidFill>
              <a:uFill>
                <a:solidFill>
                  <a:srgbClr val="FFFFFF"/>
                </a:solidFill>
              </a:uFill>
              <a:latin typeface="Arial"/>
            </a:endParaRPr>
          </a:p>
        </p:txBody>
      </p:sp>
      <p:sp>
        <p:nvSpPr>
          <p:cNvPr id="14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2" name="Slide Number Placeholder 11"/>
          <p:cNvSpPr>
            <a:spLocks noGrp="1"/>
          </p:cNvSpPr>
          <p:nvPr>
            <p:ph type="sldNum" sz="quarter" idx="10"/>
          </p:nvPr>
        </p:nvSpPr>
        <p:spPr/>
        <p:txBody>
          <a:bodyPr/>
          <a:lstStyle/>
          <a:p>
            <a:fld id="{FA0082EC-E845-4012-947D-DE0B3B9BA915}" type="slidenum">
              <a:rPr lang="en-US" smtClean="0">
                <a:solidFill>
                  <a:schemeClr val="bg1"/>
                </a:solidFill>
              </a:rPr>
              <a:t>12</a:t>
            </a:fld>
            <a:endParaRPr lang="en-US" dirty="0">
              <a:solidFill>
                <a:schemeClr val="bg1"/>
              </a:solidFill>
            </a:endParaRPr>
          </a:p>
        </p:txBody>
      </p:sp>
      <p:sp>
        <p:nvSpPr>
          <p:cNvPr id="13" name="CustomShape 2"/>
          <p:cNvSpPr/>
          <p:nvPr/>
        </p:nvSpPr>
        <p:spPr>
          <a:xfrm>
            <a:off x="924343" y="188056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a:uFill>
                  <a:solidFill>
                    <a:srgbClr val="FFFFFF"/>
                  </a:solidFill>
                </a:uFill>
              </a:rPr>
              <a:t>State is an object that can be used to hold data or information about </a:t>
            </a:r>
            <a:r>
              <a:rPr lang="en-US" spc="-1" dirty="0" smtClean="0">
                <a:uFill>
                  <a:solidFill>
                    <a:srgbClr val="FFFFFF"/>
                  </a:solidFill>
                </a:uFill>
              </a:rPr>
              <a:t>components</a:t>
            </a:r>
          </a:p>
          <a:p>
            <a:pPr marL="285750" indent="-285750">
              <a:lnSpc>
                <a:spcPct val="100000"/>
              </a:lnSpc>
              <a:spcAft>
                <a:spcPts val="1200"/>
              </a:spcAft>
              <a:buFont typeface="Arial" pitchFamily="34" charset="0"/>
              <a:buChar char="•"/>
            </a:pPr>
            <a:r>
              <a:rPr lang="en-US" spc="-1" dirty="0" smtClean="0">
                <a:uFill>
                  <a:solidFill>
                    <a:srgbClr val="FFFFFF"/>
                  </a:solidFill>
                </a:uFill>
              </a:rPr>
              <a:t>This </a:t>
            </a:r>
            <a:r>
              <a:rPr lang="en-US" spc="-1" dirty="0" smtClean="0">
                <a:uFill>
                  <a:solidFill>
                    <a:srgbClr val="FFFFFF"/>
                  </a:solidFill>
                </a:uFill>
              </a:rPr>
              <a:t>data influences the output of a component.</a:t>
            </a:r>
          </a:p>
          <a:p>
            <a:pPr marL="285750" indent="-285750">
              <a:lnSpc>
                <a:spcPct val="100000"/>
              </a:lnSpc>
              <a:spcAft>
                <a:spcPts val="1200"/>
              </a:spcAft>
              <a:buFont typeface="Arial" pitchFamily="34" charset="0"/>
              <a:buChar char="•"/>
            </a:pPr>
            <a:r>
              <a:rPr lang="en-US" spc="-1" dirty="0" smtClean="0">
                <a:uFill>
                  <a:solidFill>
                    <a:srgbClr val="FFFFFF"/>
                  </a:solidFill>
                </a:uFill>
              </a:rPr>
              <a:t>State </a:t>
            </a:r>
            <a:r>
              <a:rPr lang="en-US" spc="-1" dirty="0">
                <a:uFill>
                  <a:solidFill>
                    <a:srgbClr val="FFFFFF"/>
                  </a:solidFill>
                </a:uFill>
              </a:rPr>
              <a:t>exists only in the scope of its containing </a:t>
            </a:r>
            <a:r>
              <a:rPr lang="en-US" spc="-1" dirty="0" smtClean="0">
                <a:uFill>
                  <a:solidFill>
                    <a:srgbClr val="FFFFFF"/>
                  </a:solidFill>
                </a:uFill>
              </a:rPr>
              <a:t>components.</a:t>
            </a:r>
            <a:endParaRPr lang="vi-VN" spc="-1" dirty="0">
              <a:uFill>
                <a:solidFill>
                  <a:srgbClr val="FFFFFF"/>
                </a:solidFill>
              </a:uFill>
            </a:endParaRPr>
          </a:p>
        </p:txBody>
      </p:sp>
      <p:pic>
        <p:nvPicPr>
          <p:cNvPr id="6148" name="Picture 4" descr="Reacting to React ❄| A Beginner's Guide to React JS 🔥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363" y="2234542"/>
            <a:ext cx="3976478" cy="397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912666"/>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60442"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Props</a:t>
            </a:r>
            <a:endParaRPr lang="vi-VN" sz="1800" b="0" strike="noStrike" spc="-1" dirty="0">
              <a:solidFill>
                <a:srgbClr val="000000"/>
              </a:solidFill>
              <a:uFill>
                <a:solidFill>
                  <a:srgbClr val="FFFFFF"/>
                </a:solidFill>
              </a:uFill>
              <a:latin typeface="Arial"/>
            </a:endParaRPr>
          </a:p>
        </p:txBody>
      </p:sp>
      <p:sp>
        <p:nvSpPr>
          <p:cNvPr id="14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2" name="Slide Number Placeholder 11"/>
          <p:cNvSpPr>
            <a:spLocks noGrp="1"/>
          </p:cNvSpPr>
          <p:nvPr>
            <p:ph type="sldNum" sz="quarter" idx="10"/>
          </p:nvPr>
        </p:nvSpPr>
        <p:spPr/>
        <p:txBody>
          <a:bodyPr/>
          <a:lstStyle/>
          <a:p>
            <a:fld id="{FA0082EC-E845-4012-947D-DE0B3B9BA915}" type="slidenum">
              <a:rPr lang="en-US" smtClean="0">
                <a:solidFill>
                  <a:schemeClr val="bg1"/>
                </a:solidFill>
              </a:rPr>
              <a:t>13</a:t>
            </a:fld>
            <a:endParaRPr lang="en-US" dirty="0">
              <a:solidFill>
                <a:schemeClr val="bg1"/>
              </a:solidFill>
            </a:endParaRPr>
          </a:p>
        </p:txBody>
      </p:sp>
      <p:sp>
        <p:nvSpPr>
          <p:cNvPr id="13" name="CustomShape 2"/>
          <p:cNvSpPr/>
          <p:nvPr/>
        </p:nvSpPr>
        <p:spPr>
          <a:xfrm>
            <a:off x="924343" y="188056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a:uFill>
                  <a:solidFill>
                    <a:srgbClr val="FFFFFF"/>
                  </a:solidFill>
                </a:uFill>
              </a:rPr>
              <a:t>props stands for property, used to store </a:t>
            </a:r>
            <a:r>
              <a:rPr lang="en-US" spc="-1" dirty="0" smtClean="0">
                <a:uFill>
                  <a:solidFill>
                    <a:srgbClr val="FFFFFF"/>
                  </a:solidFill>
                </a:uFill>
              </a:rPr>
              <a:t>data</a:t>
            </a:r>
          </a:p>
          <a:p>
            <a:pPr marL="285750" indent="-285750">
              <a:lnSpc>
                <a:spcPct val="100000"/>
              </a:lnSpc>
              <a:spcAft>
                <a:spcPts val="1200"/>
              </a:spcAft>
              <a:buFont typeface="Arial" pitchFamily="34" charset="0"/>
              <a:buChar char="•"/>
            </a:pPr>
            <a:r>
              <a:rPr lang="en-US" spc="-1" dirty="0">
                <a:uFill>
                  <a:solidFill>
                    <a:srgbClr val="FFFFFF"/>
                  </a:solidFill>
                </a:uFill>
              </a:rPr>
              <a:t>Props allows us to communicate between components by passing parameters back and forth between components.</a:t>
            </a:r>
            <a:endParaRPr lang="vi-VN" spc="-1" dirty="0">
              <a:uFill>
                <a:solidFill>
                  <a:srgbClr val="FFFFFF"/>
                </a:solidFill>
              </a:uFill>
            </a:endParaRPr>
          </a:p>
        </p:txBody>
      </p:sp>
    </p:spTree>
    <p:extLst>
      <p:ext uri="{BB962C8B-B14F-4D97-AF65-F5344CB8AC3E}">
        <p14:creationId xmlns:p14="http://schemas.microsoft.com/office/powerpoint/2010/main" val="2558078273"/>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19" name="CustomShape 1"/>
          <p:cNvSpPr/>
          <p:nvPr/>
        </p:nvSpPr>
        <p:spPr>
          <a:xfrm>
            <a:off x="3120897" y="2572124"/>
            <a:ext cx="5349567" cy="134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vi-VN" sz="6000" b="0" strike="noStrike" spc="-1" dirty="0" smtClean="0">
                <a:solidFill>
                  <a:srgbClr val="FFFFFF"/>
                </a:solidFill>
                <a:uFill>
                  <a:solidFill>
                    <a:srgbClr val="FFFFFF"/>
                  </a:solidFill>
                </a:uFill>
                <a:latin typeface="Times New Roman"/>
                <a:ea typeface="DejaVu Sans"/>
              </a:rPr>
              <a:t>What is </a:t>
            </a:r>
            <a:r>
              <a:rPr lang="en-US" sz="6000" b="0" strike="noStrike" spc="-1" dirty="0" smtClean="0">
                <a:solidFill>
                  <a:srgbClr val="FFFFFF"/>
                </a:solidFill>
                <a:uFill>
                  <a:solidFill>
                    <a:srgbClr val="FFFFFF"/>
                  </a:solidFill>
                </a:uFill>
                <a:latin typeface="Times New Roman"/>
                <a:ea typeface="DejaVu Sans"/>
              </a:rPr>
              <a:t>Java </a:t>
            </a:r>
            <a:r>
              <a:rPr lang="en-US" sz="6000" b="0" strike="noStrike" spc="-1" dirty="0" err="1" smtClean="0">
                <a:solidFill>
                  <a:srgbClr val="FFFFFF"/>
                </a:solidFill>
                <a:uFill>
                  <a:solidFill>
                    <a:srgbClr val="FFFFFF"/>
                  </a:solidFill>
                </a:uFill>
                <a:latin typeface="Times New Roman"/>
                <a:ea typeface="DejaVu Sans"/>
              </a:rPr>
              <a:t>Springboot</a:t>
            </a:r>
            <a:r>
              <a:rPr lang="vi-VN" sz="6000" b="0" strike="noStrike" spc="-1" dirty="0" smtClean="0">
                <a:solidFill>
                  <a:srgbClr val="FFFFFF"/>
                </a:solidFill>
                <a:uFill>
                  <a:solidFill>
                    <a:srgbClr val="FFFFFF"/>
                  </a:solidFill>
                </a:uFill>
                <a:latin typeface="Times New Roman"/>
                <a:ea typeface="DejaVu Sans"/>
              </a:rPr>
              <a:t>?</a:t>
            </a:r>
            <a:endParaRPr lang="vi-VN" sz="1800" b="0" strike="noStrike" spc="-1" dirty="0" smtClean="0">
              <a:solidFill>
                <a:srgbClr val="000000"/>
              </a:solidFill>
              <a:uFill>
                <a:solidFill>
                  <a:srgbClr val="FFFFFF"/>
                </a:solidFill>
              </a:uFill>
              <a:latin typeface="Arial"/>
            </a:endParaRPr>
          </a:p>
          <a:p>
            <a:pPr algn="ctr">
              <a:lnSpc>
                <a:spcPct val="100000"/>
              </a:lnSpc>
            </a:pPr>
            <a:endParaRPr lang="vi-VN" sz="1800" b="0" strike="noStrike" spc="-1" dirty="0">
              <a:solidFill>
                <a:srgbClr val="000000"/>
              </a:solidFill>
              <a:uFill>
                <a:solidFill>
                  <a:srgbClr val="FFFFFF"/>
                </a:solidFill>
              </a:uFill>
              <a:latin typeface="Arial"/>
            </a:endParaRPr>
          </a:p>
        </p:txBody>
      </p:sp>
      <p:sp>
        <p:nvSpPr>
          <p:cNvPr id="27" name="Slide Number Placeholder 26"/>
          <p:cNvSpPr>
            <a:spLocks noGrp="1"/>
          </p:cNvSpPr>
          <p:nvPr>
            <p:ph type="sldNum" sz="quarter" idx="4294967295"/>
          </p:nvPr>
        </p:nvSpPr>
        <p:spPr/>
        <p:txBody>
          <a:bodyPr/>
          <a:lstStyle/>
          <a:p>
            <a:fld id="{A70E4FD9-AB22-4117-B270-68EF922BFB46}" type="slidenum">
              <a:rPr lang="en-US" smtClean="0">
                <a:solidFill>
                  <a:schemeClr val="bg1"/>
                </a:solidFill>
              </a:rPr>
              <a:t>14</a:t>
            </a:fld>
            <a:endParaRPr lang="en-US" dirty="0">
              <a:solidFill>
                <a:schemeClr val="bg1"/>
              </a:solidFill>
            </a:endParaRPr>
          </a:p>
        </p:txBody>
      </p:sp>
    </p:spTree>
    <p:extLst>
      <p:ext uri="{BB962C8B-B14F-4D97-AF65-F5344CB8AC3E}">
        <p14:creationId xmlns:p14="http://schemas.microsoft.com/office/powerpoint/2010/main" val="566295840"/>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60442"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Java </a:t>
            </a:r>
            <a:r>
              <a:rPr lang="en-US" sz="3200" b="1" spc="-1" dirty="0" err="1" smtClean="0">
                <a:solidFill>
                  <a:srgbClr val="FFFFFF"/>
                </a:solidFill>
                <a:uFill>
                  <a:solidFill>
                    <a:srgbClr val="FFFFFF"/>
                  </a:solidFill>
                </a:uFill>
                <a:latin typeface="Times New Roman"/>
              </a:rPr>
              <a:t>Springboot</a:t>
            </a:r>
            <a:endParaRPr lang="vi-VN" sz="1800" b="0" strike="noStrike" spc="-1" dirty="0">
              <a:solidFill>
                <a:srgbClr val="000000"/>
              </a:solidFill>
              <a:uFill>
                <a:solidFill>
                  <a:srgbClr val="FFFFFF"/>
                </a:solidFill>
              </a:uFill>
              <a:latin typeface="Arial"/>
            </a:endParaRPr>
          </a:p>
        </p:txBody>
      </p:sp>
      <p:sp>
        <p:nvSpPr>
          <p:cNvPr id="14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2" name="Slide Number Placeholder 11"/>
          <p:cNvSpPr>
            <a:spLocks noGrp="1"/>
          </p:cNvSpPr>
          <p:nvPr>
            <p:ph type="sldNum" sz="quarter" idx="10"/>
          </p:nvPr>
        </p:nvSpPr>
        <p:spPr/>
        <p:txBody>
          <a:bodyPr/>
          <a:lstStyle/>
          <a:p>
            <a:fld id="{FA0082EC-E845-4012-947D-DE0B3B9BA915}" type="slidenum">
              <a:rPr lang="en-US" smtClean="0">
                <a:solidFill>
                  <a:schemeClr val="bg1"/>
                </a:solidFill>
              </a:rPr>
              <a:t>15</a:t>
            </a:fld>
            <a:endParaRPr lang="en-US" dirty="0">
              <a:solidFill>
                <a:schemeClr val="bg1"/>
              </a:solidFill>
            </a:endParaRPr>
          </a:p>
        </p:txBody>
      </p:sp>
      <p:sp>
        <p:nvSpPr>
          <p:cNvPr id="13" name="CustomShape 2"/>
          <p:cNvSpPr/>
          <p:nvPr/>
        </p:nvSpPr>
        <p:spPr>
          <a:xfrm>
            <a:off x="924343" y="188056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a:uFill>
                  <a:solidFill>
                    <a:srgbClr val="FFFFFF"/>
                  </a:solidFill>
                </a:uFill>
              </a:rPr>
              <a:t>Spring Boot is a project developed by JAV (java language) in the Spring framework ecosystem. It helps us programmers simplify the process of programming an application with Spring, focusing only on developing business for the application.</a:t>
            </a:r>
            <a:endParaRPr lang="vi-VN" spc="-1" dirty="0">
              <a:uFill>
                <a:solidFill>
                  <a:srgbClr val="FFFFFF"/>
                </a:solidFill>
              </a:uFill>
            </a:endParaRPr>
          </a:p>
        </p:txBody>
      </p:sp>
      <p:pic>
        <p:nvPicPr>
          <p:cNvPr id="3074" name="Picture 2" descr="Spring Boot chính là một Java framework siêu to và khổng lồ và có nhiều khả năng hữu í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332" y="3290534"/>
            <a:ext cx="4134566" cy="220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91012"/>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19" name="CustomShape 1"/>
          <p:cNvSpPr/>
          <p:nvPr/>
        </p:nvSpPr>
        <p:spPr>
          <a:xfrm>
            <a:off x="2855923" y="1926078"/>
            <a:ext cx="5879516" cy="21116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vi-VN" sz="6000" b="0" strike="noStrike" spc="-1" dirty="0" smtClean="0">
                <a:solidFill>
                  <a:srgbClr val="FFFFFF"/>
                </a:solidFill>
                <a:uFill>
                  <a:solidFill>
                    <a:srgbClr val="FFFFFF"/>
                  </a:solidFill>
                </a:uFill>
                <a:latin typeface="Times New Roman"/>
                <a:ea typeface="DejaVu Sans"/>
              </a:rPr>
              <a:t>Wha</a:t>
            </a:r>
            <a:r>
              <a:rPr lang="en-US" sz="6000" b="0" strike="noStrike" spc="-1" dirty="0" smtClean="0">
                <a:solidFill>
                  <a:srgbClr val="FFFFFF"/>
                </a:solidFill>
                <a:uFill>
                  <a:solidFill>
                    <a:srgbClr val="FFFFFF"/>
                  </a:solidFill>
                </a:uFill>
                <a:latin typeface="Times New Roman"/>
                <a:ea typeface="DejaVu Sans"/>
              </a:rPr>
              <a:t>t </a:t>
            </a:r>
            <a:r>
              <a:rPr lang="en-US" sz="6000" spc="-1" dirty="0" smtClean="0">
                <a:solidFill>
                  <a:srgbClr val="FFFFFF"/>
                </a:solidFill>
                <a:uFill>
                  <a:solidFill>
                    <a:srgbClr val="FFFFFF"/>
                  </a:solidFill>
                </a:uFill>
                <a:latin typeface="Times New Roman"/>
                <a:ea typeface="DejaVu Sans"/>
              </a:rPr>
              <a:t>is </a:t>
            </a:r>
            <a:r>
              <a:rPr lang="en-US" sz="6000" b="0" strike="noStrike" spc="-1" dirty="0" err="1" smtClean="0">
                <a:solidFill>
                  <a:srgbClr val="FFFFFF"/>
                </a:solidFill>
                <a:uFill>
                  <a:solidFill>
                    <a:srgbClr val="FFFFFF"/>
                  </a:solidFill>
                </a:uFill>
                <a:latin typeface="Times New Roman"/>
                <a:ea typeface="DejaVu Sans"/>
              </a:rPr>
              <a:t>Springboot</a:t>
            </a:r>
            <a:r>
              <a:rPr lang="en-US" sz="6000" b="0" strike="noStrike" spc="-1" dirty="0" smtClean="0">
                <a:solidFill>
                  <a:srgbClr val="FFFFFF"/>
                </a:solidFill>
                <a:uFill>
                  <a:solidFill>
                    <a:srgbClr val="FFFFFF"/>
                  </a:solidFill>
                </a:uFill>
                <a:latin typeface="Times New Roman"/>
                <a:ea typeface="DejaVu Sans"/>
              </a:rPr>
              <a:t> JPA</a:t>
            </a:r>
            <a:r>
              <a:rPr lang="vi-VN" sz="6000" b="0" strike="noStrike" spc="-1" dirty="0" smtClean="0">
                <a:solidFill>
                  <a:srgbClr val="FFFFFF"/>
                </a:solidFill>
                <a:uFill>
                  <a:solidFill>
                    <a:srgbClr val="FFFFFF"/>
                  </a:solidFill>
                </a:uFill>
                <a:latin typeface="Times New Roman"/>
                <a:ea typeface="DejaVu Sans"/>
              </a:rPr>
              <a:t>?</a:t>
            </a:r>
            <a:endParaRPr lang="vi-VN" sz="1800" b="0" strike="noStrike" spc="-1" dirty="0" smtClean="0">
              <a:solidFill>
                <a:srgbClr val="000000"/>
              </a:solidFill>
              <a:uFill>
                <a:solidFill>
                  <a:srgbClr val="FFFFFF"/>
                </a:solidFill>
              </a:uFill>
              <a:latin typeface="Arial"/>
            </a:endParaRPr>
          </a:p>
          <a:p>
            <a:pPr algn="ctr">
              <a:lnSpc>
                <a:spcPct val="100000"/>
              </a:lnSpc>
            </a:pPr>
            <a:endParaRPr lang="vi-VN" sz="1800" b="0" strike="noStrike" spc="-1" dirty="0">
              <a:solidFill>
                <a:srgbClr val="000000"/>
              </a:solidFill>
              <a:uFill>
                <a:solidFill>
                  <a:srgbClr val="FFFFFF"/>
                </a:solidFill>
              </a:uFill>
              <a:latin typeface="Arial"/>
            </a:endParaRPr>
          </a:p>
        </p:txBody>
      </p:sp>
      <p:sp>
        <p:nvSpPr>
          <p:cNvPr id="27" name="Slide Number Placeholder 26"/>
          <p:cNvSpPr>
            <a:spLocks noGrp="1"/>
          </p:cNvSpPr>
          <p:nvPr>
            <p:ph type="sldNum" sz="quarter" idx="4294967295"/>
          </p:nvPr>
        </p:nvSpPr>
        <p:spPr/>
        <p:txBody>
          <a:bodyPr/>
          <a:lstStyle/>
          <a:p>
            <a:fld id="{A70E4FD9-AB22-4117-B270-68EF922BFB46}" type="slidenum">
              <a:rPr lang="en-US" smtClean="0">
                <a:solidFill>
                  <a:schemeClr val="bg1"/>
                </a:solidFill>
              </a:rPr>
              <a:t>16</a:t>
            </a:fld>
            <a:endParaRPr lang="en-US" dirty="0">
              <a:solidFill>
                <a:schemeClr val="bg1"/>
              </a:solidFill>
            </a:endParaRPr>
          </a:p>
        </p:txBody>
      </p:sp>
    </p:spTree>
    <p:extLst>
      <p:ext uri="{BB962C8B-B14F-4D97-AF65-F5344CB8AC3E}">
        <p14:creationId xmlns:p14="http://schemas.microsoft.com/office/powerpoint/2010/main" val="2498803767"/>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60442"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Java </a:t>
            </a:r>
            <a:r>
              <a:rPr lang="en-US" sz="3200" b="1" spc="-1" dirty="0" err="1" smtClean="0">
                <a:solidFill>
                  <a:srgbClr val="FFFFFF"/>
                </a:solidFill>
                <a:uFill>
                  <a:solidFill>
                    <a:srgbClr val="FFFFFF"/>
                  </a:solidFill>
                </a:uFill>
                <a:latin typeface="Times New Roman"/>
              </a:rPr>
              <a:t>Springboot</a:t>
            </a:r>
            <a:r>
              <a:rPr lang="en-US" sz="3200" b="1" spc="-1" dirty="0" smtClean="0">
                <a:solidFill>
                  <a:srgbClr val="FFFFFF"/>
                </a:solidFill>
                <a:uFill>
                  <a:solidFill>
                    <a:srgbClr val="FFFFFF"/>
                  </a:solidFill>
                </a:uFill>
                <a:latin typeface="Times New Roman"/>
              </a:rPr>
              <a:t> JPA</a:t>
            </a:r>
            <a:endParaRPr lang="vi-VN" sz="1800" b="0" strike="noStrike" spc="-1" dirty="0">
              <a:solidFill>
                <a:srgbClr val="000000"/>
              </a:solidFill>
              <a:uFill>
                <a:solidFill>
                  <a:srgbClr val="FFFFFF"/>
                </a:solidFill>
              </a:uFill>
              <a:latin typeface="Arial"/>
            </a:endParaRPr>
          </a:p>
        </p:txBody>
      </p:sp>
      <p:sp>
        <p:nvSpPr>
          <p:cNvPr id="14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2" name="Slide Number Placeholder 11"/>
          <p:cNvSpPr>
            <a:spLocks noGrp="1"/>
          </p:cNvSpPr>
          <p:nvPr>
            <p:ph type="sldNum" sz="quarter" idx="10"/>
          </p:nvPr>
        </p:nvSpPr>
        <p:spPr/>
        <p:txBody>
          <a:bodyPr/>
          <a:lstStyle/>
          <a:p>
            <a:fld id="{FA0082EC-E845-4012-947D-DE0B3B9BA915}" type="slidenum">
              <a:rPr lang="en-US" smtClean="0">
                <a:solidFill>
                  <a:schemeClr val="bg1"/>
                </a:solidFill>
              </a:rPr>
              <a:t>17</a:t>
            </a:fld>
            <a:endParaRPr lang="en-US" dirty="0">
              <a:solidFill>
                <a:schemeClr val="bg1"/>
              </a:solidFill>
            </a:endParaRPr>
          </a:p>
        </p:txBody>
      </p:sp>
      <p:sp>
        <p:nvSpPr>
          <p:cNvPr id="13" name="CustomShape 2"/>
          <p:cNvSpPr/>
          <p:nvPr/>
        </p:nvSpPr>
        <p:spPr>
          <a:xfrm>
            <a:off x="924343" y="188056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a:uFill>
                  <a:solidFill>
                    <a:srgbClr val="FFFFFF"/>
                  </a:solidFill>
                </a:uFill>
              </a:rPr>
              <a:t>Spring Boot JPA is a Java specification for </a:t>
            </a:r>
            <a:r>
              <a:rPr lang="en-US" spc="-1" dirty="0" smtClean="0">
                <a:uFill>
                  <a:solidFill>
                    <a:srgbClr val="FFFFFF"/>
                  </a:solidFill>
                </a:uFill>
              </a:rPr>
              <a:t>managing relational data in Java applications. It allows us to access and store </a:t>
            </a:r>
            <a:r>
              <a:rPr lang="en-US" spc="-1" dirty="0">
                <a:uFill>
                  <a:solidFill>
                    <a:srgbClr val="FFFFFF"/>
                  </a:solidFill>
                </a:uFill>
              </a:rPr>
              <a:t>data between Java objects/classes and relational </a:t>
            </a:r>
            <a:r>
              <a:rPr lang="en-US" spc="-1" dirty="0" smtClean="0">
                <a:uFill>
                  <a:solidFill>
                    <a:srgbClr val="FFFFFF"/>
                  </a:solidFill>
                </a:uFill>
              </a:rPr>
              <a:t>databases.</a:t>
            </a:r>
            <a:endParaRPr lang="vi-VN" spc="-1" dirty="0">
              <a:uFill>
                <a:solidFill>
                  <a:srgbClr val="FFFFFF"/>
                </a:solidFill>
              </a:uFill>
            </a:endParaRPr>
          </a:p>
        </p:txBody>
      </p:sp>
      <p:pic>
        <p:nvPicPr>
          <p:cNvPr id="4098" name="Picture 2"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109" y="2133600"/>
            <a:ext cx="5964382" cy="397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296178"/>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19" name="CustomShape 1"/>
          <p:cNvSpPr/>
          <p:nvPr/>
        </p:nvSpPr>
        <p:spPr>
          <a:xfrm>
            <a:off x="2855923" y="1926078"/>
            <a:ext cx="5879516" cy="21116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spc="-1" dirty="0" smtClean="0">
                <a:solidFill>
                  <a:srgbClr val="FFFFFF"/>
                </a:solidFill>
                <a:uFill>
                  <a:solidFill>
                    <a:srgbClr val="FFFFFF"/>
                  </a:solidFill>
                </a:uFill>
                <a:latin typeface="Times New Roman"/>
                <a:ea typeface="DejaVu Sans"/>
              </a:rPr>
              <a:t>Connecting with MySQL</a:t>
            </a:r>
            <a:r>
              <a:rPr lang="vi-VN" sz="6000" b="0" strike="noStrike" spc="-1" dirty="0" smtClean="0">
                <a:solidFill>
                  <a:srgbClr val="FFFFFF"/>
                </a:solidFill>
                <a:uFill>
                  <a:solidFill>
                    <a:srgbClr val="FFFFFF"/>
                  </a:solidFill>
                </a:uFill>
                <a:latin typeface="Times New Roman"/>
                <a:ea typeface="DejaVu Sans"/>
              </a:rPr>
              <a:t>?</a:t>
            </a:r>
            <a:endParaRPr lang="vi-VN" sz="1800" b="0" strike="noStrike" spc="-1" dirty="0" smtClean="0">
              <a:solidFill>
                <a:srgbClr val="000000"/>
              </a:solidFill>
              <a:uFill>
                <a:solidFill>
                  <a:srgbClr val="FFFFFF"/>
                </a:solidFill>
              </a:uFill>
              <a:latin typeface="Arial"/>
            </a:endParaRPr>
          </a:p>
          <a:p>
            <a:pPr algn="ctr">
              <a:lnSpc>
                <a:spcPct val="100000"/>
              </a:lnSpc>
            </a:pPr>
            <a:endParaRPr lang="vi-VN" sz="1800" b="0" strike="noStrike" spc="-1" dirty="0">
              <a:solidFill>
                <a:srgbClr val="000000"/>
              </a:solidFill>
              <a:uFill>
                <a:solidFill>
                  <a:srgbClr val="FFFFFF"/>
                </a:solidFill>
              </a:uFill>
              <a:latin typeface="Arial"/>
            </a:endParaRPr>
          </a:p>
        </p:txBody>
      </p:sp>
      <p:sp>
        <p:nvSpPr>
          <p:cNvPr id="27" name="Slide Number Placeholder 26"/>
          <p:cNvSpPr>
            <a:spLocks noGrp="1"/>
          </p:cNvSpPr>
          <p:nvPr>
            <p:ph type="sldNum" sz="quarter" idx="4294967295"/>
          </p:nvPr>
        </p:nvSpPr>
        <p:spPr/>
        <p:txBody>
          <a:bodyPr/>
          <a:lstStyle/>
          <a:p>
            <a:fld id="{A70E4FD9-AB22-4117-B270-68EF922BFB46}" type="slidenum">
              <a:rPr lang="en-US" smtClean="0">
                <a:solidFill>
                  <a:schemeClr val="bg1"/>
                </a:solidFill>
              </a:rPr>
              <a:t>18</a:t>
            </a:fld>
            <a:endParaRPr lang="en-US" dirty="0">
              <a:solidFill>
                <a:schemeClr val="bg1"/>
              </a:solidFill>
            </a:endParaRPr>
          </a:p>
        </p:txBody>
      </p:sp>
    </p:spTree>
    <p:extLst>
      <p:ext uri="{BB962C8B-B14F-4D97-AF65-F5344CB8AC3E}">
        <p14:creationId xmlns:p14="http://schemas.microsoft.com/office/powerpoint/2010/main" val="3156565314"/>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60442"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Connecting MySQL</a:t>
            </a:r>
            <a:endParaRPr lang="vi-VN" sz="1800" b="0" strike="noStrike" spc="-1" dirty="0">
              <a:solidFill>
                <a:srgbClr val="000000"/>
              </a:solidFill>
              <a:uFill>
                <a:solidFill>
                  <a:srgbClr val="FFFFFF"/>
                </a:solidFill>
              </a:uFill>
              <a:latin typeface="Arial"/>
            </a:endParaRPr>
          </a:p>
        </p:txBody>
      </p:sp>
      <p:sp>
        <p:nvSpPr>
          <p:cNvPr id="14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2" name="Slide Number Placeholder 11"/>
          <p:cNvSpPr>
            <a:spLocks noGrp="1"/>
          </p:cNvSpPr>
          <p:nvPr>
            <p:ph type="sldNum" sz="quarter" idx="10"/>
          </p:nvPr>
        </p:nvSpPr>
        <p:spPr/>
        <p:txBody>
          <a:bodyPr/>
          <a:lstStyle/>
          <a:p>
            <a:fld id="{FA0082EC-E845-4012-947D-DE0B3B9BA915}" type="slidenum">
              <a:rPr lang="en-US" smtClean="0">
                <a:solidFill>
                  <a:schemeClr val="bg1"/>
                </a:solidFill>
              </a:rPr>
              <a:t>19</a:t>
            </a:fld>
            <a:endParaRPr lang="en-US" dirty="0">
              <a:solidFill>
                <a:schemeClr val="bg1"/>
              </a:solidFill>
            </a:endParaRPr>
          </a:p>
        </p:txBody>
      </p:sp>
      <p:sp>
        <p:nvSpPr>
          <p:cNvPr id="13" name="CustomShape 2"/>
          <p:cNvSpPr/>
          <p:nvPr/>
        </p:nvSpPr>
        <p:spPr>
          <a:xfrm>
            <a:off x="924343" y="188056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smtClean="0">
                <a:uFill>
                  <a:solidFill>
                    <a:srgbClr val="FFFFFF"/>
                  </a:solidFill>
                </a:uFill>
              </a:rPr>
              <a:t>Declare </a:t>
            </a:r>
            <a:r>
              <a:rPr lang="en-US" spc="-1" dirty="0">
                <a:uFill>
                  <a:solidFill>
                    <a:srgbClr val="FFFFFF"/>
                  </a:solidFill>
                </a:uFill>
              </a:rPr>
              <a:t>only 1 more spring-data </a:t>
            </a:r>
            <a:r>
              <a:rPr lang="en-US" spc="-1" dirty="0" smtClean="0">
                <a:uFill>
                  <a:solidFill>
                    <a:srgbClr val="FFFFFF"/>
                  </a:solidFill>
                </a:uFill>
              </a:rPr>
              <a:t>dependency(pom.xml) </a:t>
            </a:r>
            <a:r>
              <a:rPr lang="en-US" spc="-1" dirty="0">
                <a:uFill>
                  <a:solidFill>
                    <a:srgbClr val="FFFFFF"/>
                  </a:solidFill>
                </a:uFill>
              </a:rPr>
              <a:t>and configuration properties to the </a:t>
            </a:r>
            <a:r>
              <a:rPr lang="en-US" spc="-1" dirty="0" err="1">
                <a:uFill>
                  <a:solidFill>
                    <a:srgbClr val="FFFFFF"/>
                  </a:solidFill>
                </a:uFill>
              </a:rPr>
              <a:t>application.properties</a:t>
            </a:r>
            <a:r>
              <a:rPr lang="en-US" spc="-1" dirty="0">
                <a:uFill>
                  <a:solidFill>
                    <a:srgbClr val="FFFFFF"/>
                  </a:solidFill>
                </a:uFill>
              </a:rPr>
              <a:t> </a:t>
            </a:r>
            <a:r>
              <a:rPr lang="en-US" spc="-1" dirty="0" smtClean="0">
                <a:uFill>
                  <a:solidFill>
                    <a:srgbClr val="FFFFFF"/>
                  </a:solidFill>
                </a:uFill>
              </a:rPr>
              <a:t>file.</a:t>
            </a:r>
            <a:endParaRPr lang="vi-VN" spc="-1" dirty="0">
              <a:uFill>
                <a:solidFill>
                  <a:srgbClr val="FFFFFF"/>
                </a:solidFill>
              </a:uFill>
            </a:endParaRPr>
          </a:p>
        </p:txBody>
      </p:sp>
      <p:pic>
        <p:nvPicPr>
          <p:cNvPr id="3" name="Picture 2"/>
          <p:cNvPicPr>
            <a:picLocks noChangeAspect="1"/>
          </p:cNvPicPr>
          <p:nvPr/>
        </p:nvPicPr>
        <p:blipFill>
          <a:blip r:embed="rId2"/>
          <a:stretch>
            <a:fillRect/>
          </a:stretch>
        </p:blipFill>
        <p:spPr>
          <a:xfrm>
            <a:off x="1159912" y="3460018"/>
            <a:ext cx="4690700" cy="1484520"/>
          </a:xfrm>
          <a:prstGeom prst="rect">
            <a:avLst/>
          </a:prstGeom>
        </p:spPr>
      </p:pic>
      <p:pic>
        <p:nvPicPr>
          <p:cNvPr id="4" name="Picture 3"/>
          <p:cNvPicPr>
            <a:picLocks noChangeAspect="1"/>
          </p:cNvPicPr>
          <p:nvPr/>
        </p:nvPicPr>
        <p:blipFill>
          <a:blip r:embed="rId3"/>
          <a:stretch>
            <a:fillRect/>
          </a:stretch>
        </p:blipFill>
        <p:spPr>
          <a:xfrm>
            <a:off x="6051404" y="3460018"/>
            <a:ext cx="5344088" cy="1784622"/>
          </a:xfrm>
          <a:prstGeom prst="rect">
            <a:avLst/>
          </a:prstGeom>
        </p:spPr>
      </p:pic>
    </p:spTree>
    <p:extLst>
      <p:ext uri="{BB962C8B-B14F-4D97-AF65-F5344CB8AC3E}">
        <p14:creationId xmlns:p14="http://schemas.microsoft.com/office/powerpoint/2010/main" val="1105880466"/>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838080" y="3650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vi-VN" sz="3200" b="1" strike="noStrike" spc="-1" dirty="0" smtClean="0">
                <a:solidFill>
                  <a:srgbClr val="FFFFFF"/>
                </a:solidFill>
                <a:uFill>
                  <a:solidFill>
                    <a:srgbClr val="FFFFFF"/>
                  </a:solidFill>
                </a:uFill>
                <a:latin typeface="Times New Roman"/>
                <a:ea typeface="DejaVu Sans"/>
              </a:rPr>
              <a:t>Agenda</a:t>
            </a:r>
            <a:endParaRPr lang="vi-VN" sz="1800" b="0" strike="noStrike" spc="-1" dirty="0">
              <a:solidFill>
                <a:srgbClr val="000000"/>
              </a:solidFill>
              <a:uFill>
                <a:solidFill>
                  <a:srgbClr val="FFFFFF"/>
                </a:solidFill>
              </a:uFill>
              <a:latin typeface="Arial"/>
            </a:endParaRPr>
          </a:p>
        </p:txBody>
      </p:sp>
      <p:sp>
        <p:nvSpPr>
          <p:cNvPr id="117" name="CustomShape 2"/>
          <p:cNvSpPr/>
          <p:nvPr/>
        </p:nvSpPr>
        <p:spPr>
          <a:xfrm>
            <a:off x="838080" y="1825560"/>
            <a:ext cx="10513440" cy="434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buClr>
                <a:srgbClr val="4472C4"/>
              </a:buClr>
              <a:buFont typeface="Wingdings" charset="2"/>
              <a:buChar char=""/>
            </a:pPr>
            <a:r>
              <a:rPr lang="en-US"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vi-VN"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What is </a:t>
            </a:r>
            <a:r>
              <a:rPr lang="en-US" sz="3200" spc="-1" dirty="0" err="1"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ReactJS</a:t>
            </a:r>
            <a:r>
              <a:rPr lang="vi-VN"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endParaRPr lang="en-US"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endParaRPr>
          </a:p>
          <a:p>
            <a:pPr marL="228600" indent="-226440">
              <a:buClr>
                <a:srgbClr val="4472C4"/>
              </a:buClr>
              <a:buFont typeface="Wingdings" charset="2"/>
              <a:buChar cha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Why </a:t>
            </a:r>
            <a:r>
              <a:rPr lang="en-US" sz="3200" spc="-1" dirty="0" err="1" smtClean="0">
                <a:solidFill>
                  <a:srgbClr val="000000"/>
                </a:solidFill>
                <a:uFill>
                  <a:solidFill>
                    <a:srgbClr val="FFFFFF"/>
                  </a:solidFill>
                </a:uFill>
                <a:latin typeface="Times New Roman" panose="02020603050405020304" pitchFamily="18" charset="0"/>
                <a:cs typeface="Times New Roman" panose="02020603050405020304" pitchFamily="18" charset="0"/>
              </a:rPr>
              <a:t>ReactJS</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228600" indent="-226440">
              <a:buClr>
                <a:srgbClr val="4472C4"/>
              </a:buClr>
              <a:buFont typeface="Wingdings" charset="2"/>
              <a:buChar char=""/>
            </a:pPr>
            <a:r>
              <a:rPr lang="en-US" sz="3200"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US" sz="3200"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Features of </a:t>
            </a:r>
            <a:r>
              <a:rPr lang="en-US" sz="3200" spc="-1" dirty="0" err="1"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ReactJS</a:t>
            </a:r>
            <a:r>
              <a:rPr lang="vi-VN"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endParaRPr lang="vi-VN" sz="3200" b="0" strike="noStrike"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228600" indent="-226440">
              <a:buClr>
                <a:srgbClr val="4472C4"/>
              </a:buClr>
              <a:buFont typeface="Wingdings" charset="2"/>
              <a:buChar char=""/>
            </a:pPr>
            <a:r>
              <a:rPr lang="vi-VN"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US"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Component, Props, State</a:t>
            </a:r>
            <a:r>
              <a:rPr lang="vi-VN"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a:t>
            </a:r>
            <a:endParaRPr lang="en-US"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endParaRPr>
          </a:p>
          <a:p>
            <a:pPr marL="228600" indent="-226440">
              <a:buClr>
                <a:srgbClr val="4472C4"/>
              </a:buClr>
              <a:buFont typeface="Wingdings" charset="2"/>
              <a:buChar char=""/>
            </a:pPr>
            <a:r>
              <a:rPr lang="en-US" sz="3200" b="0" strike="noStrike"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What is Java </a:t>
            </a:r>
            <a:r>
              <a:rPr lang="en-US" sz="3200" b="0" strike="noStrike" spc="-1" dirty="0" err="1" smtClean="0">
                <a:solidFill>
                  <a:srgbClr val="000000"/>
                </a:solidFill>
                <a:uFill>
                  <a:solidFill>
                    <a:srgbClr val="FFFFFF"/>
                  </a:solidFill>
                </a:uFill>
                <a:latin typeface="Times New Roman" panose="02020603050405020304" pitchFamily="18" charset="0"/>
                <a:cs typeface="Times New Roman" panose="02020603050405020304" pitchFamily="18" charset="0"/>
              </a:rPr>
              <a:t>Springboot</a:t>
            </a:r>
            <a:r>
              <a:rPr lang="en-US" sz="3200" b="0" strike="noStrike"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228600" indent="-226440">
              <a:buClr>
                <a:srgbClr val="4472C4"/>
              </a:buClr>
              <a:buFont typeface="Wingdings" charset="2"/>
              <a:buChar char=""/>
            </a:pPr>
            <a:r>
              <a:rPr lang="en-US" sz="3200" b="0" strike="noStrike"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What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is </a:t>
            </a:r>
            <a:r>
              <a:rPr lang="en-US" sz="3200" spc="-1" dirty="0" err="1" smtClean="0">
                <a:solidFill>
                  <a:srgbClr val="000000"/>
                </a:solidFill>
                <a:uFill>
                  <a:solidFill>
                    <a:srgbClr val="FFFFFF"/>
                  </a:solidFill>
                </a:uFill>
                <a:latin typeface="Times New Roman" panose="02020603050405020304" pitchFamily="18" charset="0"/>
                <a:cs typeface="Times New Roman" panose="02020603050405020304" pitchFamily="18" charset="0"/>
              </a:rPr>
              <a:t>Springboot</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JPA?</a:t>
            </a:r>
          </a:p>
          <a:p>
            <a:pPr marL="228600" indent="-226440">
              <a:buClr>
                <a:srgbClr val="4472C4"/>
              </a:buClr>
              <a:buFont typeface="Wingdings" charset="2"/>
              <a:buChar cha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Connecting with MySQL?</a:t>
            </a:r>
          </a:p>
          <a:p>
            <a:pPr marL="228600" indent="-226440">
              <a:buClr>
                <a:srgbClr val="4472C4"/>
              </a:buClr>
              <a:buFont typeface="Wingdings" charset="2"/>
              <a:buChar cha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What is Restful API?</a:t>
            </a:r>
            <a:endParaRPr lang="vi-VN" sz="3200" b="0" strike="noStrike"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228600" indent="-226440">
              <a:buClr>
                <a:srgbClr val="4472C4"/>
              </a:buClr>
              <a:buFont typeface="Wingdings" charset="2"/>
              <a:buChar char=""/>
            </a:pPr>
            <a:r>
              <a:rPr lang="vi-VN" sz="32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Demo </a:t>
            </a:r>
            <a:r>
              <a:rPr lang="vi-VN" sz="2800" b="0" strike="noStrike" spc="-1" dirty="0" smtClean="0">
                <a:solidFill>
                  <a:srgbClr val="000000"/>
                </a:solidFill>
                <a:uFill>
                  <a:solidFill>
                    <a:srgbClr val="FFFFFF"/>
                  </a:solidFill>
                </a:uFill>
                <a:latin typeface="Calibri"/>
                <a:ea typeface="DejaVu Sans"/>
              </a:rPr>
              <a:t>	</a:t>
            </a:r>
            <a:endParaRPr lang="vi-VN" sz="1800" b="0" strike="noStrike" spc="-1" dirty="0">
              <a:solidFill>
                <a:srgbClr val="000000"/>
              </a:solidFill>
              <a:uFill>
                <a:solidFill>
                  <a:srgbClr val="FFFFFF"/>
                </a:solidFill>
              </a:uFill>
              <a:latin typeface="Arial"/>
            </a:endParaRPr>
          </a:p>
        </p:txBody>
      </p:sp>
      <p:sp>
        <p:nvSpPr>
          <p:cNvPr id="118" name="CustomShape 3"/>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vi-VN" sz="1800" b="0" strike="noStrike" spc="-1" dirty="0">
              <a:solidFill>
                <a:srgbClr val="000000"/>
              </a:solidFill>
              <a:uFill>
                <a:solidFill>
                  <a:srgbClr val="FFFFFF"/>
                </a:solidFill>
              </a:uFill>
              <a:latin typeface="Arial"/>
            </a:endParaRPr>
          </a:p>
        </p:txBody>
      </p:sp>
      <p:sp>
        <p:nvSpPr>
          <p:cNvPr id="9" name="Slide Number Placeholder 8"/>
          <p:cNvSpPr>
            <a:spLocks noGrp="1"/>
          </p:cNvSpPr>
          <p:nvPr>
            <p:ph type="sldNum" sz="quarter" idx="10"/>
          </p:nvPr>
        </p:nvSpPr>
        <p:spPr/>
        <p:txBody>
          <a:bodyPr/>
          <a:lstStyle/>
          <a:p>
            <a:fld id="{FA0082EC-E845-4012-947D-DE0B3B9BA915}" type="slidenum">
              <a:rPr lang="en-US" smtClean="0">
                <a:solidFill>
                  <a:schemeClr val="bg1"/>
                </a:solidFill>
              </a:rPr>
              <a:t>2</a:t>
            </a:fld>
            <a:endParaRPr lang="en-US" dirty="0">
              <a:solidFill>
                <a:schemeClr val="bg1"/>
              </a:solidFil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19" name="CustomShape 1"/>
          <p:cNvSpPr/>
          <p:nvPr/>
        </p:nvSpPr>
        <p:spPr>
          <a:xfrm>
            <a:off x="2855923" y="1926078"/>
            <a:ext cx="5879516" cy="21116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spc="-1" dirty="0" smtClean="0">
                <a:solidFill>
                  <a:srgbClr val="FFFFFF"/>
                </a:solidFill>
                <a:uFill>
                  <a:solidFill>
                    <a:srgbClr val="FFFFFF"/>
                  </a:solidFill>
                </a:uFill>
                <a:latin typeface="Times New Roman"/>
              </a:rPr>
              <a:t>What is Restful API?</a:t>
            </a:r>
            <a:endParaRPr lang="vi-VN" sz="1800" b="0" strike="noStrike" spc="-1" dirty="0" smtClean="0">
              <a:solidFill>
                <a:srgbClr val="000000"/>
              </a:solidFill>
              <a:uFill>
                <a:solidFill>
                  <a:srgbClr val="FFFFFF"/>
                </a:solidFill>
              </a:uFill>
              <a:latin typeface="Arial"/>
            </a:endParaRPr>
          </a:p>
          <a:p>
            <a:pPr algn="ctr">
              <a:lnSpc>
                <a:spcPct val="100000"/>
              </a:lnSpc>
            </a:pPr>
            <a:endParaRPr lang="vi-VN" sz="1800" b="0" strike="noStrike" spc="-1" dirty="0">
              <a:solidFill>
                <a:srgbClr val="000000"/>
              </a:solidFill>
              <a:uFill>
                <a:solidFill>
                  <a:srgbClr val="FFFFFF"/>
                </a:solidFill>
              </a:uFill>
              <a:latin typeface="Arial"/>
            </a:endParaRPr>
          </a:p>
        </p:txBody>
      </p:sp>
      <p:sp>
        <p:nvSpPr>
          <p:cNvPr id="27" name="Slide Number Placeholder 26"/>
          <p:cNvSpPr>
            <a:spLocks noGrp="1"/>
          </p:cNvSpPr>
          <p:nvPr>
            <p:ph type="sldNum" sz="quarter" idx="4294967295"/>
          </p:nvPr>
        </p:nvSpPr>
        <p:spPr/>
        <p:txBody>
          <a:bodyPr/>
          <a:lstStyle/>
          <a:p>
            <a:fld id="{A70E4FD9-AB22-4117-B270-68EF922BFB46}" type="slidenum">
              <a:rPr lang="en-US" smtClean="0">
                <a:solidFill>
                  <a:schemeClr val="bg1"/>
                </a:solidFill>
              </a:rPr>
              <a:t>20</a:t>
            </a:fld>
            <a:endParaRPr lang="en-US" dirty="0">
              <a:solidFill>
                <a:schemeClr val="bg1"/>
              </a:solidFill>
            </a:endParaRPr>
          </a:p>
        </p:txBody>
      </p:sp>
    </p:spTree>
    <p:extLst>
      <p:ext uri="{BB962C8B-B14F-4D97-AF65-F5344CB8AC3E}">
        <p14:creationId xmlns:p14="http://schemas.microsoft.com/office/powerpoint/2010/main" val="2325914651"/>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60442"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Restful API</a:t>
            </a:r>
            <a:endParaRPr lang="vi-VN" sz="1800" b="0" strike="noStrike" spc="-1" dirty="0">
              <a:solidFill>
                <a:srgbClr val="000000"/>
              </a:solidFill>
              <a:uFill>
                <a:solidFill>
                  <a:srgbClr val="FFFFFF"/>
                </a:solidFill>
              </a:uFill>
              <a:latin typeface="Arial"/>
            </a:endParaRPr>
          </a:p>
        </p:txBody>
      </p:sp>
      <p:sp>
        <p:nvSpPr>
          <p:cNvPr id="14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12" name="Slide Number Placeholder 11"/>
          <p:cNvSpPr>
            <a:spLocks noGrp="1"/>
          </p:cNvSpPr>
          <p:nvPr>
            <p:ph type="sldNum" sz="quarter" idx="10"/>
          </p:nvPr>
        </p:nvSpPr>
        <p:spPr/>
        <p:txBody>
          <a:bodyPr/>
          <a:lstStyle/>
          <a:p>
            <a:fld id="{FA0082EC-E845-4012-947D-DE0B3B9BA915}" type="slidenum">
              <a:rPr lang="en-US" smtClean="0">
                <a:solidFill>
                  <a:schemeClr val="bg1"/>
                </a:solidFill>
              </a:rPr>
              <a:t>21</a:t>
            </a:fld>
            <a:endParaRPr lang="en-US" dirty="0">
              <a:solidFill>
                <a:schemeClr val="bg1"/>
              </a:solidFill>
            </a:endParaRPr>
          </a:p>
        </p:txBody>
      </p:sp>
      <p:sp>
        <p:nvSpPr>
          <p:cNvPr id="13" name="CustomShape 2"/>
          <p:cNvSpPr/>
          <p:nvPr/>
        </p:nvSpPr>
        <p:spPr>
          <a:xfrm>
            <a:off x="924342" y="1880560"/>
            <a:ext cx="10349539"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smtClean="0">
                <a:uFill>
                  <a:solidFill>
                    <a:srgbClr val="FFFFFF"/>
                  </a:solidFill>
                </a:uFill>
              </a:rPr>
              <a:t> </a:t>
            </a:r>
            <a:r>
              <a:rPr lang="en-US" spc="-1" dirty="0">
                <a:uFill>
                  <a:solidFill>
                    <a:srgbClr val="FFFFFF"/>
                  </a:solidFill>
                </a:uFill>
              </a:rPr>
              <a:t>API (Application Programming Interface) is a set of rules and mechanisms by which an application or component interacts with another application or component</a:t>
            </a:r>
            <a:r>
              <a:rPr lang="en-US" spc="-1" dirty="0" smtClean="0">
                <a:uFill>
                  <a:solidFill>
                    <a:srgbClr val="FFFFFF"/>
                  </a:solidFill>
                </a:uFill>
              </a:rPr>
              <a:t>.</a:t>
            </a:r>
          </a:p>
          <a:p>
            <a:pPr marL="285750" indent="-285750">
              <a:lnSpc>
                <a:spcPct val="100000"/>
              </a:lnSpc>
              <a:spcAft>
                <a:spcPts val="1200"/>
              </a:spcAft>
              <a:buFont typeface="Arial" pitchFamily="34" charset="0"/>
              <a:buChar char="•"/>
            </a:pPr>
            <a:r>
              <a:rPr lang="en-US" spc="-1" dirty="0">
                <a:uFill>
                  <a:solidFill>
                    <a:srgbClr val="FFFFFF"/>
                  </a:solidFill>
                </a:uFill>
              </a:rPr>
              <a:t>REST (</a:t>
            </a:r>
            <a:r>
              <a:rPr lang="en-US" spc="-1" dirty="0" err="1">
                <a:uFill>
                  <a:solidFill>
                    <a:srgbClr val="FFFFFF"/>
                  </a:solidFill>
                </a:uFill>
              </a:rPr>
              <a:t>REpresentational</a:t>
            </a:r>
            <a:r>
              <a:rPr lang="en-US" spc="-1" dirty="0">
                <a:uFill>
                  <a:solidFill>
                    <a:srgbClr val="FFFFFF"/>
                  </a:solidFill>
                </a:uFill>
              </a:rPr>
              <a:t> State Transfer) is a form of data structure transformation, an architectural style for writing </a:t>
            </a:r>
            <a:r>
              <a:rPr lang="en-US" spc="-1" dirty="0" smtClean="0">
                <a:uFill>
                  <a:solidFill>
                    <a:srgbClr val="FFFFFF"/>
                  </a:solidFill>
                </a:uFill>
              </a:rPr>
              <a:t>API.</a:t>
            </a:r>
          </a:p>
          <a:p>
            <a:pPr marL="285750" indent="-285750">
              <a:lnSpc>
                <a:spcPct val="100000"/>
              </a:lnSpc>
              <a:spcAft>
                <a:spcPts val="1200"/>
              </a:spcAft>
              <a:buFont typeface="Arial" pitchFamily="34" charset="0"/>
              <a:buChar char="•"/>
            </a:pPr>
            <a:r>
              <a:rPr lang="en-US" spc="-1" dirty="0">
                <a:uFill>
                  <a:solidFill>
                    <a:srgbClr val="FFFFFF"/>
                  </a:solidFill>
                </a:uFill>
              </a:rPr>
              <a:t>RESTful API is a standard used in the design of APIs for web applications to manage resources. RESTful is one of the most commonly used API design styles today to let different applications (web, mobile…) communicate with each other.</a:t>
            </a:r>
            <a:endParaRPr lang="vi-VN" spc="-1" dirty="0">
              <a:uFill>
                <a:solidFill>
                  <a:srgbClr val="FFFFFF"/>
                </a:solidFill>
              </a:uFill>
            </a:endParaRPr>
          </a:p>
        </p:txBody>
      </p:sp>
    </p:spTree>
    <p:extLst>
      <p:ext uri="{BB962C8B-B14F-4D97-AF65-F5344CB8AC3E}">
        <p14:creationId xmlns:p14="http://schemas.microsoft.com/office/powerpoint/2010/main" val="3567423375"/>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53" name="CustomShape 1"/>
          <p:cNvSpPr/>
          <p:nvPr/>
        </p:nvSpPr>
        <p:spPr>
          <a:xfrm>
            <a:off x="3188520" y="2822040"/>
            <a:ext cx="5812920" cy="121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b="0" strike="noStrike" spc="-1" dirty="0">
                <a:solidFill>
                  <a:srgbClr val="FFFFFF"/>
                </a:solidFill>
                <a:uFill>
                  <a:solidFill>
                    <a:srgbClr val="FFFFFF"/>
                  </a:solidFill>
                </a:uFill>
                <a:latin typeface="Times New Roman"/>
                <a:ea typeface="DejaVu Sans"/>
              </a:rPr>
              <a:t>DEMO</a:t>
            </a:r>
            <a:endParaRPr lang="en-US" sz="1800" b="0" strike="noStrike" spc="-1" dirty="0">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FA0082EC-E845-4012-947D-DE0B3B9BA915}" type="slidenum">
              <a:rPr lang="en-US" smtClean="0">
                <a:solidFill>
                  <a:schemeClr val="bg1"/>
                </a:solidFill>
              </a:rPr>
              <a:t>22</a:t>
            </a:fld>
            <a:endParaRPr lang="en-US">
              <a:solidFill>
                <a:schemeClr val="bg1"/>
              </a:solidFil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50" name="CustomShape 1"/>
          <p:cNvSpPr/>
          <p:nvPr/>
        </p:nvSpPr>
        <p:spPr>
          <a:xfrm>
            <a:off x="3188520" y="2822040"/>
            <a:ext cx="5812920" cy="1211400"/>
          </a:xfrm>
          <a:prstGeom prst="rect">
            <a:avLst/>
          </a:prstGeom>
          <a:noFill/>
          <a:ln>
            <a:noFill/>
          </a:ln>
        </p:spPr>
        <p:style>
          <a:lnRef idx="0">
            <a:scrgbClr r="0" g="0" b="0"/>
          </a:lnRef>
          <a:fillRef idx="0">
            <a:scrgbClr r="0" g="0" b="0"/>
          </a:fillRef>
          <a:effectRef idx="0">
            <a:scrgbClr r="0" g="0" b="0"/>
          </a:effectRef>
          <a:fontRef idx="minor"/>
        </p:style>
      </p:sp>
      <p:sp>
        <p:nvSpPr>
          <p:cNvPr id="151" name="CustomShape 2"/>
          <p:cNvSpPr/>
          <p:nvPr/>
        </p:nvSpPr>
        <p:spPr>
          <a:xfrm>
            <a:off x="8610480" y="6356520"/>
            <a:ext cx="274104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208C994-6296-4A0E-B375-E003AA20151D}" type="slidenum">
              <a:rPr lang="en-US" sz="1200" b="0" strike="noStrike" spc="-1">
                <a:solidFill>
                  <a:srgbClr val="8B8B8B"/>
                </a:solidFill>
                <a:uFill>
                  <a:solidFill>
                    <a:srgbClr val="FFFFFF"/>
                  </a:solidFill>
                </a:uFill>
                <a:latin typeface="Calibri"/>
                <a:ea typeface="DejaVu Sans"/>
              </a:rPr>
              <a:t>23</a:t>
            </a:fld>
            <a:endParaRPr lang="en-US" sz="1800" b="0" strike="noStrike" spc="-1">
              <a:solidFill>
                <a:srgbClr val="000000"/>
              </a:solidFill>
              <a:uFill>
                <a:solidFill>
                  <a:srgbClr val="FFFFFF"/>
                </a:solidFill>
              </a:uFill>
              <a:latin typeface="Arial"/>
            </a:endParaRPr>
          </a:p>
        </p:txBody>
      </p:sp>
      <p:pic>
        <p:nvPicPr>
          <p:cNvPr id="152" name="Picture 151"/>
          <p:cNvPicPr/>
          <p:nvPr/>
        </p:nvPicPr>
        <p:blipFill>
          <a:blip r:embed="rId2"/>
          <a:stretch/>
        </p:blipFill>
        <p:spPr>
          <a:xfrm>
            <a:off x="27360" y="0"/>
            <a:ext cx="12191040" cy="6857280"/>
          </a:xfrm>
          <a:prstGeom prst="rect">
            <a:avLst/>
          </a:prstGeom>
          <a:ln>
            <a:noFill/>
          </a:ln>
        </p:spPr>
      </p:pic>
      <p:sp>
        <p:nvSpPr>
          <p:cNvPr id="6" name="Slide Number Placeholder 5"/>
          <p:cNvSpPr>
            <a:spLocks noGrp="1"/>
          </p:cNvSpPr>
          <p:nvPr>
            <p:ph type="sldNum" sz="quarter" idx="10"/>
          </p:nvPr>
        </p:nvSpPr>
        <p:spPr/>
        <p:txBody>
          <a:bodyPr/>
          <a:lstStyle/>
          <a:p>
            <a:fld id="{FA0082EC-E845-4012-947D-DE0B3B9BA915}" type="slidenum">
              <a:rPr lang="en-US" smtClean="0">
                <a:solidFill>
                  <a:schemeClr val="bg1"/>
                </a:solidFill>
              </a:rPr>
              <a:t>23</a:t>
            </a:fld>
            <a:endParaRPr lang="en-US" dirty="0">
              <a:solidFill>
                <a:schemeClr val="bg1"/>
              </a:solidFil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F8959958-AC83-4737-BF6C-5EB3DC68D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Slide Number Placeholder 3"/>
          <p:cNvSpPr>
            <a:spLocks noGrp="1"/>
          </p:cNvSpPr>
          <p:nvPr>
            <p:ph type="sldNum" sz="quarter" idx="10"/>
          </p:nvPr>
        </p:nvSpPr>
        <p:spPr>
          <a:prstGeom prst="rect">
            <a:avLst/>
          </a:prstGeom>
        </p:spPr>
        <p:txBody>
          <a:bodyPr/>
          <a:lstStyle/>
          <a:p>
            <a:fld id="{FA0082EC-E845-4012-947D-DE0B3B9BA915}" type="slidenum">
              <a:rPr lang="en-US" smtClean="0">
                <a:solidFill>
                  <a:schemeClr val="bg1"/>
                </a:solidFill>
              </a:rPr>
              <a:t>24</a:t>
            </a:fld>
            <a:endParaRPr lang="en-US" dirty="0">
              <a:solidFill>
                <a:schemeClr val="bg1"/>
              </a:solidFill>
            </a:endParaRPr>
          </a:p>
        </p:txBody>
      </p:sp>
      <p:sp>
        <p:nvSpPr>
          <p:cNvPr id="6" name="CustomShape 1">
            <a:extLst>
              <a:ext uri="{FF2B5EF4-FFF2-40B4-BE49-F238E27FC236}">
                <a16:creationId xmlns:a16="http://schemas.microsoft.com/office/drawing/2014/main" id="{7186B6AF-D549-410B-A0EE-A16F92278645}"/>
              </a:ext>
            </a:extLst>
          </p:cNvPr>
          <p:cNvSpPr/>
          <p:nvPr/>
        </p:nvSpPr>
        <p:spPr>
          <a:xfrm>
            <a:off x="2027559" y="859227"/>
            <a:ext cx="5951160" cy="2598148"/>
          </a:xfrm>
          <a:custGeom>
            <a:avLst/>
            <a:gdLst/>
            <a:ahLst/>
            <a:cxnLst/>
            <a:rect l="l" t="t" r="r" b="b"/>
            <a:pathLst>
              <a:path w="5256245" h="485192">
                <a:moveTo>
                  <a:pt x="0" y="0"/>
                </a:moveTo>
                <a:lnTo>
                  <a:pt x="5256245" y="0"/>
                </a:lnTo>
                <a:lnTo>
                  <a:pt x="4827037" y="485192"/>
                </a:lnTo>
                <a:lnTo>
                  <a:pt x="0" y="478972"/>
                </a:lnTo>
                <a:lnTo>
                  <a:pt x="0" y="0"/>
                </a:lnTo>
                <a:close/>
              </a:path>
            </a:pathLst>
          </a:custGeom>
          <a:solidFill>
            <a:srgbClr val="00B0F0"/>
          </a:solidFill>
          <a:ln>
            <a:noFill/>
          </a:ln>
        </p:spPr>
        <p:style>
          <a:lnRef idx="0">
            <a:scrgbClr r="0" g="0" b="0"/>
          </a:lnRef>
          <a:fillRef idx="0">
            <a:scrgbClr r="0" g="0" b="0"/>
          </a:fillRef>
          <a:effectRef idx="0">
            <a:scrgbClr r="0" g="0" b="0"/>
          </a:effectRef>
          <a:fontRef idx="minor"/>
        </p:style>
      </p:sp>
      <p:sp>
        <p:nvSpPr>
          <p:cNvPr id="7" name="CustomShape 2">
            <a:extLst>
              <a:ext uri="{FF2B5EF4-FFF2-40B4-BE49-F238E27FC236}">
                <a16:creationId xmlns:a16="http://schemas.microsoft.com/office/drawing/2014/main" id="{253C055F-A91D-4A9E-B380-AB434EF28ED0}"/>
              </a:ext>
            </a:extLst>
          </p:cNvPr>
          <p:cNvSpPr/>
          <p:nvPr/>
        </p:nvSpPr>
        <p:spPr>
          <a:xfrm rot="10800000">
            <a:off x="4353276" y="815619"/>
            <a:ext cx="6059520" cy="2627688"/>
          </a:xfrm>
          <a:custGeom>
            <a:avLst/>
            <a:gdLst/>
            <a:ahLst/>
            <a:cxnLst/>
            <a:rect l="l" t="t" r="r" b="b"/>
            <a:pathLst>
              <a:path w="5256245" h="485192">
                <a:moveTo>
                  <a:pt x="0" y="0"/>
                </a:moveTo>
                <a:lnTo>
                  <a:pt x="5256245" y="0"/>
                </a:lnTo>
                <a:lnTo>
                  <a:pt x="4827037" y="485192"/>
                </a:lnTo>
                <a:lnTo>
                  <a:pt x="0" y="478972"/>
                </a:lnTo>
                <a:lnTo>
                  <a:pt x="0" y="0"/>
                </a:lnTo>
                <a:close/>
              </a:path>
            </a:pathLst>
          </a:custGeom>
          <a:solidFill>
            <a:srgbClr val="00B0F0"/>
          </a:solidFill>
          <a:ln>
            <a:noFill/>
          </a:ln>
        </p:spPr>
        <p:style>
          <a:lnRef idx="0">
            <a:scrgbClr r="0" g="0" b="0"/>
          </a:lnRef>
          <a:fillRef idx="0">
            <a:scrgbClr r="0" g="0" b="0"/>
          </a:fillRef>
          <a:effectRef idx="0">
            <a:scrgbClr r="0" g="0" b="0"/>
          </a:effectRef>
          <a:fontRef idx="minor"/>
        </p:style>
      </p:sp>
      <p:pic>
        <p:nvPicPr>
          <p:cNvPr id="8" name="Google Shape;181;p14">
            <a:extLst>
              <a:ext uri="{FF2B5EF4-FFF2-40B4-BE49-F238E27FC236}">
                <a16:creationId xmlns:a16="http://schemas.microsoft.com/office/drawing/2014/main" id="{8D3910F4-9F62-402A-A432-A59FB07D752B}"/>
              </a:ext>
            </a:extLst>
          </p:cNvPr>
          <p:cNvPicPr/>
          <p:nvPr/>
        </p:nvPicPr>
        <p:blipFill>
          <a:blip r:embed="rId4"/>
          <a:stretch/>
        </p:blipFill>
        <p:spPr>
          <a:xfrm>
            <a:off x="5512610" y="994613"/>
            <a:ext cx="1323720" cy="606240"/>
          </a:xfrm>
          <a:prstGeom prst="rect">
            <a:avLst/>
          </a:prstGeom>
          <a:ln>
            <a:noFill/>
          </a:ln>
        </p:spPr>
      </p:pic>
      <p:sp>
        <p:nvSpPr>
          <p:cNvPr id="9" name="CustomShape 5">
            <a:extLst>
              <a:ext uri="{FF2B5EF4-FFF2-40B4-BE49-F238E27FC236}">
                <a16:creationId xmlns:a16="http://schemas.microsoft.com/office/drawing/2014/main" id="{B1E2704D-4835-4138-A12C-85A7AE5BAFA3}"/>
              </a:ext>
            </a:extLst>
          </p:cNvPr>
          <p:cNvSpPr/>
          <p:nvPr/>
        </p:nvSpPr>
        <p:spPr>
          <a:xfrm rot="10800000">
            <a:off x="9920221" y="844918"/>
            <a:ext cx="720360" cy="2598149"/>
          </a:xfrm>
          <a:custGeom>
            <a:avLst/>
            <a:gdLst/>
            <a:ahLst/>
            <a:cxnLst/>
            <a:rect l="l" t="t" r="r" b="b"/>
            <a:pathLst>
              <a:path w="658056" h="1698899">
                <a:moveTo>
                  <a:pt x="230684" y="1698899"/>
                </a:moveTo>
                <a:lnTo>
                  <a:pt x="0" y="1694406"/>
                </a:lnTo>
                <a:lnTo>
                  <a:pt x="0" y="0"/>
                </a:lnTo>
                <a:lnTo>
                  <a:pt x="658056" y="17323"/>
                </a:lnTo>
                <a:close/>
              </a:path>
            </a:pathLst>
          </a:custGeom>
          <a:solidFill>
            <a:schemeClr val="accent3">
              <a:lumMod val="20000"/>
              <a:lumOff val="80000"/>
            </a:schemeClr>
          </a:solidFill>
          <a:ln>
            <a:noFill/>
          </a:ln>
        </p:spPr>
        <p:style>
          <a:lnRef idx="0">
            <a:scrgbClr r="0" g="0" b="0"/>
          </a:lnRef>
          <a:fillRef idx="0">
            <a:scrgbClr r="0" g="0" b="0"/>
          </a:fillRef>
          <a:effectRef idx="0">
            <a:scrgbClr r="0" g="0" b="0"/>
          </a:effectRef>
          <a:fontRef idx="minor"/>
        </p:style>
      </p:sp>
      <p:sp>
        <p:nvSpPr>
          <p:cNvPr id="10" name="CustomShape 7">
            <a:extLst>
              <a:ext uri="{FF2B5EF4-FFF2-40B4-BE49-F238E27FC236}">
                <a16:creationId xmlns:a16="http://schemas.microsoft.com/office/drawing/2014/main" id="{5326D30E-8E35-430D-B2A5-0198DFA63D5C}"/>
              </a:ext>
            </a:extLst>
          </p:cNvPr>
          <p:cNvSpPr/>
          <p:nvPr/>
        </p:nvSpPr>
        <p:spPr>
          <a:xfrm>
            <a:off x="3111337" y="1865770"/>
            <a:ext cx="5973288" cy="14016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dirty="0">
                <a:solidFill>
                  <a:schemeClr val="bg1"/>
                </a:solidFill>
                <a:uFill>
                  <a:solidFill>
                    <a:srgbClr val="FFFFFF"/>
                  </a:solidFill>
                </a:uFill>
                <a:latin typeface="Times New Roman" panose="02020603050405020304" pitchFamily="18" charset="0"/>
                <a:cs typeface="Times New Roman" panose="02020603050405020304" pitchFamily="18" charset="0"/>
              </a:rPr>
              <a:t>Thank </a:t>
            </a:r>
            <a:r>
              <a:rPr lang="en-US" sz="3600" b="0" strike="noStrike" spc="-1" dirty="0" smtClean="0">
                <a:solidFill>
                  <a:schemeClr val="bg1"/>
                </a:solidFill>
                <a:uFill>
                  <a:solidFill>
                    <a:srgbClr val="FFFFFF"/>
                  </a:solidFill>
                </a:uFill>
                <a:latin typeface="Times New Roman" panose="02020603050405020304" pitchFamily="18" charset="0"/>
                <a:cs typeface="Times New Roman" panose="02020603050405020304" pitchFamily="18" charset="0"/>
              </a:rPr>
              <a:t>You</a:t>
            </a:r>
          </a:p>
          <a:p>
            <a:pPr algn="ctr">
              <a:lnSpc>
                <a:spcPct val="100000"/>
              </a:lnSpc>
            </a:pPr>
            <a:r>
              <a:rPr lang="en-US" sz="3600" b="0" strike="noStrike" spc="-1" dirty="0" smtClean="0">
                <a:solidFill>
                  <a:schemeClr val="bg1"/>
                </a:solidFill>
                <a:uFill>
                  <a:solidFill>
                    <a:srgbClr val="FFFFFF"/>
                  </a:solidFill>
                </a:uFill>
                <a:latin typeface="Times New Roman" panose="02020603050405020304" pitchFamily="18" charset="0"/>
                <a:cs typeface="Times New Roman" panose="02020603050405020304" pitchFamily="18" charset="0"/>
              </a:rPr>
              <a:t> for</a:t>
            </a:r>
          </a:p>
          <a:p>
            <a:pPr algn="ctr">
              <a:lnSpc>
                <a:spcPct val="100000"/>
              </a:lnSpc>
            </a:pPr>
            <a:r>
              <a:rPr lang="en-US" sz="3600" b="0" strike="noStrike" spc="-1" dirty="0" smtClean="0">
                <a:solidFill>
                  <a:schemeClr val="bg1"/>
                </a:solidFill>
                <a:uFill>
                  <a:solidFill>
                    <a:srgbClr val="FFFFFF"/>
                  </a:solidFill>
                </a:uFill>
                <a:latin typeface="Times New Roman" panose="02020603050405020304" pitchFamily="18" charset="0"/>
                <a:cs typeface="Times New Roman" panose="02020603050405020304" pitchFamily="18" charset="0"/>
              </a:rPr>
              <a:t> Watching and Listening</a:t>
            </a:r>
            <a:endParaRPr lang="en-US" sz="3600" b="0" strike="noStrike" spc="-1" dirty="0">
              <a:solidFill>
                <a:schemeClr val="bg1"/>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CustomShape 4">
            <a:extLst>
              <a:ext uri="{FF2B5EF4-FFF2-40B4-BE49-F238E27FC236}">
                <a16:creationId xmlns:a16="http://schemas.microsoft.com/office/drawing/2014/main" id="{CA0AAD74-0E18-437C-A503-AE50729C9E49}"/>
              </a:ext>
            </a:extLst>
          </p:cNvPr>
          <p:cNvSpPr/>
          <p:nvPr/>
        </p:nvSpPr>
        <p:spPr>
          <a:xfrm>
            <a:off x="1750602" y="848126"/>
            <a:ext cx="720360" cy="2581560"/>
          </a:xfrm>
          <a:custGeom>
            <a:avLst/>
            <a:gdLst/>
            <a:ahLst/>
            <a:cxnLst/>
            <a:rect l="l" t="t" r="r" b="b"/>
            <a:pathLst>
              <a:path w="722656" h="1700600">
                <a:moveTo>
                  <a:pt x="0" y="0"/>
                </a:moveTo>
                <a:lnTo>
                  <a:pt x="722656" y="19024"/>
                </a:lnTo>
                <a:lnTo>
                  <a:pt x="295284" y="1700600"/>
                </a:lnTo>
                <a:lnTo>
                  <a:pt x="0" y="1694849"/>
                </a:lnTo>
                <a:close/>
              </a:path>
            </a:pathLst>
          </a:custGeom>
          <a:solidFill>
            <a:srgbClr val="E9EBF3"/>
          </a:solid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8967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19" name="CustomShape 1"/>
          <p:cNvSpPr/>
          <p:nvPr/>
        </p:nvSpPr>
        <p:spPr>
          <a:xfrm>
            <a:off x="3120897" y="2572124"/>
            <a:ext cx="5349567" cy="134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vi-VN" sz="6000" b="0" strike="noStrike" spc="-1" dirty="0" smtClean="0">
                <a:solidFill>
                  <a:srgbClr val="FFFFFF"/>
                </a:solidFill>
                <a:uFill>
                  <a:solidFill>
                    <a:srgbClr val="FFFFFF"/>
                  </a:solidFill>
                </a:uFill>
                <a:latin typeface="Times New Roman"/>
                <a:ea typeface="DejaVu Sans"/>
              </a:rPr>
              <a:t>What is </a:t>
            </a:r>
            <a:r>
              <a:rPr lang="en-US" sz="6000" b="0" strike="noStrike" spc="-1" dirty="0" err="1" smtClean="0">
                <a:solidFill>
                  <a:srgbClr val="FFFFFF"/>
                </a:solidFill>
                <a:uFill>
                  <a:solidFill>
                    <a:srgbClr val="FFFFFF"/>
                  </a:solidFill>
                </a:uFill>
                <a:latin typeface="Times New Roman"/>
                <a:ea typeface="DejaVu Sans"/>
              </a:rPr>
              <a:t>ReatJS</a:t>
            </a:r>
            <a:r>
              <a:rPr lang="vi-VN" sz="6000" b="0" strike="noStrike" spc="-1" dirty="0" smtClean="0">
                <a:solidFill>
                  <a:srgbClr val="FFFFFF"/>
                </a:solidFill>
                <a:uFill>
                  <a:solidFill>
                    <a:srgbClr val="FFFFFF"/>
                  </a:solidFill>
                </a:uFill>
                <a:latin typeface="Times New Roman"/>
                <a:ea typeface="DejaVu Sans"/>
              </a:rPr>
              <a:t>?</a:t>
            </a:r>
            <a:endParaRPr lang="vi-VN" sz="1800" b="0" strike="noStrike" spc="-1" dirty="0" smtClean="0">
              <a:solidFill>
                <a:srgbClr val="000000"/>
              </a:solidFill>
              <a:uFill>
                <a:solidFill>
                  <a:srgbClr val="FFFFFF"/>
                </a:solidFill>
              </a:uFill>
              <a:latin typeface="Arial"/>
            </a:endParaRPr>
          </a:p>
          <a:p>
            <a:pPr algn="ctr">
              <a:lnSpc>
                <a:spcPct val="100000"/>
              </a:lnSpc>
            </a:pPr>
            <a:endParaRPr lang="vi-VN" sz="1800" b="0" strike="noStrike" spc="-1" dirty="0">
              <a:solidFill>
                <a:srgbClr val="000000"/>
              </a:solidFill>
              <a:uFill>
                <a:solidFill>
                  <a:srgbClr val="FFFFFF"/>
                </a:solidFill>
              </a:uFill>
              <a:latin typeface="Arial"/>
            </a:endParaRPr>
          </a:p>
        </p:txBody>
      </p:sp>
      <p:sp>
        <p:nvSpPr>
          <p:cNvPr id="27" name="Slide Number Placeholder 26"/>
          <p:cNvSpPr>
            <a:spLocks noGrp="1"/>
          </p:cNvSpPr>
          <p:nvPr>
            <p:ph type="sldNum" sz="quarter" idx="12"/>
          </p:nvPr>
        </p:nvSpPr>
        <p:spPr/>
        <p:txBody>
          <a:bodyPr/>
          <a:lstStyle/>
          <a:p>
            <a:fld id="{A70E4FD9-AB22-4117-B270-68EF922BFB46}"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419531291"/>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838080" y="425425"/>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err="1" smtClean="0">
                <a:solidFill>
                  <a:srgbClr val="FFFFFF"/>
                </a:solidFill>
                <a:uFill>
                  <a:solidFill>
                    <a:srgbClr val="FFFFFF"/>
                  </a:solidFill>
                </a:uFill>
                <a:latin typeface="Times New Roman"/>
              </a:rPr>
              <a:t>ReactJS</a:t>
            </a:r>
            <a:endParaRPr lang="vi-VN" sz="1800" b="0" strike="noStrike" spc="-1" dirty="0">
              <a:solidFill>
                <a:srgbClr val="000000"/>
              </a:solidFill>
              <a:uFill>
                <a:solidFill>
                  <a:srgbClr val="FFFFFF"/>
                </a:solidFill>
              </a:uFill>
              <a:latin typeface="Arial"/>
            </a:endParaRPr>
          </a:p>
        </p:txBody>
      </p:sp>
      <p:sp>
        <p:nvSpPr>
          <p:cNvPr id="117" name="CustomShape 2"/>
          <p:cNvSpPr/>
          <p:nvPr/>
        </p:nvSpPr>
        <p:spPr>
          <a:xfrm>
            <a:off x="5289310" y="207034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85750">
              <a:lnSpc>
                <a:spcPct val="100000"/>
              </a:lnSpc>
              <a:spcAft>
                <a:spcPts val="1200"/>
              </a:spcAft>
              <a:buFont typeface="Arial" pitchFamily="34" charset="0"/>
              <a:buChar char="•"/>
            </a:pPr>
            <a:r>
              <a:rPr lang="en-US" dirty="0">
                <a:latin typeface="Arial" panose="020B0604020202020204" pitchFamily="34" charset="0"/>
                <a:cs typeface="Arial" panose="020B0604020202020204" pitchFamily="34" charset="0"/>
              </a:rPr>
              <a:t>React.js is an open-source JavaScript library that is used for building user interfaces specifically for single-page </a:t>
            </a:r>
            <a:r>
              <a:rPr lang="en-US" dirty="0" smtClean="0">
                <a:latin typeface="Arial" panose="020B0604020202020204" pitchFamily="34" charset="0"/>
                <a:cs typeface="Arial" panose="020B0604020202020204" pitchFamily="34" charset="0"/>
              </a:rPr>
              <a:t>applications.</a:t>
            </a:r>
          </a:p>
          <a:p>
            <a:pPr marL="274320" indent="-285750">
              <a:lnSpc>
                <a:spcPct val="100000"/>
              </a:lnSpc>
              <a:spcAft>
                <a:spcPts val="1200"/>
              </a:spcAft>
              <a:buFont typeface="Arial" pitchFamily="34" charset="0"/>
              <a:buChar char="•"/>
            </a:pPr>
            <a:r>
              <a:rPr lang="en-US" dirty="0">
                <a:latin typeface="Arial" panose="020B0604020202020204" pitchFamily="34" charset="0"/>
                <a:cs typeface="Arial" panose="020B0604020202020204" pitchFamily="34" charset="0"/>
              </a:rPr>
              <a:t>It’s used for handling the view layer for web and mobile apps. React also allows us to create reusable UI </a:t>
            </a:r>
            <a:r>
              <a:rPr lang="en-US" dirty="0" smtClean="0">
                <a:latin typeface="Arial" panose="020B0604020202020204" pitchFamily="34" charset="0"/>
                <a:cs typeface="Arial" panose="020B0604020202020204" pitchFamily="34" charset="0"/>
              </a:rPr>
              <a:t>components.</a:t>
            </a:r>
          </a:p>
          <a:p>
            <a:pPr marL="274320" indent="-285750">
              <a:lnSpc>
                <a:spcPct val="100000"/>
              </a:lnSpc>
              <a:spcAft>
                <a:spcPts val="1200"/>
              </a:spcAft>
              <a:buFont typeface="Arial" pitchFamily="34" charset="0"/>
              <a:buChar char="•"/>
            </a:pPr>
            <a:r>
              <a:rPr lang="en-US" dirty="0">
                <a:latin typeface="Arial" panose="020B0604020202020204" pitchFamily="34" charset="0"/>
                <a:cs typeface="Arial" panose="020B0604020202020204" pitchFamily="34" charset="0"/>
              </a:rPr>
              <a:t>React was first created by Jordan </a:t>
            </a:r>
            <a:r>
              <a:rPr lang="en-US" dirty="0" err="1">
                <a:latin typeface="Arial" panose="020B0604020202020204" pitchFamily="34" charset="0"/>
                <a:cs typeface="Arial" panose="020B0604020202020204" pitchFamily="34" charset="0"/>
              </a:rPr>
              <a:t>Walke</a:t>
            </a:r>
            <a:r>
              <a:rPr lang="en-US" dirty="0">
                <a:latin typeface="Arial" panose="020B0604020202020204" pitchFamily="34" charset="0"/>
                <a:cs typeface="Arial" panose="020B0604020202020204" pitchFamily="34" charset="0"/>
              </a:rPr>
              <a:t>, a software engineer working for </a:t>
            </a:r>
            <a:r>
              <a:rPr lang="en-US" dirty="0" smtClean="0">
                <a:latin typeface="Arial" panose="020B0604020202020204" pitchFamily="34" charset="0"/>
                <a:cs typeface="Arial" panose="020B0604020202020204" pitchFamily="34" charset="0"/>
              </a:rPr>
              <a:t>Facebook.</a:t>
            </a:r>
            <a:endParaRPr lang="vi-VN" spc="-1" dirty="0">
              <a:uFill>
                <a:solidFill>
                  <a:srgbClr val="FFFFFF"/>
                </a:solidFill>
              </a:uFill>
              <a:latin typeface="Arial" panose="020B0604020202020204" pitchFamily="34" charset="0"/>
              <a:cs typeface="Arial" panose="020B0604020202020204" pitchFamily="34" charset="0"/>
            </a:endParaRPr>
          </a:p>
        </p:txBody>
      </p:sp>
      <p:sp>
        <p:nvSpPr>
          <p:cNvPr id="118" name="CustomShape 3"/>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vi-VN" sz="1800" b="0" strike="noStrike" spc="-1" dirty="0">
              <a:solidFill>
                <a:srgbClr val="000000"/>
              </a:solidFill>
              <a:uFill>
                <a:solidFill>
                  <a:srgbClr val="FFFFFF"/>
                </a:solidFill>
              </a:uFill>
              <a:latin typeface="Arial"/>
            </a:endParaRPr>
          </a:p>
        </p:txBody>
      </p:sp>
      <p:sp>
        <p:nvSpPr>
          <p:cNvPr id="3" name="Slide Number Placeholder 2"/>
          <p:cNvSpPr>
            <a:spLocks noGrp="1"/>
          </p:cNvSpPr>
          <p:nvPr>
            <p:ph type="sldNum" sz="quarter" idx="12"/>
          </p:nvPr>
        </p:nvSpPr>
        <p:spPr/>
        <p:txBody>
          <a:bodyPr/>
          <a:lstStyle/>
          <a:p>
            <a:fld id="{A70E4FD9-AB22-4117-B270-68EF922BFB46}" type="slidenum">
              <a:rPr lang="en-US" smtClean="0">
                <a:solidFill>
                  <a:schemeClr val="bg1"/>
                </a:solidFill>
              </a:rPr>
              <a:t>4</a:t>
            </a:fld>
            <a:endParaRPr lang="en-US" dirty="0">
              <a:solidFill>
                <a:schemeClr val="bg1"/>
              </a:solidFill>
            </a:endParaRPr>
          </a:p>
        </p:txBody>
      </p:sp>
      <p:pic>
        <p:nvPicPr>
          <p:cNvPr id="1026" name="Picture 2" descr="Why ReactJS is better for Web Applicatio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61" y="2282088"/>
            <a:ext cx="4337768" cy="289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665674"/>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40" name="CustomShape 1"/>
          <p:cNvSpPr/>
          <p:nvPr/>
        </p:nvSpPr>
        <p:spPr>
          <a:xfrm>
            <a:off x="2891639" y="2822040"/>
            <a:ext cx="6477994" cy="121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b="0" strike="noStrike" spc="-1" dirty="0" smtClean="0">
                <a:solidFill>
                  <a:srgbClr val="FFFFFF"/>
                </a:solidFill>
                <a:uFill>
                  <a:solidFill>
                    <a:srgbClr val="FFFFFF"/>
                  </a:solidFill>
                </a:uFill>
                <a:latin typeface="Times New Roman"/>
                <a:ea typeface="DejaVu Sans"/>
              </a:rPr>
              <a:t>Why </a:t>
            </a:r>
            <a:r>
              <a:rPr lang="en-US" sz="6000" b="0" strike="noStrike" spc="-1" dirty="0" err="1" smtClean="0">
                <a:solidFill>
                  <a:srgbClr val="FFFFFF"/>
                </a:solidFill>
                <a:uFill>
                  <a:solidFill>
                    <a:srgbClr val="FFFFFF"/>
                  </a:solidFill>
                </a:uFill>
                <a:latin typeface="Times New Roman"/>
                <a:ea typeface="DejaVu Sans"/>
              </a:rPr>
              <a:t>ReactJS</a:t>
            </a:r>
            <a:r>
              <a:rPr lang="en-US" sz="6000" b="0" strike="noStrike" spc="-1" dirty="0" smtClean="0">
                <a:solidFill>
                  <a:srgbClr val="FFFFFF"/>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FA0082EC-E845-4012-947D-DE0B3B9BA915}" type="slidenum">
              <a:rPr lang="en-US" smtClean="0">
                <a:solidFill>
                  <a:schemeClr val="bg1"/>
                </a:solidFill>
              </a:rPr>
              <a:t>5</a:t>
            </a:fld>
            <a:endParaRPr lang="en-US" dirty="0">
              <a:solidFill>
                <a:schemeClr val="bg1"/>
              </a:solidFil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838080"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Why</a:t>
            </a:r>
            <a:endParaRPr lang="en-US" sz="1800" b="0" strike="noStrike" spc="-1" dirty="0">
              <a:solidFill>
                <a:srgbClr val="000000"/>
              </a:solidFill>
              <a:uFill>
                <a:solidFill>
                  <a:srgbClr val="FFFFFF"/>
                </a:solidFill>
              </a:uFill>
              <a:latin typeface="Arial"/>
            </a:endParaRPr>
          </a:p>
        </p:txBody>
      </p:sp>
      <p:sp>
        <p:nvSpPr>
          <p:cNvPr id="144"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FA0082EC-E845-4012-947D-DE0B3B9BA915}" type="slidenum">
              <a:rPr lang="en-US" smtClean="0">
                <a:solidFill>
                  <a:schemeClr val="bg1"/>
                </a:solidFill>
              </a:rPr>
              <a:t>6</a:t>
            </a:fld>
            <a:endParaRPr lang="en-US" dirty="0">
              <a:solidFill>
                <a:schemeClr val="bg1"/>
              </a:solidFill>
            </a:endParaRPr>
          </a:p>
        </p:txBody>
      </p:sp>
      <p:sp>
        <p:nvSpPr>
          <p:cNvPr id="6" name="CustomShape 2"/>
          <p:cNvSpPr/>
          <p:nvPr/>
        </p:nvSpPr>
        <p:spPr>
          <a:xfrm>
            <a:off x="838080" y="1854681"/>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smtClean="0">
                <a:uFill>
                  <a:solidFill>
                    <a:srgbClr val="FFFFFF"/>
                  </a:solidFill>
                </a:uFill>
              </a:rPr>
              <a:t>Easy creation of dynamic web applications</a:t>
            </a:r>
          </a:p>
          <a:p>
            <a:pPr marL="285750" indent="-285750">
              <a:lnSpc>
                <a:spcPct val="100000"/>
              </a:lnSpc>
              <a:spcAft>
                <a:spcPts val="1200"/>
              </a:spcAft>
              <a:buFont typeface="Arial" pitchFamily="34" charset="0"/>
              <a:buChar char="•"/>
            </a:pPr>
            <a:r>
              <a:rPr lang="en-US" spc="-1" dirty="0" smtClean="0">
                <a:uFill>
                  <a:solidFill>
                    <a:srgbClr val="FFFFFF"/>
                  </a:solidFill>
                </a:uFill>
              </a:rPr>
              <a:t>Performance enhancements</a:t>
            </a:r>
          </a:p>
          <a:p>
            <a:pPr marL="285750" indent="-285750">
              <a:lnSpc>
                <a:spcPct val="100000"/>
              </a:lnSpc>
              <a:spcAft>
                <a:spcPts val="1200"/>
              </a:spcAft>
              <a:buFont typeface="Arial" pitchFamily="34" charset="0"/>
              <a:buChar char="•"/>
            </a:pPr>
            <a:r>
              <a:rPr lang="en-US" spc="-1" dirty="0" smtClean="0">
                <a:uFill>
                  <a:solidFill>
                    <a:srgbClr val="FFFFFF"/>
                  </a:solidFill>
                </a:uFill>
              </a:rPr>
              <a:t>Reusable components</a:t>
            </a:r>
          </a:p>
          <a:p>
            <a:pPr marL="285750" indent="-285750">
              <a:lnSpc>
                <a:spcPct val="100000"/>
              </a:lnSpc>
              <a:spcAft>
                <a:spcPts val="1200"/>
              </a:spcAft>
              <a:buFont typeface="Arial" pitchFamily="34" charset="0"/>
              <a:buChar char="•"/>
            </a:pPr>
            <a:r>
              <a:rPr lang="en-US" spc="-1" dirty="0" smtClean="0">
                <a:uFill>
                  <a:solidFill>
                    <a:srgbClr val="FFFFFF"/>
                  </a:solidFill>
                </a:uFill>
              </a:rPr>
              <a:t>Unidirectional data flow</a:t>
            </a:r>
          </a:p>
          <a:p>
            <a:pPr marL="285750" indent="-285750">
              <a:lnSpc>
                <a:spcPct val="100000"/>
              </a:lnSpc>
              <a:spcAft>
                <a:spcPts val="1200"/>
              </a:spcAft>
              <a:buFont typeface="Arial" pitchFamily="34" charset="0"/>
              <a:buChar char="•"/>
            </a:pPr>
            <a:r>
              <a:rPr lang="en-US" spc="-1" dirty="0" smtClean="0">
                <a:uFill>
                  <a:solidFill>
                    <a:srgbClr val="FFFFFF"/>
                  </a:solidFill>
                </a:uFill>
              </a:rPr>
              <a:t>Can </a:t>
            </a:r>
            <a:r>
              <a:rPr lang="en-US" spc="-1" dirty="0" smtClean="0">
                <a:uFill>
                  <a:solidFill>
                    <a:srgbClr val="FFFFFF"/>
                  </a:solidFill>
                </a:uFill>
              </a:rPr>
              <a:t>be used for mobile apps</a:t>
            </a:r>
          </a:p>
          <a:p>
            <a:pPr marL="285750" indent="-285750">
              <a:lnSpc>
                <a:spcPct val="100000"/>
              </a:lnSpc>
              <a:spcAft>
                <a:spcPts val="1200"/>
              </a:spcAft>
              <a:buFont typeface="Arial" pitchFamily="34" charset="0"/>
              <a:buChar char="•"/>
            </a:pPr>
            <a:r>
              <a:rPr lang="en-US" spc="-1" dirty="0" smtClean="0">
                <a:uFill>
                  <a:solidFill>
                    <a:srgbClr val="FFFFFF"/>
                  </a:solidFill>
                </a:uFill>
              </a:rPr>
              <a:t>Dedicated tools for easy debugging</a:t>
            </a:r>
          </a:p>
          <a:p>
            <a:pPr marL="285750" indent="-285750">
              <a:lnSpc>
                <a:spcPct val="100000"/>
              </a:lnSpc>
              <a:buFont typeface="Arial" pitchFamily="34" charset="0"/>
              <a:buChar char="•"/>
            </a:pPr>
            <a:endParaRPr lang="vi-VN" spc="-1" dirty="0">
              <a:uFill>
                <a:solidFill>
                  <a:srgbClr val="FFFFFF"/>
                </a:solidFill>
              </a:uFill>
            </a:endParaRPr>
          </a:p>
        </p:txBody>
      </p:sp>
      <p:pic>
        <p:nvPicPr>
          <p:cNvPr id="2050" name="Picture 2" descr="Why and Where Should you Use React for Web Development? | Sim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415" y="3238861"/>
            <a:ext cx="6585754" cy="2286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alpha val="66000"/>
          </a:srgbClr>
        </a:solidFill>
        <a:effectLst/>
      </p:bgPr>
    </p:bg>
    <p:spTree>
      <p:nvGrpSpPr>
        <p:cNvPr id="1" name=""/>
        <p:cNvGrpSpPr/>
        <p:nvPr/>
      </p:nvGrpSpPr>
      <p:grpSpPr>
        <a:xfrm>
          <a:off x="0" y="0"/>
          <a:ext cx="0" cy="0"/>
          <a:chOff x="0" y="0"/>
          <a:chExt cx="0" cy="0"/>
        </a:xfrm>
      </p:grpSpPr>
      <p:sp>
        <p:nvSpPr>
          <p:cNvPr id="135" name="CustomShape 1"/>
          <p:cNvSpPr/>
          <p:nvPr/>
        </p:nvSpPr>
        <p:spPr>
          <a:xfrm>
            <a:off x="2856014" y="2810165"/>
            <a:ext cx="6608623" cy="121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spc="-1" dirty="0">
                <a:solidFill>
                  <a:schemeClr val="bg1"/>
                </a:solidFill>
                <a:uFill>
                  <a:solidFill>
                    <a:srgbClr val="FFFFFF"/>
                  </a:solidFill>
                </a:uFill>
                <a:latin typeface="Times New Roman" panose="02020603050405020304" pitchFamily="18" charset="0"/>
                <a:cs typeface="Times New Roman" panose="02020603050405020304" pitchFamily="18" charset="0"/>
              </a:rPr>
              <a:t>Features of </a:t>
            </a:r>
            <a:r>
              <a:rPr lang="en-US" sz="6000" spc="-1" dirty="0" err="1">
                <a:solidFill>
                  <a:schemeClr val="bg1"/>
                </a:solidFill>
                <a:uFill>
                  <a:solidFill>
                    <a:srgbClr val="FFFFFF"/>
                  </a:solidFill>
                </a:uFill>
                <a:latin typeface="Times New Roman" panose="02020603050405020304" pitchFamily="18" charset="0"/>
                <a:cs typeface="Times New Roman" panose="02020603050405020304" pitchFamily="18" charset="0"/>
              </a:rPr>
              <a:t>ReactJS</a:t>
            </a:r>
            <a:endParaRPr lang="en-US" sz="1800" b="0" strike="noStrike" spc="-1" dirty="0">
              <a:solidFill>
                <a:schemeClr val="bg1"/>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FA0082EC-E845-4012-947D-DE0B3B9BA915}" type="slidenum">
              <a:rPr lang="en-US" smtClean="0">
                <a:solidFill>
                  <a:schemeClr val="bg1"/>
                </a:solidFill>
              </a:rPr>
              <a:t>7</a:t>
            </a:fld>
            <a:endParaRPr lang="en-US" dirty="0">
              <a:solidFill>
                <a:schemeClr val="bg1"/>
              </a:solidFil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838080"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JSX – </a:t>
            </a:r>
            <a:r>
              <a:rPr lang="en-US" sz="3200" b="1" spc="-1" dirty="0" err="1" smtClean="0">
                <a:solidFill>
                  <a:srgbClr val="FFFFFF"/>
                </a:solidFill>
                <a:uFill>
                  <a:solidFill>
                    <a:srgbClr val="FFFFFF"/>
                  </a:solidFill>
                </a:uFill>
                <a:latin typeface="Times New Roman"/>
              </a:rPr>
              <a:t>JavaScrip</a:t>
            </a:r>
            <a:r>
              <a:rPr lang="en-US" sz="3200" b="1" spc="-1" dirty="0" smtClean="0">
                <a:solidFill>
                  <a:srgbClr val="FFFFFF"/>
                </a:solidFill>
                <a:uFill>
                  <a:solidFill>
                    <a:srgbClr val="FFFFFF"/>
                  </a:solidFill>
                </a:uFill>
                <a:latin typeface="Times New Roman"/>
              </a:rPr>
              <a:t> Syntax Extension </a:t>
            </a:r>
            <a:endParaRPr lang="en-US" sz="1800" b="0" strike="noStrike" spc="-1" dirty="0">
              <a:solidFill>
                <a:srgbClr val="000000"/>
              </a:solidFill>
              <a:uFill>
                <a:solidFill>
                  <a:srgbClr val="FFFFFF"/>
                </a:solidFill>
              </a:uFill>
              <a:latin typeface="Arial"/>
            </a:endParaRPr>
          </a:p>
        </p:txBody>
      </p:sp>
      <p:sp>
        <p:nvSpPr>
          <p:cNvPr id="13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FA0082EC-E845-4012-947D-DE0B3B9BA915}" type="slidenum">
              <a:rPr lang="en-US" smtClean="0">
                <a:solidFill>
                  <a:schemeClr val="bg1"/>
                </a:solidFill>
              </a:rPr>
              <a:t>8</a:t>
            </a:fld>
            <a:endParaRPr lang="en-US" dirty="0">
              <a:solidFill>
                <a:schemeClr val="bg1"/>
              </a:solidFill>
            </a:endParaRPr>
          </a:p>
        </p:txBody>
      </p:sp>
      <p:sp>
        <p:nvSpPr>
          <p:cNvPr id="6" name="CustomShape 2"/>
          <p:cNvSpPr/>
          <p:nvPr/>
        </p:nvSpPr>
        <p:spPr>
          <a:xfrm>
            <a:off x="5289310" y="2070340"/>
            <a:ext cx="5778380" cy="4037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spcAft>
                <a:spcPts val="1200"/>
              </a:spcAft>
              <a:buFont typeface="Arial" pitchFamily="34" charset="0"/>
              <a:buChar char="•"/>
            </a:pPr>
            <a:r>
              <a:rPr lang="en-US" spc="-1" dirty="0" smtClean="0">
                <a:uFill>
                  <a:solidFill>
                    <a:srgbClr val="FFFFFF"/>
                  </a:solidFill>
                </a:uFill>
              </a:rPr>
              <a:t>JSX is a syntax extension to </a:t>
            </a:r>
            <a:r>
              <a:rPr lang="en-US" spc="-1" dirty="0" smtClean="0">
                <a:uFill>
                  <a:solidFill>
                    <a:srgbClr val="FFFFFF"/>
                  </a:solidFill>
                </a:uFill>
              </a:rPr>
              <a:t>JavaScript. </a:t>
            </a:r>
            <a:r>
              <a:rPr lang="en-US" spc="-1" dirty="0" smtClean="0">
                <a:uFill>
                  <a:solidFill>
                    <a:srgbClr val="FFFFFF"/>
                  </a:solidFill>
                </a:uFill>
              </a:rPr>
              <a:t>It is used with React to describe what the User interface should look </a:t>
            </a:r>
            <a:r>
              <a:rPr lang="en-US" spc="-1" dirty="0" smtClean="0">
                <a:uFill>
                  <a:solidFill>
                    <a:srgbClr val="FFFFFF"/>
                  </a:solidFill>
                </a:uFill>
              </a:rPr>
              <a:t>like.</a:t>
            </a:r>
            <a:endParaRPr lang="en-US" spc="-1" dirty="0" smtClean="0">
              <a:uFill>
                <a:solidFill>
                  <a:srgbClr val="FFFFFF"/>
                </a:solidFill>
              </a:uFill>
            </a:endParaRPr>
          </a:p>
          <a:p>
            <a:pPr marL="285750" indent="-285750">
              <a:lnSpc>
                <a:spcPct val="100000"/>
              </a:lnSpc>
              <a:spcAft>
                <a:spcPts val="1200"/>
              </a:spcAft>
              <a:buFont typeface="Arial" pitchFamily="34" charset="0"/>
              <a:buChar char="•"/>
            </a:pPr>
            <a:r>
              <a:rPr lang="en-US" spc="-1" dirty="0" smtClean="0">
                <a:uFill>
                  <a:solidFill>
                    <a:srgbClr val="FFFFFF"/>
                  </a:solidFill>
                </a:uFill>
              </a:rPr>
              <a:t>By using JSX, you can write HTML structures in the same file that contains </a:t>
            </a:r>
            <a:r>
              <a:rPr lang="en-US" spc="-1" dirty="0" err="1" smtClean="0">
                <a:uFill>
                  <a:solidFill>
                    <a:srgbClr val="FFFFFF"/>
                  </a:solidFill>
                </a:uFill>
              </a:rPr>
              <a:t>javaScript</a:t>
            </a:r>
            <a:r>
              <a:rPr lang="en-US" spc="-1" dirty="0" smtClean="0">
                <a:uFill>
                  <a:solidFill>
                    <a:srgbClr val="FFFFFF"/>
                  </a:solidFill>
                </a:uFill>
              </a:rPr>
              <a:t> code.</a:t>
            </a:r>
            <a:endParaRPr lang="en-US" spc="-1" dirty="0" smtClean="0">
              <a:uFill>
                <a:solidFill>
                  <a:srgbClr val="FFFFFF"/>
                </a:solidFill>
              </a:uFill>
            </a:endParaRPr>
          </a:p>
          <a:p>
            <a:pPr marL="285750" indent="-285750">
              <a:lnSpc>
                <a:spcPct val="100000"/>
              </a:lnSpc>
              <a:spcAft>
                <a:spcPts val="1200"/>
              </a:spcAft>
              <a:buFont typeface="Arial" pitchFamily="34" charset="0"/>
              <a:buChar char="•"/>
            </a:pPr>
            <a:r>
              <a:rPr lang="en-US" spc="-1" dirty="0" smtClean="0">
                <a:uFill>
                  <a:solidFill>
                    <a:srgbClr val="FFFFFF"/>
                  </a:solidFill>
                </a:uFill>
              </a:rPr>
              <a:t>JSX helps in making the code easier to understand and debug as it avoids usage of JS DOM </a:t>
            </a:r>
            <a:r>
              <a:rPr lang="en-US" spc="-1" dirty="0" err="1" smtClean="0">
                <a:uFill>
                  <a:solidFill>
                    <a:srgbClr val="FFFFFF"/>
                  </a:solidFill>
                </a:uFill>
              </a:rPr>
              <a:t>structutes</a:t>
            </a:r>
            <a:r>
              <a:rPr lang="en-US" spc="-1" dirty="0" smtClean="0">
                <a:uFill>
                  <a:solidFill>
                    <a:srgbClr val="FFFFFF"/>
                  </a:solidFill>
                </a:uFill>
              </a:rPr>
              <a:t> </a:t>
            </a:r>
            <a:r>
              <a:rPr lang="en-US" spc="-1" dirty="0" smtClean="0">
                <a:uFill>
                  <a:solidFill>
                    <a:srgbClr val="FFFFFF"/>
                  </a:solidFill>
                </a:uFill>
              </a:rPr>
              <a:t> </a:t>
            </a:r>
            <a:r>
              <a:rPr lang="en-US" spc="-1" dirty="0" smtClean="0">
                <a:uFill>
                  <a:solidFill>
                    <a:srgbClr val="FFFFFF"/>
                  </a:solidFill>
                </a:uFill>
              </a:rPr>
              <a:t>which are rather </a:t>
            </a:r>
            <a:r>
              <a:rPr lang="en-US" spc="-1" dirty="0" smtClean="0">
                <a:uFill>
                  <a:solidFill>
                    <a:srgbClr val="FFFFFF"/>
                  </a:solidFill>
                </a:uFill>
              </a:rPr>
              <a:t>complex.</a:t>
            </a:r>
            <a:endParaRPr lang="vi-VN" spc="-1" dirty="0">
              <a:uFill>
                <a:solidFill>
                  <a:srgbClr val="FFFFFF"/>
                </a:solidFill>
              </a:uFill>
            </a:endParaRPr>
          </a:p>
        </p:txBody>
      </p:sp>
      <p:pic>
        <p:nvPicPr>
          <p:cNvPr id="3074" name="Picture 2" descr="React là gì? - Hé lộ sự kỳ diệu của UI tương thích khi sử dụng Re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61" y="2426301"/>
            <a:ext cx="4597580" cy="1849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484496"/>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838080" y="294840"/>
            <a:ext cx="10513440" cy="132336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571680" indent="-569520">
              <a:lnSpc>
                <a:spcPct val="100000"/>
              </a:lnSpc>
              <a:buClr>
                <a:srgbClr val="FFFFFF"/>
              </a:buClr>
              <a:buFont typeface="Wingdings" charset="2"/>
              <a:buChar char=""/>
            </a:pPr>
            <a:r>
              <a:rPr lang="en-US" sz="3200" b="1" spc="-1" dirty="0" smtClean="0">
                <a:solidFill>
                  <a:srgbClr val="FFFFFF"/>
                </a:solidFill>
                <a:uFill>
                  <a:solidFill>
                    <a:srgbClr val="FFFFFF"/>
                  </a:solidFill>
                </a:uFill>
                <a:latin typeface="Times New Roman"/>
              </a:rPr>
              <a:t>Virtual DOM</a:t>
            </a:r>
            <a:endParaRPr lang="en-US" sz="1800" b="0" strike="noStrike" spc="-1" dirty="0">
              <a:solidFill>
                <a:srgbClr val="000000"/>
              </a:solidFill>
              <a:uFill>
                <a:solidFill>
                  <a:srgbClr val="FFFFFF"/>
                </a:solidFill>
              </a:uFill>
              <a:latin typeface="Arial"/>
            </a:endParaRPr>
          </a:p>
        </p:txBody>
      </p:sp>
      <p:sp>
        <p:nvSpPr>
          <p:cNvPr id="139" name="CustomShape 2"/>
          <p:cNvSpPr/>
          <p:nvPr/>
        </p:nvSpPr>
        <p:spPr>
          <a:xfrm>
            <a:off x="838080" y="6356520"/>
            <a:ext cx="10513440" cy="362880"/>
          </a:xfrm>
          <a:prstGeom prst="rect">
            <a:avLst/>
          </a:prstGeom>
          <a:solidFill>
            <a:srgbClr val="00B0F0"/>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endParaRPr lang="en-US" sz="1800" b="0" strike="noStrike" spc="-1" dirty="0">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FA0082EC-E845-4012-947D-DE0B3B9BA915}" type="slidenum">
              <a:rPr lang="en-US" smtClean="0">
                <a:solidFill>
                  <a:schemeClr val="bg1"/>
                </a:solidFill>
              </a:rPr>
              <a:t>9</a:t>
            </a:fld>
            <a:endParaRPr lang="en-US" dirty="0">
              <a:solidFill>
                <a:schemeClr val="bg1"/>
              </a:solidFill>
            </a:endParaRPr>
          </a:p>
        </p:txBody>
      </p:sp>
      <p:sp>
        <p:nvSpPr>
          <p:cNvPr id="8" name="CustomShape 2"/>
          <p:cNvSpPr/>
          <p:nvPr/>
        </p:nvSpPr>
        <p:spPr>
          <a:xfrm>
            <a:off x="838080" y="1730686"/>
            <a:ext cx="10513440" cy="41713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lvl="0" indent="-285750">
              <a:spcAft>
                <a:spcPts val="1200"/>
              </a:spcAft>
              <a:buFont typeface="Arial" pitchFamily="34" charset="0"/>
              <a:buChar char="•"/>
            </a:pPr>
            <a:r>
              <a:rPr lang="en-US" altLang="en-US" dirty="0">
                <a:solidFill>
                  <a:srgbClr val="202124"/>
                </a:solidFill>
                <a:latin typeface="inherit"/>
              </a:rPr>
              <a:t>DOM is an abbreviation for Document Object Model, which is a standard defined by the W3C for accessing and manipulating HTML or XML code using scripting </a:t>
            </a:r>
            <a:r>
              <a:rPr lang="en-US" altLang="en-US" dirty="0" smtClean="0">
                <a:solidFill>
                  <a:srgbClr val="202124"/>
                </a:solidFill>
                <a:latin typeface="inherit"/>
              </a:rPr>
              <a:t>languages.</a:t>
            </a:r>
            <a:endParaRPr lang="en-US" spc="-1" dirty="0" smtClean="0">
              <a:uFill>
                <a:solidFill>
                  <a:srgbClr val="FFFFFF"/>
                </a:solidFill>
              </a:uFill>
            </a:endParaRPr>
          </a:p>
          <a:p>
            <a:pPr marL="285750" indent="-285750">
              <a:lnSpc>
                <a:spcPct val="100000"/>
              </a:lnSpc>
              <a:spcAft>
                <a:spcPts val="1200"/>
              </a:spcAft>
              <a:buFont typeface="Arial" pitchFamily="34" charset="0"/>
              <a:buChar char="•"/>
            </a:pPr>
            <a:r>
              <a:rPr lang="en-US" spc="-1" dirty="0" smtClean="0">
                <a:uFill>
                  <a:solidFill>
                    <a:srgbClr val="FFFFFF"/>
                  </a:solidFill>
                </a:uFill>
              </a:rPr>
              <a:t>The </a:t>
            </a:r>
            <a:r>
              <a:rPr lang="en-US" spc="-1" dirty="0" smtClean="0">
                <a:uFill>
                  <a:solidFill>
                    <a:srgbClr val="FFFFFF"/>
                  </a:solidFill>
                </a:uFill>
              </a:rPr>
              <a:t>virtual DOM is a lightweight copy of the real DOM </a:t>
            </a:r>
          </a:p>
          <a:p>
            <a:pPr marL="285750" indent="-285750">
              <a:lnSpc>
                <a:spcPct val="100000"/>
              </a:lnSpc>
              <a:spcAft>
                <a:spcPts val="1200"/>
              </a:spcAft>
              <a:buFont typeface="Arial" pitchFamily="34" charset="0"/>
              <a:buChar char="•"/>
            </a:pPr>
            <a:r>
              <a:rPr lang="en-US" spc="-1" dirty="0" smtClean="0">
                <a:uFill>
                  <a:solidFill>
                    <a:srgbClr val="FFFFFF"/>
                  </a:solidFill>
                </a:uFill>
              </a:rPr>
              <a:t>You </a:t>
            </a:r>
            <a:r>
              <a:rPr lang="en-US" spc="-1" dirty="0">
                <a:uFill>
                  <a:solidFill>
                    <a:srgbClr val="FFFFFF"/>
                  </a:solidFill>
                </a:uFill>
              </a:rPr>
              <a:t>can imagine, in DOM with div and p tags inside, </a:t>
            </a:r>
            <a:r>
              <a:rPr lang="en-US" spc="-1" dirty="0" err="1">
                <a:uFill>
                  <a:solidFill>
                    <a:srgbClr val="FFFFFF"/>
                  </a:solidFill>
                </a:uFill>
              </a:rPr>
              <a:t>ReactJs</a:t>
            </a:r>
            <a:r>
              <a:rPr lang="en-US" spc="-1" dirty="0">
                <a:uFill>
                  <a:solidFill>
                    <a:srgbClr val="FFFFFF"/>
                  </a:solidFill>
                </a:uFill>
              </a:rPr>
              <a:t> uses Virtual DOM by creating </a:t>
            </a:r>
            <a:r>
              <a:rPr lang="en-US" spc="-1" dirty="0" err="1">
                <a:uFill>
                  <a:solidFill>
                    <a:srgbClr val="FFFFFF"/>
                  </a:solidFill>
                </a:uFill>
              </a:rPr>
              <a:t>React.div</a:t>
            </a:r>
            <a:r>
              <a:rPr lang="en-US" spc="-1" dirty="0">
                <a:uFill>
                  <a:solidFill>
                    <a:srgbClr val="FFFFFF"/>
                  </a:solidFill>
                </a:uFill>
              </a:rPr>
              <a:t> and </a:t>
            </a:r>
            <a:r>
              <a:rPr lang="en-US" spc="-1" dirty="0" err="1">
                <a:uFill>
                  <a:solidFill>
                    <a:srgbClr val="FFFFFF"/>
                  </a:solidFill>
                </a:uFill>
              </a:rPr>
              <a:t>React.p</a:t>
            </a:r>
            <a:r>
              <a:rPr lang="en-US" spc="-1" dirty="0">
                <a:uFill>
                  <a:solidFill>
                    <a:srgbClr val="FFFFFF"/>
                  </a:solidFill>
                </a:uFill>
              </a:rPr>
              <a:t> objects and when interacting, we will interact through those objects one at a </a:t>
            </a:r>
            <a:r>
              <a:rPr lang="en-US" spc="-1" dirty="0" smtClean="0">
                <a:uFill>
                  <a:solidFill>
                    <a:srgbClr val="FFFFFF"/>
                  </a:solidFill>
                </a:uFill>
              </a:rPr>
              <a:t>time </a:t>
            </a:r>
            <a:r>
              <a:rPr lang="en-US" spc="-1" dirty="0">
                <a:uFill>
                  <a:solidFill>
                    <a:srgbClr val="FFFFFF"/>
                  </a:solidFill>
                </a:uFill>
              </a:rPr>
              <a:t>quickly without having to touch the DOM or its DOM API.</a:t>
            </a:r>
            <a:endParaRPr lang="en-US" spc="-1" dirty="0" smtClean="0">
              <a:uFill>
                <a:solidFill>
                  <a:srgbClr val="FFFFFF"/>
                </a:solidFill>
              </a:uFill>
            </a:endParaRPr>
          </a:p>
          <a:p>
            <a:pPr marL="285750" indent="-285750">
              <a:lnSpc>
                <a:spcPct val="100000"/>
              </a:lnSpc>
              <a:spcAft>
                <a:spcPts val="1200"/>
              </a:spcAft>
              <a:buFont typeface="Arial" pitchFamily="34" charset="0"/>
              <a:buChar char="•"/>
            </a:pPr>
            <a:endParaRPr lang="en-US" spc="-1" dirty="0" smtClean="0">
              <a:uFill>
                <a:solidFill>
                  <a:srgbClr val="FFFFFF"/>
                </a:solidFill>
              </a:uFill>
            </a:endParaRPr>
          </a:p>
          <a:p>
            <a:pPr marL="285750" indent="-285750">
              <a:lnSpc>
                <a:spcPct val="100000"/>
              </a:lnSpc>
              <a:spcAft>
                <a:spcPts val="1200"/>
              </a:spcAft>
              <a:buFont typeface="Arial" pitchFamily="34" charset="0"/>
              <a:buChar char="•"/>
            </a:pPr>
            <a:endParaRPr lang="en-US" spc="-1" dirty="0" smtClean="0">
              <a:uFill>
                <a:solidFill>
                  <a:srgbClr val="FFFFFF"/>
                </a:solidFill>
              </a:uFill>
            </a:endParaRPr>
          </a:p>
          <a:p>
            <a:pPr marL="285750" indent="-285750">
              <a:lnSpc>
                <a:spcPct val="100000"/>
              </a:lnSpc>
              <a:spcAft>
                <a:spcPts val="1200"/>
              </a:spcAft>
              <a:buFont typeface="Arial" pitchFamily="34" charset="0"/>
              <a:buChar char="•"/>
            </a:pPr>
            <a:endParaRPr lang="en-US" spc="-1" dirty="0" smtClean="0">
              <a:uFill>
                <a:solidFill>
                  <a:srgbClr val="FFFFFF"/>
                </a:solidFill>
              </a:uFill>
            </a:endParaRPr>
          </a:p>
        </p:txBody>
      </p:sp>
    </p:spTree>
    <p:extLst>
      <p:ext uri="{BB962C8B-B14F-4D97-AF65-F5344CB8AC3E}">
        <p14:creationId xmlns:p14="http://schemas.microsoft.com/office/powerpoint/2010/main" val="2468201410"/>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801</TotalTime>
  <Words>672</Words>
  <Application>Microsoft Office PowerPoint</Application>
  <PresentationFormat>Widescreen</PresentationFormat>
  <Paragraphs>93</Paragraphs>
  <Slides>24</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DejaVu Sans</vt:lpstr>
      <vt:lpstr>inherit</vt:lpstr>
      <vt:lpstr>Symbol</vt:lpstr>
      <vt:lpstr>Times New Roman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dong nguyen</dc:creator>
  <dc:description/>
  <cp:lastModifiedBy>GF63</cp:lastModifiedBy>
  <cp:revision>121</cp:revision>
  <dcterms:created xsi:type="dcterms:W3CDTF">2022-02-07T15:35:53Z</dcterms:created>
  <dcterms:modified xsi:type="dcterms:W3CDTF">2022-04-12T14:44:03Z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