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304" r:id="rId3"/>
    <p:sldId id="305" r:id="rId4"/>
    <p:sldId id="306" r:id="rId5"/>
    <p:sldId id="307" r:id="rId6"/>
    <p:sldId id="308" r:id="rId7"/>
    <p:sldId id="310" r:id="rId8"/>
    <p:sldId id="311" r:id="rId9"/>
    <p:sldId id="258" r:id="rId10"/>
    <p:sldId id="259" r:id="rId11"/>
    <p:sldId id="260" r:id="rId12"/>
    <p:sldId id="261" r:id="rId13"/>
    <p:sldId id="262" r:id="rId14"/>
    <p:sldId id="265" r:id="rId15"/>
    <p:sldId id="266" r:id="rId16"/>
    <p:sldId id="267" r:id="rId17"/>
    <p:sldId id="268" r:id="rId18"/>
    <p:sldId id="269" r:id="rId19"/>
    <p:sldId id="270" r:id="rId20"/>
    <p:sldId id="263" r:id="rId21"/>
    <p:sldId id="264" r:id="rId22"/>
    <p:sldId id="271" r:id="rId23"/>
    <p:sldId id="272" r:id="rId24"/>
    <p:sldId id="279" r:id="rId25"/>
    <p:sldId id="273" r:id="rId26"/>
    <p:sldId id="274" r:id="rId27"/>
    <p:sldId id="280" r:id="rId28"/>
    <p:sldId id="278" r:id="rId29"/>
    <p:sldId id="275" r:id="rId30"/>
    <p:sldId id="281" r:id="rId31"/>
    <p:sldId id="276" r:id="rId32"/>
    <p:sldId id="277" r:id="rId33"/>
    <p:sldId id="283" r:id="rId34"/>
    <p:sldId id="284" r:id="rId35"/>
    <p:sldId id="286" r:id="rId36"/>
    <p:sldId id="287" r:id="rId37"/>
    <p:sldId id="296" r:id="rId38"/>
    <p:sldId id="297" r:id="rId39"/>
    <p:sldId id="298" r:id="rId40"/>
    <p:sldId id="301" r:id="rId41"/>
    <p:sldId id="299" r:id="rId42"/>
    <p:sldId id="291" r:id="rId43"/>
    <p:sldId id="302" r:id="rId44"/>
    <p:sldId id="303" r:id="rId45"/>
    <p:sldId id="294" r:id="rId46"/>
    <p:sldId id="29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TUS"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890" autoAdjust="0"/>
    <p:restoredTop sz="94660"/>
  </p:normalViewPr>
  <p:slideViewPr>
    <p:cSldViewPr>
      <p:cViewPr varScale="1">
        <p:scale>
          <a:sx n="83" d="100"/>
          <a:sy n="83" d="100"/>
        </p:scale>
        <p:origin x="-1282"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022296-30C6-4CF2-9434-C1479E791D93}" type="datetimeFigureOut">
              <a:rPr lang="en-US" smtClean="0"/>
              <a:t>10/4/2024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8B3E58-F08F-4AAD-9C3C-39C0C58FAB41}" type="slidenum">
              <a:rPr lang="en-US" smtClean="0"/>
              <a:t>‹#›</a:t>
            </a:fld>
            <a:endParaRPr lang="en-US"/>
          </a:p>
        </p:txBody>
      </p:sp>
    </p:spTree>
    <p:extLst>
      <p:ext uri="{BB962C8B-B14F-4D97-AF65-F5344CB8AC3E}">
        <p14:creationId xmlns:p14="http://schemas.microsoft.com/office/powerpoint/2010/main" val="1481288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9</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18</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19</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20</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21</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22</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23</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25</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26</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28</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29</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10</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30</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31</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32</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33</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34</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35</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36</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42</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45</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46</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11</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12</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13</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14</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15</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16</a:t>
            </a:fld>
            <a:endParaRPr lang="en-US"/>
          </a:p>
        </p:txBody>
      </p:sp>
    </p:spTree>
    <p:extLst>
      <p:ext uri="{BB962C8B-B14F-4D97-AF65-F5344CB8AC3E}">
        <p14:creationId xmlns:p14="http://schemas.microsoft.com/office/powerpoint/2010/main" val="3731111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B3E58-F08F-4AAD-9C3C-39C0C58FAB41}" type="slidenum">
              <a:rPr lang="en-US" smtClean="0"/>
              <a:t>17</a:t>
            </a:fld>
            <a:endParaRPr lang="en-US"/>
          </a:p>
        </p:txBody>
      </p:sp>
    </p:spTree>
    <p:extLst>
      <p:ext uri="{BB962C8B-B14F-4D97-AF65-F5344CB8AC3E}">
        <p14:creationId xmlns:p14="http://schemas.microsoft.com/office/powerpoint/2010/main" val="3731111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636838"/>
            <a:ext cx="7772400" cy="1252537"/>
          </a:xfrm>
        </p:spPr>
        <p:txBody>
          <a:bodyPr/>
          <a:lstStyle>
            <a:lvl1pPr>
              <a:defRPr>
                <a:solidFill>
                  <a:schemeClr val="bg1"/>
                </a:solidFill>
                <a:ea typeface="Microsoft YaHei" pitchFamily="34" charset="-122"/>
              </a:defRPr>
            </a:lvl1pPr>
          </a:lstStyle>
          <a:p>
            <a:pPr lvl="0"/>
            <a:r>
              <a:rPr lang="zh-CN" noProof="0" smtClean="0"/>
              <a:t>单击此处编辑母版标题样式</a:t>
            </a:r>
          </a:p>
        </p:txBody>
      </p:sp>
      <p:sp>
        <p:nvSpPr>
          <p:cNvPr id="2051" name="Rectangle 3"/>
          <p:cNvSpPr>
            <a:spLocks noGrp="1" noChangeArrowheads="1"/>
          </p:cNvSpPr>
          <p:nvPr>
            <p:ph type="subTitle" idx="1"/>
          </p:nvPr>
        </p:nvSpPr>
        <p:spPr>
          <a:xfrm>
            <a:off x="2987675" y="3860800"/>
            <a:ext cx="6192838" cy="647700"/>
          </a:xfrm>
        </p:spPr>
        <p:txBody>
          <a:bodyPr/>
          <a:lstStyle>
            <a:lvl1pPr marL="0" indent="0" algn="ctr">
              <a:buFontTx/>
              <a:buNone/>
              <a:defRPr sz="2400">
                <a:solidFill>
                  <a:schemeClr val="bg1"/>
                </a:solidFill>
              </a:defRPr>
            </a:lvl1pPr>
          </a:lstStyle>
          <a:p>
            <a:pPr lvl="0"/>
            <a:r>
              <a:rPr lang="zh-CN" noProof="0" smtClean="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7C6DB0CE-03BF-42F0-827B-94D95D2DBB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375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05AFAF2-F77B-4240-8F3D-1629F0FF0D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626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49275"/>
            <a:ext cx="2057400" cy="5576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9275"/>
            <a:ext cx="6019800" cy="5576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94B529F-5F6A-4934-ADFC-DB1175EB96F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6583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F4AD0E-AFF3-4FFD-B84A-229D45B2044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6698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B16A4F0-15C4-4BD0-AB23-C5E7DA39BA3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983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AD26BE-AE1D-4A10-BC4E-B7777C2B5E9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8956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60B9132-8E86-4EA4-A0FD-8840B4E2A42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6970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EC33437-EB90-4FE4-BC52-CE8A01A2B8A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6700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519107A-35F9-4963-B16F-13D73CAA38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104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8DF3B13-2B73-470F-8CDD-58A1EBE2679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581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3ACD0F4-E4FC-42C9-A2A7-F26DE5ED0DA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4804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49275"/>
            <a:ext cx="82296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pitchFamily="34" charset="0"/>
                <a:cs typeface="+mn-cs"/>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pitchFamily="34" charset="0"/>
                <a:cs typeface="+mn-cs"/>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pitchFamily="34" charset="0"/>
                <a:cs typeface="+mn-cs"/>
              </a:defRPr>
            </a:lvl1pPr>
          </a:lstStyle>
          <a:p>
            <a:pPr fontAlgn="base">
              <a:spcBef>
                <a:spcPct val="0"/>
              </a:spcBef>
              <a:spcAft>
                <a:spcPct val="0"/>
              </a:spcAft>
              <a:defRPr/>
            </a:pPr>
            <a:fld id="{A3A9ECA8-0540-43BB-B8FD-DD819F706471}"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708891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itchFamily="34" charset="0"/>
          <a:ea typeface="宋体" pitchFamily="2" charset="-122"/>
        </a:defRPr>
      </a:lvl2pPr>
      <a:lvl3pPr algn="ctr" rtl="0" eaLnBrk="0" fontAlgn="base" hangingPunct="0">
        <a:spcBef>
          <a:spcPct val="0"/>
        </a:spcBef>
        <a:spcAft>
          <a:spcPct val="0"/>
        </a:spcAft>
        <a:defRPr sz="4000">
          <a:solidFill>
            <a:schemeClr val="tx2"/>
          </a:solidFill>
          <a:latin typeface="Arial" pitchFamily="34" charset="0"/>
          <a:ea typeface="宋体" pitchFamily="2" charset="-122"/>
        </a:defRPr>
      </a:lvl3pPr>
      <a:lvl4pPr algn="ctr" rtl="0" eaLnBrk="0" fontAlgn="base" hangingPunct="0">
        <a:spcBef>
          <a:spcPct val="0"/>
        </a:spcBef>
        <a:spcAft>
          <a:spcPct val="0"/>
        </a:spcAft>
        <a:defRPr sz="4000">
          <a:solidFill>
            <a:schemeClr val="tx2"/>
          </a:solidFill>
          <a:latin typeface="Arial" pitchFamily="34" charset="0"/>
          <a:ea typeface="宋体" pitchFamily="2" charset="-122"/>
        </a:defRPr>
      </a:lvl4pPr>
      <a:lvl5pPr algn="ctr" rtl="0" eaLnBrk="0" fontAlgn="base" hangingPunct="0">
        <a:spcBef>
          <a:spcPct val="0"/>
        </a:spcBef>
        <a:spcAft>
          <a:spcPct val="0"/>
        </a:spcAft>
        <a:defRPr sz="4000">
          <a:solidFill>
            <a:schemeClr val="tx2"/>
          </a:solidFill>
          <a:latin typeface="Arial" pitchFamily="34" charset="0"/>
          <a:ea typeface="宋体" pitchFamily="2" charset="-122"/>
        </a:defRPr>
      </a:lvl5pPr>
      <a:lvl6pPr marL="457200" algn="ctr" rtl="0" fontAlgn="base">
        <a:spcBef>
          <a:spcPct val="0"/>
        </a:spcBef>
        <a:spcAft>
          <a:spcPct val="0"/>
        </a:spcAft>
        <a:defRPr sz="4000">
          <a:solidFill>
            <a:schemeClr val="tx2"/>
          </a:solidFill>
          <a:latin typeface="Arial" pitchFamily="34" charset="0"/>
          <a:ea typeface="宋体" pitchFamily="2" charset="-122"/>
        </a:defRPr>
      </a:lvl6pPr>
      <a:lvl7pPr marL="914400" algn="ctr" rtl="0" fontAlgn="base">
        <a:spcBef>
          <a:spcPct val="0"/>
        </a:spcBef>
        <a:spcAft>
          <a:spcPct val="0"/>
        </a:spcAft>
        <a:defRPr sz="4000">
          <a:solidFill>
            <a:schemeClr val="tx2"/>
          </a:solidFill>
          <a:latin typeface="Arial" pitchFamily="34" charset="0"/>
          <a:ea typeface="宋体" pitchFamily="2" charset="-122"/>
        </a:defRPr>
      </a:lvl7pPr>
      <a:lvl8pPr marL="1371600" algn="ctr" rtl="0" fontAlgn="base">
        <a:spcBef>
          <a:spcPct val="0"/>
        </a:spcBef>
        <a:spcAft>
          <a:spcPct val="0"/>
        </a:spcAft>
        <a:defRPr sz="4000">
          <a:solidFill>
            <a:schemeClr val="tx2"/>
          </a:solidFill>
          <a:latin typeface="Arial" pitchFamily="34" charset="0"/>
          <a:ea typeface="宋体" pitchFamily="2" charset="-122"/>
        </a:defRPr>
      </a:lvl8pPr>
      <a:lvl9pPr marL="1828800" algn="ctr" rtl="0" fontAlgn="base">
        <a:spcBef>
          <a:spcPct val="0"/>
        </a:spcBef>
        <a:spcAft>
          <a:spcPct val="0"/>
        </a:spcAft>
        <a:defRPr sz="40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dirty="0" smtClean="0"/>
              <a:t>BÁO CÁO NHIỆM VỤ TUẦN </a:t>
            </a:r>
            <a:r>
              <a:rPr lang="vi-VN" dirty="0"/>
              <a:t>5</a:t>
            </a:r>
            <a:endParaRPr lang="en-US" dirty="0" smtClean="0"/>
          </a:p>
        </p:txBody>
      </p:sp>
    </p:spTree>
    <p:extLst>
      <p:ext uri="{BB962C8B-B14F-4D97-AF65-F5344CB8AC3E}">
        <p14:creationId xmlns:p14="http://schemas.microsoft.com/office/powerpoint/2010/main" val="603395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6200"/>
            <a:ext cx="5562600" cy="762000"/>
          </a:xfrm>
        </p:spPr>
        <p:txBody>
          <a:bodyPr/>
          <a:lstStyle/>
          <a:p>
            <a:pPr eaLnBrk="1" hangingPunct="1"/>
            <a:r>
              <a:rPr lang="en-US" sz="3000" dirty="0" err="1">
                <a:solidFill>
                  <a:schemeClr val="bg1">
                    <a:lumMod val="95000"/>
                  </a:schemeClr>
                </a:solidFill>
                <a:latin typeface="Times New Roman" pitchFamily="18" charset="0"/>
                <a:cs typeface="Times New Roman" pitchFamily="18" charset="0"/>
              </a:rPr>
              <a:t>Ngữ</a:t>
            </a:r>
            <a:r>
              <a:rPr lang="en-US" sz="3000" dirty="0">
                <a:solidFill>
                  <a:schemeClr val="bg1">
                    <a:lumMod val="95000"/>
                  </a:schemeClr>
                </a:solidFill>
                <a:latin typeface="Times New Roman" pitchFamily="18" charset="0"/>
                <a:cs typeface="Times New Roman" pitchFamily="18" charset="0"/>
              </a:rPr>
              <a:t> </a:t>
            </a:r>
            <a:r>
              <a:rPr lang="en-US" sz="3000" dirty="0" err="1">
                <a:solidFill>
                  <a:schemeClr val="bg1">
                    <a:lumMod val="95000"/>
                  </a:schemeClr>
                </a:solidFill>
                <a:latin typeface="Times New Roman" pitchFamily="18" charset="0"/>
                <a:cs typeface="Times New Roman" pitchFamily="18" charset="0"/>
              </a:rPr>
              <a:t>cảnh</a:t>
            </a:r>
            <a:r>
              <a:rPr lang="en-US" sz="3000" dirty="0">
                <a:solidFill>
                  <a:schemeClr val="bg1">
                    <a:lumMod val="95000"/>
                  </a:schemeClr>
                </a:solidFill>
                <a:latin typeface="Times New Roman" pitchFamily="18" charset="0"/>
                <a:cs typeface="Times New Roman" pitchFamily="18" charset="0"/>
              </a:rPr>
              <a:t> </a:t>
            </a:r>
            <a:r>
              <a:rPr lang="en-US" sz="3000" dirty="0" err="1">
                <a:solidFill>
                  <a:schemeClr val="bg1">
                    <a:lumMod val="95000"/>
                  </a:schemeClr>
                </a:solidFill>
                <a:latin typeface="Times New Roman" pitchFamily="18" charset="0"/>
                <a:cs typeface="Times New Roman" pitchFamily="18" charset="0"/>
              </a:rPr>
              <a:t>của</a:t>
            </a:r>
            <a:r>
              <a:rPr lang="en-US" sz="3000" dirty="0">
                <a:solidFill>
                  <a:schemeClr val="bg1">
                    <a:lumMod val="95000"/>
                  </a:schemeClr>
                </a:solidFill>
                <a:latin typeface="Times New Roman" pitchFamily="18" charset="0"/>
                <a:cs typeface="Times New Roman" pitchFamily="18" charset="0"/>
              </a:rPr>
              <a:t> </a:t>
            </a:r>
            <a:r>
              <a:rPr lang="en-US" sz="3000" dirty="0" err="1">
                <a:solidFill>
                  <a:schemeClr val="bg1">
                    <a:lumMod val="95000"/>
                  </a:schemeClr>
                </a:solidFill>
                <a:latin typeface="Times New Roman" pitchFamily="18" charset="0"/>
                <a:cs typeface="Times New Roman" pitchFamily="18" charset="0"/>
              </a:rPr>
              <a:t>bài</a:t>
            </a:r>
            <a:r>
              <a:rPr lang="en-US" sz="3000" dirty="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toán</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381000" y="1371600"/>
            <a:ext cx="8305800" cy="4616648"/>
          </a:xfrm>
          <a:prstGeom prst="rect">
            <a:avLst/>
          </a:prstGeom>
          <a:noFill/>
        </p:spPr>
        <p:txBody>
          <a:bodyPr wrap="square" rtlCol="0">
            <a:spAutoFit/>
          </a:bodyPr>
          <a:lstStyle/>
          <a:p>
            <a:pPr marL="457200" indent="-457200">
              <a:lnSpc>
                <a:spcPct val="150000"/>
              </a:lnSpc>
              <a:buFont typeface="Arial" pitchFamily="34" charset="0"/>
              <a:buChar char="•"/>
            </a:pP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xử</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lý</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khuôn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mặt</a:t>
            </a:r>
            <a:r>
              <a:rPr lang="en-US" sz="2800" dirty="0" smtClean="0">
                <a:solidFill>
                  <a:srgbClr val="FF000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cách</a:t>
            </a:r>
            <a:r>
              <a:rPr lang="en-US" sz="2800" dirty="0" smtClean="0">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toàn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diện</a:t>
            </a:r>
            <a:r>
              <a:rPr lang="en-US" sz="2800" dirty="0" smtClean="0">
                <a:solidFill>
                  <a:srgbClr val="FF000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nơ</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ron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chập</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(CNN)</a:t>
            </a:r>
          </a:p>
          <a:p>
            <a:pPr marL="457200" indent="-457200">
              <a:lnSpc>
                <a:spcPct val="150000"/>
              </a:lnSpc>
              <a:buFont typeface="Arial" pitchFamily="34" charset="0"/>
              <a:buChar char="•"/>
            </a:pP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xuất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ViT</a:t>
            </a:r>
            <a:r>
              <a:rPr lang="en-US" sz="2800" dirty="0" smtClean="0">
                <a:solidFill>
                  <a:srgbClr val="FF000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mang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lại</a:t>
            </a:r>
            <a:r>
              <a:rPr lang="en-US" sz="2800" dirty="0">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hiệu</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quả</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khá</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ấn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tượng</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457200" indent="-457200">
              <a:lnSpc>
                <a:spcPct val="150000"/>
              </a:lnSpc>
              <a:buFont typeface="Arial" pitchFamily="34" charset="0"/>
              <a:buChar char="•"/>
            </a:pPr>
            <a:r>
              <a:rPr lang="en-US" sz="2800" dirty="0" err="1" smtClean="0">
                <a:latin typeface="Times New Roman" pitchFamily="18" charset="0"/>
                <a:cs typeface="Times New Roman" pitchFamily="18" charset="0"/>
              </a:rPr>
              <a:t>Tác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rằng</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khuôn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mặt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một</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cấu</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trúc</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nhiều</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Mắt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mũi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miệng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mang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lại</a:t>
            </a:r>
            <a:r>
              <a:rPr lang="en-US" sz="2800" dirty="0" smtClean="0">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hiệu</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quả</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cao</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hơn</a:t>
            </a: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855202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Hướng</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phát</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triển</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của</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bài</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báo</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381000" y="1408176"/>
            <a:ext cx="8305800" cy="2031325"/>
          </a:xfrm>
          <a:prstGeom prst="rect">
            <a:avLst/>
          </a:prstGeom>
          <a:noFill/>
        </p:spPr>
        <p:txBody>
          <a:bodyPr wrap="square" rtlCol="0">
            <a:spAutoFit/>
          </a:bodyPr>
          <a:lstStyle/>
          <a:p>
            <a:pPr>
              <a:lnSpc>
                <a:spcPct val="150000"/>
              </a:lnSpc>
            </a:pPr>
            <a:r>
              <a:rPr lang="en-US" sz="2800" dirty="0" err="1" smtClean="0">
                <a:cs typeface="Times New Roman" pitchFamily="18" charset="0"/>
              </a:rPr>
              <a:t>Tập</a:t>
            </a:r>
            <a:r>
              <a:rPr lang="en-US" sz="2800" dirty="0" smtClean="0">
                <a:cs typeface="Times New Roman" pitchFamily="18" charset="0"/>
              </a:rPr>
              <a:t> </a:t>
            </a:r>
            <a:r>
              <a:rPr lang="en-US" sz="2800" dirty="0" err="1" smtClean="0">
                <a:cs typeface="Times New Roman" pitchFamily="18" charset="0"/>
              </a:rPr>
              <a:t>chung</a:t>
            </a:r>
            <a:r>
              <a:rPr lang="en-US" sz="2800" dirty="0" smtClean="0">
                <a:cs typeface="Times New Roman" pitchFamily="18" charset="0"/>
              </a:rPr>
              <a:t> </a:t>
            </a:r>
            <a:r>
              <a:rPr lang="en-US" sz="2800" dirty="0" err="1" smtClean="0">
                <a:cs typeface="Times New Roman" pitchFamily="18" charset="0"/>
              </a:rPr>
              <a:t>vào</a:t>
            </a:r>
            <a:r>
              <a:rPr lang="en-US" sz="2800" dirty="0" smtClean="0">
                <a:cs typeface="Times New Roman" pitchFamily="18" charset="0"/>
              </a:rPr>
              <a:t> 2 </a:t>
            </a:r>
            <a:r>
              <a:rPr lang="en-US" sz="2800" dirty="0" err="1" smtClean="0">
                <a:cs typeface="Times New Roman" pitchFamily="18" charset="0"/>
              </a:rPr>
              <a:t>điểm</a:t>
            </a:r>
            <a:r>
              <a:rPr lang="en-US" sz="2800" dirty="0" smtClean="0">
                <a:cs typeface="Times New Roman" pitchFamily="18" charset="0"/>
              </a:rPr>
              <a:t> </a:t>
            </a:r>
            <a:r>
              <a:rPr lang="en-US" sz="2800" dirty="0" err="1" smtClean="0">
                <a:cs typeface="Times New Roman" pitchFamily="18" charset="0"/>
              </a:rPr>
              <a:t>chính</a:t>
            </a:r>
            <a:r>
              <a:rPr lang="en-US" sz="2800" dirty="0" smtClean="0">
                <a:cs typeface="Times New Roman" pitchFamily="18" charset="0"/>
              </a:rPr>
              <a:t>:</a:t>
            </a:r>
          </a:p>
          <a:p>
            <a:pPr marL="914400" lvl="1" indent="-457200">
              <a:lnSpc>
                <a:spcPct val="150000"/>
              </a:lnSpc>
              <a:buFont typeface="Arial" pitchFamily="34" charset="0"/>
              <a:buChar char="•"/>
            </a:pPr>
            <a:r>
              <a:rPr lang="en-US" sz="2800" dirty="0" err="1" smtClean="0">
                <a:cs typeface="Times New Roman" pitchFamily="18" charset="0"/>
              </a:rPr>
              <a:t>Sử</a:t>
            </a:r>
            <a:r>
              <a:rPr lang="en-US" sz="2800" dirty="0" smtClean="0">
                <a:cs typeface="Times New Roman" pitchFamily="18" charset="0"/>
              </a:rPr>
              <a:t> </a:t>
            </a:r>
            <a:r>
              <a:rPr lang="en-US" sz="2800" dirty="0" err="1" smtClean="0">
                <a:cs typeface="Times New Roman" pitchFamily="18" charset="0"/>
              </a:rPr>
              <a:t>dụng</a:t>
            </a:r>
            <a:r>
              <a:rPr lang="en-US" sz="2800" dirty="0" smtClean="0">
                <a:cs typeface="Times New Roman" pitchFamily="18" charset="0"/>
              </a:rPr>
              <a:t> Vision transformer</a:t>
            </a:r>
          </a:p>
          <a:p>
            <a:pPr marL="914400" lvl="1" indent="-457200">
              <a:lnSpc>
                <a:spcPct val="150000"/>
              </a:lnSpc>
              <a:buFont typeface="Arial" pitchFamily="34" charset="0"/>
              <a:buChar char="•"/>
            </a:pPr>
            <a:r>
              <a:rPr lang="en-US" sz="2800" dirty="0" err="1" smtClean="0">
                <a:cs typeface="Times New Roman" pitchFamily="18" charset="0"/>
              </a:rPr>
              <a:t>Phát</a:t>
            </a:r>
            <a:r>
              <a:rPr lang="en-US" sz="2800" dirty="0" smtClean="0">
                <a:cs typeface="Times New Roman" pitchFamily="18" charset="0"/>
              </a:rPr>
              <a:t> </a:t>
            </a:r>
            <a:r>
              <a:rPr lang="en-US" sz="2800" dirty="0" err="1" smtClean="0">
                <a:cs typeface="Times New Roman" pitchFamily="18" charset="0"/>
              </a:rPr>
              <a:t>triển</a:t>
            </a:r>
            <a:r>
              <a:rPr lang="en-US" sz="2800" dirty="0" smtClean="0">
                <a:cs typeface="Times New Roman" pitchFamily="18" charset="0"/>
              </a:rPr>
              <a:t> </a:t>
            </a:r>
            <a:r>
              <a:rPr lang="en-US" sz="2800" dirty="0" err="1" smtClean="0">
                <a:cs typeface="Times New Roman" pitchFamily="18" charset="0"/>
              </a:rPr>
              <a:t>quy</a:t>
            </a:r>
            <a:r>
              <a:rPr lang="en-US" sz="2800" dirty="0" smtClean="0">
                <a:cs typeface="Times New Roman" pitchFamily="18" charset="0"/>
              </a:rPr>
              <a:t> </a:t>
            </a:r>
            <a:r>
              <a:rPr lang="en-US" sz="2800" dirty="0" err="1" smtClean="0">
                <a:cs typeface="Times New Roman" pitchFamily="18" charset="0"/>
              </a:rPr>
              <a:t>trình</a:t>
            </a:r>
            <a:r>
              <a:rPr lang="en-US" sz="2800" dirty="0" smtClean="0">
                <a:cs typeface="Times New Roman" pitchFamily="18" charset="0"/>
              </a:rPr>
              <a:t> Part-</a:t>
            </a:r>
            <a:r>
              <a:rPr lang="en-US" sz="2800" dirty="0" err="1" smtClean="0">
                <a:cs typeface="Times New Roman" pitchFamily="18" charset="0"/>
              </a:rPr>
              <a:t>fViT</a:t>
            </a:r>
            <a:endParaRPr lang="en-US" sz="2800" dirty="0" smtClean="0">
              <a:cs typeface="Times New Roman" pitchFamily="18" charset="0"/>
            </a:endParaRPr>
          </a:p>
        </p:txBody>
      </p:sp>
    </p:spTree>
    <p:extLst>
      <p:ext uri="{BB962C8B-B14F-4D97-AF65-F5344CB8AC3E}">
        <p14:creationId xmlns:p14="http://schemas.microsoft.com/office/powerpoint/2010/main" val="3838247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Vấn</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đề</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gặp</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phải</a:t>
            </a:r>
            <a:r>
              <a:rPr lang="en-US" sz="3000" dirty="0" smtClean="0">
                <a:solidFill>
                  <a:schemeClr val="bg1">
                    <a:lumMod val="95000"/>
                  </a:schemeClr>
                </a:solidFill>
                <a:latin typeface="Times New Roman" pitchFamily="18" charset="0"/>
                <a:cs typeface="Times New Roman" pitchFamily="18" charset="0"/>
              </a:rPr>
              <a:t> ở </a:t>
            </a:r>
            <a:r>
              <a:rPr lang="en-US" sz="3000" dirty="0" err="1" smtClean="0">
                <a:solidFill>
                  <a:schemeClr val="bg1">
                    <a:lumMod val="95000"/>
                  </a:schemeClr>
                </a:solidFill>
                <a:latin typeface="Times New Roman" pitchFamily="18" charset="0"/>
                <a:cs typeface="Times New Roman" pitchFamily="18" charset="0"/>
              </a:rPr>
              <a:t>các</a:t>
            </a:r>
            <a:r>
              <a:rPr lang="en-US" sz="3000" dirty="0" smtClean="0">
                <a:solidFill>
                  <a:schemeClr val="bg1">
                    <a:lumMod val="95000"/>
                  </a:schemeClr>
                </a:solidFill>
                <a:latin typeface="Times New Roman" pitchFamily="18" charset="0"/>
                <a:cs typeface="Times New Roman" pitchFamily="18" charset="0"/>
              </a:rPr>
              <a:t> PP </a:t>
            </a:r>
            <a:r>
              <a:rPr lang="en-US" sz="3000" dirty="0" err="1" smtClean="0">
                <a:solidFill>
                  <a:schemeClr val="bg1">
                    <a:lumMod val="95000"/>
                  </a:schemeClr>
                </a:solidFill>
                <a:latin typeface="Times New Roman" pitchFamily="18" charset="0"/>
                <a:cs typeface="Times New Roman" pitchFamily="18" charset="0"/>
              </a:rPr>
              <a:t>cũ</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353568" y="1377696"/>
            <a:ext cx="8305800" cy="3539430"/>
          </a:xfrm>
          <a:prstGeom prst="rect">
            <a:avLst/>
          </a:prstGeom>
          <a:noFill/>
        </p:spPr>
        <p:txBody>
          <a:bodyPr wrap="square" rtlCol="0">
            <a:spAutoFit/>
          </a:bodyPr>
          <a:lstStyle/>
          <a:p>
            <a:pPr marL="514350" indent="-514350">
              <a:lnSpc>
                <a:spcPct val="200000"/>
              </a:lnSpc>
              <a:buFont typeface="+mj-lt"/>
              <a:buAutoNum type="arabicPeriod"/>
            </a:pPr>
            <a:r>
              <a:rPr lang="en-US" sz="2800" dirty="0" err="1" smtClean="0">
                <a:cs typeface="Times New Roman" pitchFamily="18" charset="0"/>
              </a:rPr>
              <a:t>Nhận</a:t>
            </a:r>
            <a:r>
              <a:rPr lang="en-US" sz="2800" dirty="0" smtClean="0">
                <a:cs typeface="Times New Roman" pitchFamily="18" charset="0"/>
              </a:rPr>
              <a:t> </a:t>
            </a:r>
            <a:r>
              <a:rPr lang="en-US" sz="2800" dirty="0" err="1" smtClean="0">
                <a:cs typeface="Times New Roman" pitchFamily="18" charset="0"/>
              </a:rPr>
              <a:t>diện</a:t>
            </a:r>
            <a:r>
              <a:rPr lang="en-US" sz="2800" dirty="0" smtClean="0">
                <a:cs typeface="Times New Roman" pitchFamily="18" charset="0"/>
              </a:rPr>
              <a:t> </a:t>
            </a:r>
            <a:r>
              <a:rPr lang="en-US" sz="2800" dirty="0" err="1" smtClean="0">
                <a:cs typeface="Times New Roman" pitchFamily="18" charset="0"/>
              </a:rPr>
              <a:t>theo</a:t>
            </a:r>
            <a:r>
              <a:rPr lang="en-US" sz="2800" dirty="0" smtClean="0">
                <a:cs typeface="Times New Roman" pitchFamily="18" charset="0"/>
              </a:rPr>
              <a:t> </a:t>
            </a:r>
            <a:r>
              <a:rPr lang="en-US" sz="2800" dirty="0" err="1" smtClean="0">
                <a:cs typeface="Times New Roman" pitchFamily="18" charset="0"/>
              </a:rPr>
              <a:t>phương</a:t>
            </a:r>
            <a:r>
              <a:rPr lang="en-US" sz="2800" dirty="0" smtClean="0">
                <a:cs typeface="Times New Roman" pitchFamily="18" charset="0"/>
              </a:rPr>
              <a:t> </a:t>
            </a:r>
            <a:r>
              <a:rPr lang="en-US" sz="2800" dirty="0" err="1" smtClean="0">
                <a:cs typeface="Times New Roman" pitchFamily="18" charset="0"/>
              </a:rPr>
              <a:t>pháp</a:t>
            </a:r>
            <a:r>
              <a:rPr lang="en-US" sz="2800" dirty="0" smtClean="0">
                <a:cs typeface="Times New Roman" pitchFamily="18" charset="0"/>
              </a:rPr>
              <a:t> </a:t>
            </a:r>
            <a:r>
              <a:rPr lang="en-US" sz="2800" dirty="0" err="1" smtClean="0">
                <a:cs typeface="Times New Roman" pitchFamily="18" charset="0"/>
              </a:rPr>
              <a:t>toàn</a:t>
            </a:r>
            <a:r>
              <a:rPr lang="en-US" sz="2800" dirty="0" smtClean="0">
                <a:cs typeface="Times New Roman" pitchFamily="18" charset="0"/>
              </a:rPr>
              <a:t> </a:t>
            </a:r>
            <a:r>
              <a:rPr lang="en-US" sz="2800" dirty="0" err="1" smtClean="0">
                <a:cs typeface="Times New Roman" pitchFamily="18" charset="0"/>
              </a:rPr>
              <a:t>diện</a:t>
            </a:r>
            <a:r>
              <a:rPr lang="en-US" sz="2800" dirty="0" smtClean="0">
                <a:cs typeface="Times New Roman" pitchFamily="18" charset="0"/>
              </a:rPr>
              <a:t>.</a:t>
            </a:r>
          </a:p>
          <a:p>
            <a:pPr marL="514350" indent="-514350">
              <a:lnSpc>
                <a:spcPct val="200000"/>
              </a:lnSpc>
              <a:buFont typeface="+mj-lt"/>
              <a:buAutoNum type="arabicPeriod"/>
            </a:pPr>
            <a:r>
              <a:rPr lang="en-US" sz="2800" dirty="0" err="1" smtClean="0">
                <a:cs typeface="Times New Roman" pitchFamily="18" charset="0"/>
              </a:rPr>
              <a:t>Thiếu</a:t>
            </a:r>
            <a:r>
              <a:rPr lang="en-US" sz="2800" dirty="0" smtClean="0">
                <a:cs typeface="Times New Roman" pitchFamily="18" charset="0"/>
              </a:rPr>
              <a:t> </a:t>
            </a:r>
            <a:r>
              <a:rPr lang="en-US" sz="2800" dirty="0" err="1" smtClean="0">
                <a:cs typeface="Times New Roman" pitchFamily="18" charset="0"/>
              </a:rPr>
              <a:t>khả</a:t>
            </a:r>
            <a:r>
              <a:rPr lang="en-US" sz="2800" dirty="0" smtClean="0">
                <a:cs typeface="Times New Roman" pitchFamily="18" charset="0"/>
              </a:rPr>
              <a:t> </a:t>
            </a:r>
            <a:r>
              <a:rPr lang="en-US" sz="2800" dirty="0" err="1" smtClean="0">
                <a:cs typeface="Times New Roman" pitchFamily="18" charset="0"/>
              </a:rPr>
              <a:t>năng</a:t>
            </a:r>
            <a:r>
              <a:rPr lang="en-US" sz="2800" dirty="0" smtClean="0">
                <a:cs typeface="Times New Roman" pitchFamily="18" charset="0"/>
              </a:rPr>
              <a:t> </a:t>
            </a:r>
            <a:r>
              <a:rPr lang="en-US" sz="2800" dirty="0" err="1" smtClean="0">
                <a:cs typeface="Times New Roman" pitchFamily="18" charset="0"/>
              </a:rPr>
              <a:t>phân</a:t>
            </a:r>
            <a:r>
              <a:rPr lang="en-US" sz="2800" dirty="0" smtClean="0">
                <a:cs typeface="Times New Roman" pitchFamily="18" charset="0"/>
              </a:rPr>
              <a:t> </a:t>
            </a:r>
            <a:r>
              <a:rPr lang="en-US" sz="2800" dirty="0" err="1" smtClean="0">
                <a:cs typeface="Times New Roman" pitchFamily="18" charset="0"/>
              </a:rPr>
              <a:t>tích</a:t>
            </a:r>
            <a:r>
              <a:rPr lang="en-US" sz="2800" dirty="0" smtClean="0">
                <a:cs typeface="Times New Roman" pitchFamily="18" charset="0"/>
              </a:rPr>
              <a:t> </a:t>
            </a:r>
            <a:r>
              <a:rPr lang="en-US" sz="2800" dirty="0" err="1" smtClean="0">
                <a:cs typeface="Times New Roman" pitchFamily="18" charset="0"/>
              </a:rPr>
              <a:t>các</a:t>
            </a:r>
            <a:r>
              <a:rPr lang="en-US" sz="2800" dirty="0" smtClean="0">
                <a:cs typeface="Times New Roman" pitchFamily="18" charset="0"/>
              </a:rPr>
              <a:t> </a:t>
            </a:r>
            <a:r>
              <a:rPr lang="en-US" sz="2800" dirty="0" err="1" smtClean="0">
                <a:cs typeface="Times New Roman" pitchFamily="18" charset="0"/>
              </a:rPr>
              <a:t>thành</a:t>
            </a:r>
            <a:r>
              <a:rPr lang="en-US" sz="2800" dirty="0" smtClean="0">
                <a:cs typeface="Times New Roman" pitchFamily="18" charset="0"/>
              </a:rPr>
              <a:t> </a:t>
            </a:r>
            <a:r>
              <a:rPr lang="en-US" sz="2800" dirty="0" err="1" smtClean="0">
                <a:cs typeface="Times New Roman" pitchFamily="18" charset="0"/>
              </a:rPr>
              <a:t>phần</a:t>
            </a:r>
            <a:r>
              <a:rPr lang="en-US" sz="2800" dirty="0" smtClean="0">
                <a:cs typeface="Times New Roman" pitchFamily="18" charset="0"/>
              </a:rPr>
              <a:t> </a:t>
            </a:r>
            <a:r>
              <a:rPr lang="en-US" sz="2800" dirty="0" err="1" smtClean="0">
                <a:cs typeface="Times New Roman" pitchFamily="18" charset="0"/>
              </a:rPr>
              <a:t>riêng</a:t>
            </a:r>
            <a:r>
              <a:rPr lang="en-US" sz="2800" dirty="0" smtClean="0">
                <a:cs typeface="Times New Roman" pitchFamily="18" charset="0"/>
              </a:rPr>
              <a:t> </a:t>
            </a:r>
            <a:r>
              <a:rPr lang="en-US" sz="2800" dirty="0" err="1" smtClean="0">
                <a:cs typeface="Times New Roman" pitchFamily="18" charset="0"/>
              </a:rPr>
              <a:t>lẻ</a:t>
            </a:r>
            <a:r>
              <a:rPr lang="en-US" sz="2800" dirty="0" smtClean="0">
                <a:cs typeface="Times New Roman" pitchFamily="18" charset="0"/>
              </a:rPr>
              <a:t>.</a:t>
            </a:r>
          </a:p>
          <a:p>
            <a:pPr marL="514350" indent="-514350">
              <a:lnSpc>
                <a:spcPct val="200000"/>
              </a:lnSpc>
              <a:buFont typeface="+mj-lt"/>
              <a:buAutoNum type="arabicPeriod"/>
            </a:pPr>
            <a:r>
              <a:rPr lang="en-US" sz="2800" dirty="0" err="1" smtClean="0">
                <a:cs typeface="Times New Roman" pitchFamily="18" charset="0"/>
              </a:rPr>
              <a:t>Yêu</a:t>
            </a:r>
            <a:r>
              <a:rPr lang="en-US" sz="2800" dirty="0" smtClean="0">
                <a:cs typeface="Times New Roman" pitchFamily="18" charset="0"/>
              </a:rPr>
              <a:t> </a:t>
            </a:r>
            <a:r>
              <a:rPr lang="en-US" sz="2800" dirty="0" err="1" smtClean="0">
                <a:cs typeface="Times New Roman" pitchFamily="18" charset="0"/>
              </a:rPr>
              <a:t>cầu</a:t>
            </a:r>
            <a:r>
              <a:rPr lang="en-US" sz="2800" dirty="0" smtClean="0">
                <a:cs typeface="Times New Roman" pitchFamily="18" charset="0"/>
              </a:rPr>
              <a:t> </a:t>
            </a:r>
            <a:r>
              <a:rPr lang="en-US" sz="2800" dirty="0" err="1" smtClean="0">
                <a:cs typeface="Times New Roman" pitchFamily="18" charset="0"/>
              </a:rPr>
              <a:t>sự</a:t>
            </a:r>
            <a:r>
              <a:rPr lang="en-US" sz="2800" dirty="0" smtClean="0">
                <a:cs typeface="Times New Roman" pitchFamily="18" charset="0"/>
              </a:rPr>
              <a:t> </a:t>
            </a:r>
            <a:r>
              <a:rPr lang="en-US" sz="2800" dirty="0" err="1" smtClean="0">
                <a:cs typeface="Times New Roman" pitchFamily="18" charset="0"/>
              </a:rPr>
              <a:t>giám</a:t>
            </a:r>
            <a:r>
              <a:rPr lang="en-US" sz="2800" dirty="0" smtClean="0">
                <a:cs typeface="Times New Roman" pitchFamily="18" charset="0"/>
              </a:rPr>
              <a:t> </a:t>
            </a:r>
            <a:r>
              <a:rPr lang="en-US" sz="2800" dirty="0" err="1" smtClean="0">
                <a:cs typeface="Times New Roman" pitchFamily="18" charset="0"/>
              </a:rPr>
              <a:t>sát</a:t>
            </a:r>
            <a:r>
              <a:rPr lang="en-US" sz="2800" dirty="0" smtClean="0">
                <a:cs typeface="Times New Roman" pitchFamily="18" charset="0"/>
              </a:rPr>
              <a:t> </a:t>
            </a:r>
            <a:r>
              <a:rPr lang="en-US" sz="2800" dirty="0" err="1" smtClean="0">
                <a:cs typeface="Times New Roman" pitchFamily="18" charset="0"/>
              </a:rPr>
              <a:t>cho</a:t>
            </a:r>
            <a:r>
              <a:rPr lang="en-US" sz="2800" dirty="0" smtClean="0">
                <a:cs typeface="Times New Roman" pitchFamily="18" charset="0"/>
              </a:rPr>
              <a:t> </a:t>
            </a:r>
            <a:r>
              <a:rPr lang="en-US" sz="2800" dirty="0" err="1" smtClean="0">
                <a:cs typeface="Times New Roman" pitchFamily="18" charset="0"/>
              </a:rPr>
              <a:t>các</a:t>
            </a:r>
            <a:r>
              <a:rPr lang="en-US" sz="2800" dirty="0" smtClean="0">
                <a:cs typeface="Times New Roman" pitchFamily="18" charset="0"/>
              </a:rPr>
              <a:t> </a:t>
            </a:r>
            <a:r>
              <a:rPr lang="en-US" sz="2800" dirty="0" err="1" smtClean="0">
                <a:cs typeface="Times New Roman" pitchFamily="18" charset="0"/>
              </a:rPr>
              <a:t>điểm</a:t>
            </a:r>
            <a:r>
              <a:rPr lang="en-US" sz="2800" dirty="0" smtClean="0">
                <a:cs typeface="Times New Roman" pitchFamily="18" charset="0"/>
              </a:rPr>
              <a:t> </a:t>
            </a:r>
            <a:r>
              <a:rPr lang="en-US" sz="2800" dirty="0" err="1" smtClean="0">
                <a:cs typeface="Times New Roman" pitchFamily="18" charset="0"/>
              </a:rPr>
              <a:t>đặc</a:t>
            </a:r>
            <a:r>
              <a:rPr lang="en-US" sz="2800" dirty="0" smtClean="0">
                <a:cs typeface="Times New Roman" pitchFamily="18" charset="0"/>
              </a:rPr>
              <a:t> </a:t>
            </a:r>
            <a:r>
              <a:rPr lang="en-US" sz="2800" dirty="0" err="1" smtClean="0">
                <a:cs typeface="Times New Roman" pitchFamily="18" charset="0"/>
              </a:rPr>
              <a:t>trưng</a:t>
            </a:r>
            <a:r>
              <a:rPr lang="en-US" sz="2800" dirty="0" smtClean="0">
                <a:cs typeface="Times New Roman" pitchFamily="18" charset="0"/>
              </a:rPr>
              <a:t>.</a:t>
            </a:r>
          </a:p>
        </p:txBody>
      </p:sp>
    </p:spTree>
    <p:extLst>
      <p:ext uri="{BB962C8B-B14F-4D97-AF65-F5344CB8AC3E}">
        <p14:creationId xmlns:p14="http://schemas.microsoft.com/office/powerpoint/2010/main" val="2497186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Giải</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pháp</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đề</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ra</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344424" y="1143000"/>
            <a:ext cx="8305800" cy="6986528"/>
          </a:xfrm>
          <a:prstGeom prst="rect">
            <a:avLst/>
          </a:prstGeom>
          <a:noFill/>
        </p:spPr>
        <p:txBody>
          <a:bodyPr wrap="square" rtlCol="0">
            <a:spAutoFit/>
          </a:bodyPr>
          <a:lstStyle/>
          <a:p>
            <a:pPr>
              <a:lnSpc>
                <a:spcPct val="200000"/>
              </a:lnSpc>
            </a:pPr>
            <a:r>
              <a:rPr lang="en-US" sz="2800" dirty="0" err="1" smtClean="0">
                <a:latin typeface="Times New Roman" pitchFamily="18" charset="0"/>
                <a:cs typeface="Times New Roman" pitchFamily="18" charset="0"/>
              </a:rPr>
              <a:t>Tác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trúc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Part-</a:t>
            </a:r>
            <a:r>
              <a:rPr lang="en-US" sz="2800" b="1" dirty="0" err="1" smtClean="0">
                <a:solidFill>
                  <a:srgbClr val="FF0000"/>
                </a:solidFill>
                <a:latin typeface="Times New Roman" pitchFamily="18" charset="0"/>
                <a:cs typeface="Times New Roman" pitchFamily="18" charset="0"/>
              </a:rPr>
              <a:t>fViT</a:t>
            </a:r>
            <a:r>
              <a:rPr lang="en-US" sz="2800" dirty="0" smtClean="0">
                <a:latin typeface="Times New Roman" pitchFamily="18" charset="0"/>
                <a:cs typeface="Times New Roman" pitchFamily="18" charset="0"/>
              </a:rPr>
              <a:t>”</a:t>
            </a:r>
          </a:p>
          <a:p>
            <a:pPr>
              <a:lnSpc>
                <a:spcPct val="200000"/>
              </a:lnSpc>
            </a:pP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pháp</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này</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đã</a:t>
            </a:r>
            <a:r>
              <a:rPr lang="en-US" sz="2800" b="1" dirty="0" smtClean="0">
                <a:latin typeface="Times New Roman" pitchFamily="18" charset="0"/>
                <a:cs typeface="Times New Roman" pitchFamily="18" charset="0"/>
              </a:rPr>
              <a:t>:</a:t>
            </a:r>
          </a:p>
          <a:p>
            <a:pPr marL="914400" lvl="1" indent="-457200">
              <a:lnSpc>
                <a:spcPct val="200000"/>
              </a:lnSpc>
              <a:buFont typeface="Arial" pitchFamily="34" charset="0"/>
              <a:buChar char="•"/>
            </a:pPr>
            <a:r>
              <a:rPr lang="en-US" sz="2800" dirty="0" err="1"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trúc</a:t>
            </a:r>
            <a:r>
              <a:rPr lang="en-US" sz="2800" dirty="0" smtClean="0">
                <a:latin typeface="Times New Roman" pitchFamily="18" charset="0"/>
                <a:cs typeface="Times New Roman" pitchFamily="18" charset="0"/>
              </a:rPr>
              <a:t> Vision </a:t>
            </a:r>
            <a:r>
              <a:rPr lang="en-US" sz="2800" dirty="0" err="1" smtClean="0">
                <a:latin typeface="Times New Roman" pitchFamily="18" charset="0"/>
                <a:cs typeface="Times New Roman" pitchFamily="18" charset="0"/>
              </a:rPr>
              <a:t>Transfomer</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ViT</a:t>
            </a:r>
            <a:r>
              <a:rPr lang="en-US" sz="2800" dirty="0" smtClean="0">
                <a:latin typeface="Times New Roman" pitchFamily="18" charset="0"/>
                <a:cs typeface="Times New Roman" pitchFamily="18" charset="0"/>
              </a:rPr>
              <a:t>)</a:t>
            </a:r>
          </a:p>
          <a:p>
            <a:pPr marL="914400" lvl="1" indent="-457200">
              <a:lnSpc>
                <a:spcPct val="200000"/>
              </a:lnSpc>
              <a:buFont typeface="Arial" pitchFamily="34" charset="0"/>
              <a:buChar char="•"/>
            </a:pPr>
            <a:r>
              <a:rPr lang="en-US" sz="2800" dirty="0" err="1" smtClean="0">
                <a:latin typeface="Times New Roman" pitchFamily="18" charset="0"/>
                <a:cs typeface="Times New Roman" pitchFamily="18" charset="0"/>
              </a:rPr>
              <a:t>Kết</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cùng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mạng</a:t>
            </a:r>
            <a:r>
              <a:rPr lang="en-US" sz="2800" dirty="0" smtClean="0">
                <a:latin typeface="Times New Roman" pitchFamily="18" charset="0"/>
                <a:cs typeface="Times New Roman" pitchFamily="18" charset="0"/>
              </a:rPr>
              <a:t> CNN </a:t>
            </a:r>
            <a:r>
              <a:rPr lang="en-US" sz="2800" dirty="0" err="1" smtClean="0">
                <a:latin typeface="Times New Roman" pitchFamily="18" charset="0"/>
                <a:cs typeface="Times New Roman" pitchFamily="18" charset="0"/>
              </a:rPr>
              <a:t>nhẹ</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đoán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tọa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điêm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trưng</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914400" lvl="1" indent="-457200">
              <a:lnSpc>
                <a:spcPct val="200000"/>
              </a:lnSpc>
              <a:buFont typeface="Arial" pitchFamily="34" charset="0"/>
              <a:buChar char="•"/>
            </a:pPr>
            <a:r>
              <a:rPr lang="en-US" sz="2800" dirty="0" err="1" smtClean="0">
                <a:latin typeface="Times New Roman" pitchFamily="18" charset="0"/>
                <a:cs typeface="Times New Roman" pitchFamily="18" charset="0"/>
              </a:rPr>
              <a:t>Huấn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luyện</a:t>
            </a:r>
            <a:r>
              <a:rPr lang="en-US" sz="2800" dirty="0" smtClean="0">
                <a:latin typeface="Times New Roman" pitchFamily="18" charset="0"/>
                <a:cs typeface="Times New Roman" pitchFamily="18" charset="0"/>
              </a:rPr>
              <a:t> end-to-end </a:t>
            </a:r>
            <a:r>
              <a:rPr lang="en-US" sz="2800" dirty="0" err="1" smtClean="0">
                <a:latin typeface="Times New Roman" pitchFamily="18" charset="0"/>
                <a:cs typeface="Times New Roman" pitchFamily="18" charset="0"/>
              </a:rPr>
              <a:t>mà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sát</a:t>
            </a:r>
            <a:r>
              <a:rPr lang="en-US" sz="2800" dirty="0" smtClean="0">
                <a:latin typeface="Times New Roman" pitchFamily="18" charset="0"/>
                <a:cs typeface="Times New Roman" pitchFamily="18" charset="0"/>
              </a:rPr>
              <a:t>.</a:t>
            </a:r>
          </a:p>
          <a:p>
            <a:pPr marL="457200" indent="-457200">
              <a:lnSpc>
                <a:spcPct val="200000"/>
              </a:lnSpc>
              <a:buFont typeface="Arial" pitchFamily="34" charset="0"/>
              <a:buChar char="•"/>
            </a:pPr>
            <a:endParaRPr lang="en-US" sz="2800" dirty="0" smtClean="0">
              <a:latin typeface="Times New Roman" pitchFamily="18" charset="0"/>
              <a:cs typeface="Times New Roman" pitchFamily="18" charset="0"/>
            </a:endParaRPr>
          </a:p>
          <a:p>
            <a:pPr>
              <a:lnSpc>
                <a:spcPct val="200000"/>
              </a:lnSpc>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39307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Giải</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pháp</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đề</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ra</a:t>
            </a:r>
            <a:endParaRPr lang="en-US" sz="3000" dirty="0" smtClean="0">
              <a:solidFill>
                <a:schemeClr val="bg1">
                  <a:lumMod val="95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 y="990600"/>
            <a:ext cx="8945563"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454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Giải</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pháp</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đề</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ra</a:t>
            </a:r>
            <a:endParaRPr lang="en-US" sz="3000" dirty="0" smtClean="0">
              <a:solidFill>
                <a:schemeClr val="bg1">
                  <a:lumMod val="95000"/>
                </a:schemeClr>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866644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961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Giải</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pháp</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đề</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ra</a:t>
            </a:r>
            <a:endParaRPr lang="en-US" sz="3000" dirty="0" smtClean="0">
              <a:solidFill>
                <a:schemeClr val="bg1">
                  <a:lumMod val="95000"/>
                </a:schemeClr>
              </a:solidFill>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0"/>
            <a:ext cx="857511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730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Thực</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nghiệm</a:t>
            </a:r>
            <a:endParaRPr lang="en-US" sz="3000" dirty="0" smtClean="0">
              <a:solidFill>
                <a:schemeClr val="bg1">
                  <a:lumMod val="95000"/>
                </a:schemeClr>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86" y="1371600"/>
            <a:ext cx="8606014"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014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Thực</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nghiệm</a:t>
            </a:r>
            <a:endParaRPr lang="en-US" sz="3000" dirty="0" smtClean="0">
              <a:solidFill>
                <a:schemeClr val="bg1">
                  <a:lumMod val="95000"/>
                </a:schemeClr>
              </a:solidFill>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39" y="1133856"/>
            <a:ext cx="8477561" cy="4733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038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Thực</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nghiệm</a:t>
            </a:r>
            <a:endParaRPr lang="en-US" sz="3000" dirty="0" smtClean="0">
              <a:solidFill>
                <a:schemeClr val="bg1">
                  <a:lumMod val="95000"/>
                </a:schemeClr>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52600"/>
            <a:ext cx="8688805" cy="32004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038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09600"/>
            <a:ext cx="8229600" cy="1447800"/>
          </a:xfrm>
        </p:spPr>
        <p:txBody>
          <a:bodyPr/>
          <a:lstStyle/>
          <a:p>
            <a:pPr eaLnBrk="1" hangingPunct="1"/>
            <a:r>
              <a:rPr lang="vi-VN" sz="3600" b="1" dirty="0" smtClean="0"/>
              <a:t>Face </a:t>
            </a:r>
            <a:r>
              <a:rPr lang="vi-VN" sz="3600" b="1" dirty="0"/>
              <a:t>Transformer for </a:t>
            </a:r>
            <a:r>
              <a:rPr lang="vi-VN" sz="3600" b="1" dirty="0" smtClean="0"/>
              <a:t>Recognition</a:t>
            </a:r>
            <a:r>
              <a:rPr lang="en-US" sz="3600" b="1" dirty="0" smtClean="0"/>
              <a:t> </a:t>
            </a:r>
            <a:r>
              <a:rPr lang="vi-VN" sz="3600" i="1" dirty="0"/>
              <a:t>Yaoyao Zhong, Weihong Deng </a:t>
            </a:r>
            <a:endParaRPr lang="en-US" sz="3600" i="1" dirty="0" smtClean="0">
              <a:latin typeface="Bahnschrift Light" pitchFamily="34" charset="0"/>
            </a:endParaRPr>
          </a:p>
        </p:txBody>
      </p:sp>
      <p:sp>
        <p:nvSpPr>
          <p:cNvPr id="6147" name="TextBox 1"/>
          <p:cNvSpPr txBox="1">
            <a:spLocks noChangeArrowheads="1"/>
          </p:cNvSpPr>
          <p:nvPr/>
        </p:nvSpPr>
        <p:spPr bwMode="auto">
          <a:xfrm>
            <a:off x="684213" y="2273300"/>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en-US" sz="2000">
              <a:solidFill>
                <a:srgbClr val="000000"/>
              </a:solidFill>
              <a:latin typeface="Bahnschrift Light" pitchFamily="34" charset="0"/>
            </a:endParaRPr>
          </a:p>
        </p:txBody>
      </p:sp>
      <p:sp>
        <p:nvSpPr>
          <p:cNvPr id="2" name="Rectangle 1"/>
          <p:cNvSpPr/>
          <p:nvPr/>
        </p:nvSpPr>
        <p:spPr>
          <a:xfrm>
            <a:off x="228600" y="2450338"/>
            <a:ext cx="8610600" cy="3554819"/>
          </a:xfrm>
          <a:prstGeom prst="rect">
            <a:avLst/>
          </a:prstGeom>
        </p:spPr>
        <p:txBody>
          <a:bodyPr wrap="square">
            <a:spAutoFit/>
          </a:bodyPr>
          <a:lstStyle/>
          <a:p>
            <a:r>
              <a:rPr lang="en-US" sz="2500" b="1" dirty="0" smtClean="0"/>
              <a:t>N</a:t>
            </a:r>
            <a:r>
              <a:rPr lang="vi-VN" sz="2500" b="1" dirty="0" smtClean="0"/>
              <a:t>hóm </a:t>
            </a:r>
            <a:r>
              <a:rPr lang="vi-VN" sz="2500" b="1" dirty="0"/>
              <a:t>tác giả đã chứng minh </a:t>
            </a:r>
            <a:r>
              <a:rPr lang="vi-VN" sz="2500" b="1" dirty="0" smtClean="0"/>
              <a:t>rằng</a:t>
            </a:r>
            <a:r>
              <a:rPr lang="en-US" sz="2500" b="1" dirty="0" smtClean="0"/>
              <a:t>:</a:t>
            </a:r>
          </a:p>
          <a:p>
            <a:pPr marL="742950" lvl="1" indent="-285750">
              <a:buFont typeface="Arial" pitchFamily="34" charset="0"/>
              <a:buChar char="•"/>
            </a:pPr>
            <a:r>
              <a:rPr lang="vi-VN" sz="2500" b="1" dirty="0" smtClean="0"/>
              <a:t>Tập </a:t>
            </a:r>
            <a:r>
              <a:rPr lang="vi-VN" sz="2500" b="1" dirty="0"/>
              <a:t>dữ liệu </a:t>
            </a:r>
            <a:r>
              <a:rPr lang="vi-VN" sz="2500" b="1" dirty="0" smtClean="0"/>
              <a:t>nhỏ</a:t>
            </a:r>
            <a:r>
              <a:rPr lang="en-US" sz="2500" b="1" dirty="0" smtClean="0"/>
              <a:t>: </a:t>
            </a:r>
            <a:r>
              <a:rPr lang="vi-VN" sz="2500" dirty="0" smtClean="0"/>
              <a:t>Transformer </a:t>
            </a:r>
            <a:r>
              <a:rPr lang="vi-VN" sz="2500" dirty="0"/>
              <a:t>không hoạt động tốt </a:t>
            </a:r>
            <a:r>
              <a:rPr lang="vi-VN" sz="2500" dirty="0" smtClean="0"/>
              <a:t>bằng</a:t>
            </a:r>
            <a:r>
              <a:rPr lang="en-US" sz="2500" dirty="0" smtClean="0"/>
              <a:t> CNN. </a:t>
            </a:r>
            <a:r>
              <a:rPr lang="vi-VN" sz="2500" dirty="0" smtClean="0"/>
              <a:t>Điều </a:t>
            </a:r>
            <a:r>
              <a:rPr lang="vi-VN" sz="2500" dirty="0"/>
              <a:t>này cho thấy mô hình Transformer cần một lượng lớn dữ liệu để phát huy hiệu quả.</a:t>
            </a:r>
            <a:endParaRPr lang="en-US" sz="2500" dirty="0"/>
          </a:p>
          <a:p>
            <a:pPr marL="742950" lvl="1" indent="-285750">
              <a:buFont typeface="Arial" pitchFamily="34" charset="0"/>
              <a:buChar char="•"/>
            </a:pPr>
            <a:r>
              <a:rPr lang="vi-VN" sz="2500" b="1" dirty="0"/>
              <a:t>Tập dữ liệu lớn</a:t>
            </a:r>
            <a:r>
              <a:rPr lang="vi-VN" sz="2500" dirty="0"/>
              <a:t>: Khi huấn luyện trên tập dữ liệu lớn như </a:t>
            </a:r>
            <a:r>
              <a:rPr lang="vi-VN" sz="2500" b="1" dirty="0"/>
              <a:t>MS-Celeb-1M</a:t>
            </a:r>
            <a:r>
              <a:rPr lang="vi-VN" sz="2500" dirty="0"/>
              <a:t>, Transformer đạt được hiệu suất gần tương đương với ResNet-100 về độ chính xác và số lượng tham số.</a:t>
            </a:r>
            <a:endParaRPr lang="en-US" sz="2500" dirty="0"/>
          </a:p>
          <a:p>
            <a:pPr marL="285750" indent="-285750">
              <a:buFont typeface="Arial" pitchFamily="34" charset="0"/>
              <a:buChar char="•"/>
            </a:pPr>
            <a:endParaRPr lang="en-US" sz="2500" dirty="0"/>
          </a:p>
        </p:txBody>
      </p:sp>
    </p:spTree>
    <p:extLst>
      <p:ext uri="{BB962C8B-B14F-4D97-AF65-F5344CB8AC3E}">
        <p14:creationId xmlns:p14="http://schemas.microsoft.com/office/powerpoint/2010/main" val="1168020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00"/>
                                        <p:tgtEl>
                                          <p:spTgt spid="6146"/>
                                        </p:tgtEl>
                                      </p:cBhvr>
                                    </p:animEffect>
                                  </p:childTnLst>
                                </p:cTn>
                              </p:par>
                              <p:par>
                                <p:cTn id="8" presetID="22" presetClass="entr" presetSubtype="4" fill="hold" grpId="0" nodeType="withEffect" nodePh="1">
                                  <p:stCondLst>
                                    <p:cond delay="0"/>
                                  </p:stCondLst>
                                  <p:endCondLst>
                                    <p:cond evt="begin" delay="0">
                                      <p:tn val="8"/>
                                    </p:cond>
                                  </p:endCondLst>
                                  <p:childTnLst>
                                    <p:set>
                                      <p:cBhvr>
                                        <p:cTn id="9" dur="1" fill="hold">
                                          <p:stCondLst>
                                            <p:cond delay="0"/>
                                          </p:stCondLst>
                                        </p:cTn>
                                        <p:tgtEl>
                                          <p:spTgt spid="6147"/>
                                        </p:tgtEl>
                                        <p:attrNameLst>
                                          <p:attrName>style.visibility</p:attrName>
                                        </p:attrNameLst>
                                      </p:cBhvr>
                                      <p:to>
                                        <p:strVal val="visible"/>
                                      </p:to>
                                    </p:set>
                                    <p:animEffect transition="in" filter="wipe(down)">
                                      <p:cBhvr>
                                        <p:cTn id="10"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Ưu</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điểm</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457200" y="809446"/>
            <a:ext cx="8305800" cy="5262979"/>
          </a:xfrm>
          <a:prstGeom prst="rect">
            <a:avLst/>
          </a:prstGeom>
          <a:noFill/>
        </p:spPr>
        <p:txBody>
          <a:bodyPr wrap="square" rtlCol="0">
            <a:spAutoFit/>
          </a:bodyPr>
          <a:lstStyle/>
          <a:p>
            <a:pPr marL="457200" indent="-457200">
              <a:lnSpc>
                <a:spcPct val="200000"/>
              </a:lnSpc>
              <a:buFont typeface="Arial" pitchFamily="34" charset="0"/>
              <a:buChar char="•"/>
            </a:pPr>
            <a:r>
              <a:rPr lang="en-US" sz="2800" dirty="0" err="1" smtClean="0">
                <a:latin typeface="Times New Roman" pitchFamily="18" charset="0"/>
                <a:cs typeface="Times New Roman" pitchFamily="18" charset="0"/>
              </a:rPr>
              <a:t>Khả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a:t>
            </a:r>
          </a:p>
          <a:p>
            <a:pPr marL="457200" indent="-457200">
              <a:lnSpc>
                <a:spcPct val="200000"/>
              </a:lnSpc>
              <a:buFont typeface="Arial" pitchFamily="34" charset="0"/>
              <a:buChar char="•"/>
            </a:pP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tọa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trưng</a:t>
            </a:r>
            <a:r>
              <a:rPr lang="en-US" sz="2800" dirty="0" smtClean="0">
                <a:latin typeface="Times New Roman" pitchFamily="18" charset="0"/>
                <a:cs typeface="Times New Roman" pitchFamily="18" charset="0"/>
              </a:rPr>
              <a:t>.</a:t>
            </a:r>
          </a:p>
          <a:p>
            <a:pPr marL="457200" indent="-457200">
              <a:lnSpc>
                <a:spcPct val="200000"/>
              </a:lnSpc>
              <a:buFont typeface="Arial" pitchFamily="34" charset="0"/>
              <a:buChar char="•"/>
            </a:pPr>
            <a:r>
              <a:rPr lang="en-US" sz="2800" dirty="0" err="1"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ViT</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giúp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cung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tin </a:t>
            </a:r>
            <a:r>
              <a:rPr lang="en-US" sz="2800" dirty="0" err="1" smtClean="0">
                <a:latin typeface="Times New Roman" pitchFamily="18" charset="0"/>
                <a:cs typeface="Times New Roman" pitchFamily="18" charset="0"/>
              </a:rPr>
              <a:t>trên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lưới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đều</a:t>
            </a:r>
            <a:r>
              <a:rPr lang="en-US" sz="2800" dirty="0" smtClean="0">
                <a:latin typeface="Times New Roman" pitchFamily="18" charset="0"/>
                <a:cs typeface="Times New Roman" pitchFamily="18" charset="0"/>
              </a:rPr>
              <a:t>.</a:t>
            </a:r>
          </a:p>
          <a:p>
            <a:pPr marL="457200" indent="-457200">
              <a:lnSpc>
                <a:spcPct val="200000"/>
              </a:lnSpc>
              <a:buFont typeface="Arial" pitchFamily="34" charset="0"/>
              <a:buChar char="•"/>
            </a:pPr>
            <a:r>
              <a:rPr lang="en-US" sz="2800" dirty="0" err="1" smtClean="0">
                <a:latin typeface="Times New Roman" pitchFamily="18" charset="0"/>
                <a:cs typeface="Times New Roman" pitchFamily="18" charset="0"/>
              </a:rPr>
              <a:t>Độ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hơn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cũ</a:t>
            </a:r>
            <a:r>
              <a:rPr lang="en-US" sz="2800" dirty="0" smtClean="0">
                <a:latin typeface="Times New Roman" pitchFamily="18" charset="0"/>
                <a:cs typeface="Times New Roman" pitchFamily="18" charset="0"/>
              </a:rPr>
              <a:t>.</a:t>
            </a:r>
          </a:p>
          <a:p>
            <a:pPr>
              <a:lnSpc>
                <a:spcPct val="200000"/>
              </a:lnSpc>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68413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Nhược</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điểm</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344424" y="1143000"/>
            <a:ext cx="8305800" cy="6986528"/>
          </a:xfrm>
          <a:prstGeom prst="rect">
            <a:avLst/>
          </a:prstGeom>
          <a:noFill/>
        </p:spPr>
        <p:txBody>
          <a:bodyPr wrap="square" rtlCol="0">
            <a:spAutoFit/>
          </a:bodyPr>
          <a:lstStyle/>
          <a:p>
            <a:pPr>
              <a:lnSpc>
                <a:spcPct val="200000"/>
              </a:lnSpc>
            </a:pPr>
            <a:r>
              <a:rPr lang="en-US" sz="2800" b="1" dirty="0" err="1" smtClean="0">
                <a:latin typeface="Times New Roman" pitchFamily="18" charset="0"/>
                <a:cs typeface="Times New Roman" pitchFamily="18" charset="0"/>
              </a:rPr>
              <a:t>Bên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cạnh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đó</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vẫn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tồn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tại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một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vấn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đề</a:t>
            </a:r>
            <a:r>
              <a:rPr lang="en-US" sz="2800" b="1" dirty="0" smtClean="0">
                <a:latin typeface="Times New Roman" pitchFamily="18" charset="0"/>
                <a:cs typeface="Times New Roman" pitchFamily="18" charset="0"/>
              </a:rPr>
              <a:t>:</a:t>
            </a:r>
          </a:p>
          <a:p>
            <a:pPr marL="914400" lvl="1" indent="-457200">
              <a:lnSpc>
                <a:spcPct val="200000"/>
              </a:lnSpc>
              <a:buFont typeface="Arial" pitchFamily="34" charset="0"/>
              <a:buChar char="•"/>
            </a:pPr>
            <a:r>
              <a:rPr lang="en-US" sz="2800" dirty="0" err="1" smtClean="0">
                <a:latin typeface="Times New Roman" pitchFamily="18" charset="0"/>
                <a:cs typeface="Times New Roman" pitchFamily="18" charset="0"/>
              </a:rPr>
              <a: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suất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lượng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đoán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tọa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trưng</a:t>
            </a:r>
            <a:r>
              <a:rPr lang="en-US" sz="2800" dirty="0" smtClean="0">
                <a:latin typeface="Times New Roman" pitchFamily="18" charset="0"/>
                <a:cs typeface="Times New Roman" pitchFamily="18" charset="0"/>
              </a:rPr>
              <a:t>.</a:t>
            </a:r>
          </a:p>
          <a:p>
            <a:pPr marL="914400" lvl="1" indent="-457200">
              <a:lnSpc>
                <a:spcPct val="200000"/>
              </a:lnSpc>
              <a:buFont typeface="Arial" pitchFamily="34" charset="0"/>
              <a:buChar char="•"/>
            </a:pPr>
            <a:r>
              <a:rPr lang="en-US" sz="2800" dirty="0" err="1" smtClean="0">
                <a:latin typeface="Times New Roman" pitchFamily="18" charset="0"/>
                <a:cs typeface="Times New Roman" pitchFamily="18" charset="0"/>
              </a:rPr>
              <a:t>Yêu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nguyên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toán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lớn</a:t>
            </a:r>
            <a:r>
              <a:rPr lang="en-US" sz="2800" dirty="0" smtClean="0">
                <a:latin typeface="Times New Roman" pitchFamily="18" charset="0"/>
                <a:cs typeface="Times New Roman" pitchFamily="18" charset="0"/>
              </a:rPr>
              <a:t>.</a:t>
            </a:r>
          </a:p>
          <a:p>
            <a:pPr marL="914400" lvl="1" indent="-457200">
              <a:lnSpc>
                <a:spcPct val="200000"/>
              </a:lnSpc>
              <a:buFont typeface="Arial" pitchFamily="34" charset="0"/>
              <a:buChar char="•"/>
            </a:pPr>
            <a:r>
              <a:rPr lang="en-US" sz="2800" dirty="0" err="1" smtClean="0">
                <a:latin typeface="Times New Roman" pitchFamily="18" charset="0"/>
                <a:cs typeface="Times New Roman" pitchFamily="18" charset="0"/>
              </a:rPr>
              <a: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suất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vẫn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lớn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những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nhỏ</a:t>
            </a:r>
            <a:r>
              <a:rPr lang="en-US" sz="2800" dirty="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457200" indent="-457200">
              <a:lnSpc>
                <a:spcPct val="200000"/>
              </a:lnSpc>
              <a:buFont typeface="Arial" pitchFamily="34" charset="0"/>
              <a:buChar char="•"/>
            </a:pPr>
            <a:endParaRPr lang="en-US" sz="2800" dirty="0" smtClean="0">
              <a:latin typeface="Times New Roman" pitchFamily="18" charset="0"/>
              <a:cs typeface="Times New Roman" pitchFamily="18" charset="0"/>
            </a:endParaRPr>
          </a:p>
          <a:p>
            <a:pPr>
              <a:lnSpc>
                <a:spcPct val="200000"/>
              </a:lnSpc>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68413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695575"/>
            <a:ext cx="8229600" cy="885825"/>
          </a:xfrm>
        </p:spPr>
        <p:txBody>
          <a:bodyPr/>
          <a:lstStyle/>
          <a:p>
            <a:pPr eaLnBrk="1" hangingPunct="1"/>
            <a:r>
              <a:rPr lang="en-US" b="1" dirty="0" err="1" smtClean="0"/>
              <a:t>TransFace</a:t>
            </a:r>
            <a:r>
              <a:rPr lang="en-US" b="1" dirty="0"/>
              <a:t>: Calibrating Transformer Training for Face Recognition from a Data-Centric </a:t>
            </a:r>
            <a:r>
              <a:rPr lang="en-US" b="1" dirty="0" smtClean="0"/>
              <a:t>Perspective</a:t>
            </a:r>
            <a:r>
              <a:rPr lang="en-US" b="1" dirty="0"/>
              <a:t/>
            </a:r>
            <a:br>
              <a:rPr lang="en-US" b="1" dirty="0"/>
            </a:br>
            <a:r>
              <a:rPr lang="en-US" sz="3500" dirty="0" smtClean="0"/>
              <a:t>(</a:t>
            </a:r>
            <a:r>
              <a:rPr lang="en-US" sz="3500" dirty="0"/>
              <a:t>Jun Dan, Yang </a:t>
            </a:r>
            <a:r>
              <a:rPr lang="en-US" sz="3500" dirty="0" smtClean="0"/>
              <a:t>Liu)</a:t>
            </a:r>
          </a:p>
        </p:txBody>
      </p:sp>
    </p:spTree>
    <p:extLst>
      <p:ext uri="{BB962C8B-B14F-4D97-AF65-F5344CB8AC3E}">
        <p14:creationId xmlns:p14="http://schemas.microsoft.com/office/powerpoint/2010/main" val="2524224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6200"/>
            <a:ext cx="5562600" cy="762000"/>
          </a:xfrm>
        </p:spPr>
        <p:txBody>
          <a:bodyPr/>
          <a:lstStyle/>
          <a:p>
            <a:pPr eaLnBrk="1" hangingPunct="1"/>
            <a:r>
              <a:rPr lang="en-US" sz="3000" dirty="0" err="1">
                <a:solidFill>
                  <a:schemeClr val="bg1">
                    <a:lumMod val="95000"/>
                  </a:schemeClr>
                </a:solidFill>
                <a:latin typeface="Times New Roman" pitchFamily="18" charset="0"/>
                <a:cs typeface="Times New Roman" pitchFamily="18" charset="0"/>
              </a:rPr>
              <a:t>Ngữ</a:t>
            </a:r>
            <a:r>
              <a:rPr lang="en-US" sz="3000" dirty="0">
                <a:solidFill>
                  <a:schemeClr val="bg1">
                    <a:lumMod val="95000"/>
                  </a:schemeClr>
                </a:solidFill>
                <a:latin typeface="Times New Roman" pitchFamily="18" charset="0"/>
                <a:cs typeface="Times New Roman" pitchFamily="18" charset="0"/>
              </a:rPr>
              <a:t> </a:t>
            </a:r>
            <a:r>
              <a:rPr lang="en-US" sz="3000" dirty="0" err="1">
                <a:solidFill>
                  <a:schemeClr val="bg1">
                    <a:lumMod val="95000"/>
                  </a:schemeClr>
                </a:solidFill>
                <a:latin typeface="Times New Roman" pitchFamily="18" charset="0"/>
                <a:cs typeface="Times New Roman" pitchFamily="18" charset="0"/>
              </a:rPr>
              <a:t>cảnh</a:t>
            </a:r>
            <a:r>
              <a:rPr lang="en-US" sz="3000" dirty="0">
                <a:solidFill>
                  <a:schemeClr val="bg1">
                    <a:lumMod val="95000"/>
                  </a:schemeClr>
                </a:solidFill>
                <a:latin typeface="Times New Roman" pitchFamily="18" charset="0"/>
                <a:cs typeface="Times New Roman" pitchFamily="18" charset="0"/>
              </a:rPr>
              <a:t> </a:t>
            </a:r>
            <a:r>
              <a:rPr lang="en-US" sz="3000" dirty="0" err="1">
                <a:solidFill>
                  <a:schemeClr val="bg1">
                    <a:lumMod val="95000"/>
                  </a:schemeClr>
                </a:solidFill>
                <a:latin typeface="Times New Roman" pitchFamily="18" charset="0"/>
                <a:cs typeface="Times New Roman" pitchFamily="18" charset="0"/>
              </a:rPr>
              <a:t>của</a:t>
            </a:r>
            <a:r>
              <a:rPr lang="en-US" sz="3000" dirty="0">
                <a:solidFill>
                  <a:schemeClr val="bg1">
                    <a:lumMod val="95000"/>
                  </a:schemeClr>
                </a:solidFill>
                <a:latin typeface="Times New Roman" pitchFamily="18" charset="0"/>
                <a:cs typeface="Times New Roman" pitchFamily="18" charset="0"/>
              </a:rPr>
              <a:t> </a:t>
            </a:r>
            <a:r>
              <a:rPr lang="en-US" sz="3000" dirty="0" err="1">
                <a:solidFill>
                  <a:schemeClr val="bg1">
                    <a:lumMod val="95000"/>
                  </a:schemeClr>
                </a:solidFill>
                <a:latin typeface="Times New Roman" pitchFamily="18" charset="0"/>
                <a:cs typeface="Times New Roman" pitchFamily="18" charset="0"/>
              </a:rPr>
              <a:t>bài</a:t>
            </a:r>
            <a:r>
              <a:rPr lang="en-US" sz="3000" dirty="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toán</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381000" y="1371600"/>
            <a:ext cx="8305800" cy="4616648"/>
          </a:xfrm>
          <a:prstGeom prst="rect">
            <a:avLst/>
          </a:prstGeom>
          <a:noFill/>
        </p:spPr>
        <p:txBody>
          <a:bodyPr wrap="square" rtlCol="0">
            <a:spAutoFit/>
          </a:bodyPr>
          <a:lstStyle/>
          <a:p>
            <a:pPr marL="457200" indent="-457200">
              <a:lnSpc>
                <a:spcPct val="150000"/>
              </a:lnSpc>
              <a:buFont typeface="Arial" pitchFamily="34" charset="0"/>
              <a:buChar char="•"/>
            </a:pPr>
            <a:r>
              <a:rPr lang="vi-VN" sz="2800" dirty="0" smtClean="0">
                <a:latin typeface="Times New Roman" pitchFamily="18" charset="0"/>
                <a:cs typeface="Times New Roman" pitchFamily="18" charset="0"/>
              </a:rPr>
              <a:t>Transformer gặp khó khăn trong FC trên dữ liệu cực lớn</a:t>
            </a:r>
          </a:p>
          <a:p>
            <a:pPr marL="457200" indent="-457200">
              <a:lnSpc>
                <a:spcPct val="150000"/>
              </a:lnSpc>
              <a:buFont typeface="Arial" pitchFamily="34" charset="0"/>
              <a:buChar char="•"/>
            </a:pPr>
            <a:r>
              <a:rPr lang="vi-VN" sz="2800" dirty="0" smtClean="0">
                <a:latin typeface="Times New Roman" pitchFamily="18" charset="0"/>
                <a:cs typeface="Times New Roman" pitchFamily="18" charset="0"/>
              </a:rPr>
              <a:t>Xuất phát từ các chiến lược tăng cường DL chưa phù hợp với cấu trúc của ViTs.</a:t>
            </a:r>
          </a:p>
          <a:p>
            <a:pPr marL="457200" indent="-457200">
              <a:lnSpc>
                <a:spcPct val="150000"/>
              </a:lnSpc>
              <a:buFont typeface="Arial" pitchFamily="34" charset="0"/>
              <a:buChar char="•"/>
            </a:pPr>
            <a:r>
              <a:rPr lang="vi-VN" sz="2800" dirty="0" smtClean="0">
                <a:latin typeface="Times New Roman" pitchFamily="18" charset="0"/>
                <a:cs typeface="Times New Roman" pitchFamily="18" charset="0"/>
              </a:rPr>
              <a:t>Overfiting và sự phụ thuộc quá mức vào một số đặc trưng khuôn mặt</a:t>
            </a:r>
          </a:p>
          <a:p>
            <a:pPr marL="457200" indent="-457200">
              <a:lnSpc>
                <a:spcPct val="150000"/>
              </a:lnSpc>
              <a:buFont typeface="Arial" pitchFamily="34" charset="0"/>
              <a:buChar char="•"/>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49383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38200"/>
            <a:ext cx="8903073" cy="503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1890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Vấn</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đề</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gặp</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phải</a:t>
            </a:r>
            <a:r>
              <a:rPr lang="en-US" sz="3000" dirty="0" smtClean="0">
                <a:solidFill>
                  <a:schemeClr val="bg1">
                    <a:lumMod val="95000"/>
                  </a:schemeClr>
                </a:solidFill>
                <a:latin typeface="Times New Roman" pitchFamily="18" charset="0"/>
                <a:cs typeface="Times New Roman" pitchFamily="18" charset="0"/>
              </a:rPr>
              <a:t> ở </a:t>
            </a:r>
            <a:r>
              <a:rPr lang="en-US" sz="3000" dirty="0" err="1" smtClean="0">
                <a:solidFill>
                  <a:schemeClr val="bg1">
                    <a:lumMod val="95000"/>
                  </a:schemeClr>
                </a:solidFill>
                <a:latin typeface="Times New Roman" pitchFamily="18" charset="0"/>
                <a:cs typeface="Times New Roman" pitchFamily="18" charset="0"/>
              </a:rPr>
              <a:t>các</a:t>
            </a:r>
            <a:r>
              <a:rPr lang="en-US" sz="3000" dirty="0" smtClean="0">
                <a:solidFill>
                  <a:schemeClr val="bg1">
                    <a:lumMod val="95000"/>
                  </a:schemeClr>
                </a:solidFill>
                <a:latin typeface="Times New Roman" pitchFamily="18" charset="0"/>
                <a:cs typeface="Times New Roman" pitchFamily="18" charset="0"/>
              </a:rPr>
              <a:t> PP </a:t>
            </a:r>
            <a:r>
              <a:rPr lang="en-US" sz="3000" dirty="0" err="1" smtClean="0">
                <a:solidFill>
                  <a:schemeClr val="bg1">
                    <a:lumMod val="95000"/>
                  </a:schemeClr>
                </a:solidFill>
                <a:latin typeface="Times New Roman" pitchFamily="18" charset="0"/>
                <a:cs typeface="Times New Roman" pitchFamily="18" charset="0"/>
              </a:rPr>
              <a:t>cũ</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353568" y="1377696"/>
            <a:ext cx="8305800" cy="2677656"/>
          </a:xfrm>
          <a:prstGeom prst="rect">
            <a:avLst/>
          </a:prstGeom>
          <a:noFill/>
        </p:spPr>
        <p:txBody>
          <a:bodyPr wrap="square" rtlCol="0">
            <a:spAutoFit/>
          </a:bodyPr>
          <a:lstStyle/>
          <a:p>
            <a:pPr marL="514350" indent="-514350">
              <a:lnSpc>
                <a:spcPct val="200000"/>
              </a:lnSpc>
              <a:buFont typeface="+mj-lt"/>
              <a:buAutoNum type="arabicPeriod"/>
            </a:pPr>
            <a:r>
              <a:rPr lang="vi-VN" sz="2800" dirty="0" smtClean="0">
                <a:cs typeface="Times New Roman" pitchFamily="18" charset="0"/>
              </a:rPr>
              <a:t>Overfitting</a:t>
            </a:r>
          </a:p>
          <a:p>
            <a:pPr marL="514350" indent="-514350">
              <a:lnSpc>
                <a:spcPct val="200000"/>
              </a:lnSpc>
              <a:buFont typeface="+mj-lt"/>
              <a:buAutoNum type="arabicPeriod"/>
            </a:pPr>
            <a:r>
              <a:rPr lang="vi-VN" sz="2800" dirty="0" smtClean="0">
                <a:cs typeface="Times New Roman" pitchFamily="18" charset="0"/>
              </a:rPr>
              <a:t>Thiếu tận dụng thông tin cục bộ.</a:t>
            </a:r>
          </a:p>
          <a:p>
            <a:pPr marL="514350" indent="-514350">
              <a:lnSpc>
                <a:spcPct val="200000"/>
              </a:lnSpc>
              <a:buFont typeface="+mj-lt"/>
              <a:buAutoNum type="arabicPeriod"/>
            </a:pPr>
            <a:r>
              <a:rPr lang="vi-VN" sz="2800" dirty="0" smtClean="0">
                <a:cs typeface="Times New Roman" pitchFamily="18" charset="0"/>
              </a:rPr>
              <a:t>Khai thác mẫu khó thì chưa thực sự hiệu quả</a:t>
            </a:r>
            <a:endParaRPr lang="en-US" sz="2800" dirty="0" smtClean="0">
              <a:cs typeface="Times New Roman" pitchFamily="18" charset="0"/>
            </a:endParaRPr>
          </a:p>
        </p:txBody>
      </p:sp>
    </p:spTree>
    <p:extLst>
      <p:ext uri="{BB962C8B-B14F-4D97-AF65-F5344CB8AC3E}">
        <p14:creationId xmlns:p14="http://schemas.microsoft.com/office/powerpoint/2010/main" val="3335568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Giải</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pháp</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đề</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ra</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304800" y="685800"/>
            <a:ext cx="8305800" cy="3447098"/>
          </a:xfrm>
          <a:prstGeom prst="rect">
            <a:avLst/>
          </a:prstGeom>
          <a:noFill/>
        </p:spPr>
        <p:txBody>
          <a:bodyPr wrap="square" rtlCol="0">
            <a:spAutoFit/>
          </a:bodyPr>
          <a:lstStyle/>
          <a:p>
            <a:pPr marL="457200" indent="-457200">
              <a:lnSpc>
                <a:spcPct val="200000"/>
              </a:lnSpc>
              <a:buFont typeface="Arial" pitchFamily="34" charset="0"/>
              <a:buChar char="•"/>
            </a:pPr>
            <a:r>
              <a:rPr lang="vi-VN" sz="2800" dirty="0" smtClean="0">
                <a:latin typeface="Times New Roman" pitchFamily="18" charset="0"/>
                <a:cs typeface="Times New Roman" pitchFamily="18" charset="0"/>
              </a:rPr>
              <a:t>Trong ngữ cảnh này họ đã đề xuất 2 kỹ thuật:</a:t>
            </a:r>
          </a:p>
          <a:p>
            <a:pPr marL="1371600" lvl="2" indent="-457200">
              <a:lnSpc>
                <a:spcPct val="200000"/>
              </a:lnSpc>
              <a:buAutoNum type="arabicPeriod"/>
            </a:pPr>
            <a:r>
              <a:rPr lang="fr-FR" sz="2500" dirty="0" smtClean="0">
                <a:latin typeface="Times New Roman" pitchFamily="18" charset="0"/>
                <a:cs typeface="Times New Roman" pitchFamily="18" charset="0"/>
              </a:rPr>
              <a:t>Dominant Patch Amplitude Perturbation (DPAP)</a:t>
            </a:r>
            <a:endParaRPr lang="vi-VN" sz="2500" dirty="0" smtClean="0">
              <a:latin typeface="Times New Roman" pitchFamily="18" charset="0"/>
              <a:cs typeface="Times New Roman" pitchFamily="18" charset="0"/>
            </a:endParaRPr>
          </a:p>
          <a:p>
            <a:pPr lvl="2">
              <a:lnSpc>
                <a:spcPct val="200000"/>
              </a:lnSpc>
            </a:pPr>
            <a:r>
              <a:rPr lang="vi-VN" sz="2500" dirty="0" smtClean="0">
                <a:latin typeface="Times New Roman" pitchFamily="18" charset="0"/>
                <a:cs typeface="Times New Roman" pitchFamily="18" charset="0"/>
              </a:rPr>
              <a:t>2. </a:t>
            </a:r>
            <a:r>
              <a:rPr lang="vi-VN" sz="2500" dirty="0">
                <a:latin typeface="Times New Roman" pitchFamily="18" charset="0"/>
                <a:cs typeface="Times New Roman" pitchFamily="18" charset="0"/>
              </a:rPr>
              <a:t> </a:t>
            </a:r>
            <a:r>
              <a:rPr lang="vi-VN"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Entropy-guided Hard Sample Mining (EHSM): </a:t>
            </a:r>
          </a:p>
          <a:p>
            <a:pPr>
              <a:lnSpc>
                <a:spcPct val="200000"/>
              </a:lnSpc>
            </a:pPr>
            <a:endParaRPr lang="en-US" sz="2800" dirty="0" smtClean="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327" y="3148584"/>
            <a:ext cx="6708746"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574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06012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58614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Giải</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pháp</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đề</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ra</a:t>
            </a:r>
            <a:endParaRPr lang="en-US" sz="3000" dirty="0" smtClean="0">
              <a:solidFill>
                <a:schemeClr val="bg1">
                  <a:lumMod val="95000"/>
                </a:schemeClr>
              </a:solidFill>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359" y="1447800"/>
            <a:ext cx="8616950" cy="458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7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Thực</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nghiệm</a:t>
            </a:r>
            <a:endParaRPr lang="en-US" sz="3000" dirty="0" smtClean="0">
              <a:solidFill>
                <a:schemeClr val="bg1">
                  <a:lumMod val="95000"/>
                </a:schemeClr>
              </a:solidFill>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8780434"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2502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1"/>
          <p:cNvSpPr txBox="1">
            <a:spLocks noChangeArrowheads="1"/>
          </p:cNvSpPr>
          <p:nvPr/>
        </p:nvSpPr>
        <p:spPr bwMode="auto">
          <a:xfrm>
            <a:off x="684213" y="2273300"/>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en-US" sz="2000">
              <a:solidFill>
                <a:srgbClr val="000000"/>
              </a:solidFill>
              <a:latin typeface="Bahnschrift Light" pitchFamily="34" charset="0"/>
            </a:endParaRPr>
          </a:p>
        </p:txBody>
      </p:sp>
      <p:sp>
        <p:nvSpPr>
          <p:cNvPr id="2" name="Rectangle 1"/>
          <p:cNvSpPr/>
          <p:nvPr/>
        </p:nvSpPr>
        <p:spPr>
          <a:xfrm>
            <a:off x="228600" y="1905000"/>
            <a:ext cx="8610600" cy="907941"/>
          </a:xfrm>
          <a:prstGeom prst="rect">
            <a:avLst/>
          </a:prstGeom>
        </p:spPr>
        <p:txBody>
          <a:bodyPr wrap="square">
            <a:spAutoFit/>
          </a:bodyPr>
          <a:lstStyle/>
          <a:p>
            <a:r>
              <a:rPr lang="vi-VN" sz="2800" dirty="0"/>
              <a:t>Kỹ thuật chồng lấn patch</a:t>
            </a:r>
            <a:r>
              <a:rPr lang="vi-VN" sz="2800" dirty="0" smtClean="0"/>
              <a:t>:</a:t>
            </a:r>
            <a:endParaRPr lang="en-US" sz="2500" b="1" dirty="0" smtClean="0"/>
          </a:p>
          <a:p>
            <a:endParaRPr lang="en-US" sz="2500" dirty="0"/>
          </a:p>
        </p:txBody>
      </p:sp>
      <p:pic>
        <p:nvPicPr>
          <p:cNvPr id="5" name="image16.jpg"/>
          <p:cNvPicPr/>
          <p:nvPr/>
        </p:nvPicPr>
        <p:blipFill>
          <a:blip r:embed="rId2"/>
          <a:srcRect/>
          <a:stretch>
            <a:fillRect/>
          </a:stretch>
        </p:blipFill>
        <p:spPr>
          <a:xfrm>
            <a:off x="1981200" y="2655062"/>
            <a:ext cx="5486400" cy="2667000"/>
          </a:xfrm>
          <a:prstGeom prst="rect">
            <a:avLst/>
          </a:prstGeom>
          <a:ln/>
        </p:spPr>
      </p:pic>
    </p:spTree>
    <p:extLst>
      <p:ext uri="{BB962C8B-B14F-4D97-AF65-F5344CB8AC3E}">
        <p14:creationId xmlns:p14="http://schemas.microsoft.com/office/powerpoint/2010/main" val="1897975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Thực</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nghiệm</a:t>
            </a:r>
            <a:endParaRPr lang="en-US" sz="3000" dirty="0" smtClean="0">
              <a:solidFill>
                <a:schemeClr val="bg1">
                  <a:lumMod val="95000"/>
                </a:schemeClr>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838200"/>
            <a:ext cx="5124450" cy="58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94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Ưu</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điểm</a:t>
            </a:r>
            <a:endParaRPr lang="en-US" sz="3000" dirty="0" smtClean="0">
              <a:solidFill>
                <a:schemeClr val="bg1">
                  <a:lumMod val="95000"/>
                </a:schemeClr>
              </a:solidFill>
              <a:latin typeface="Times New Roman" pitchFamily="18" charset="0"/>
              <a:cs typeface="Times New Roman" pitchFamily="18" charset="0"/>
            </a:endParaRPr>
          </a:p>
        </p:txBody>
      </p:sp>
      <p:sp>
        <p:nvSpPr>
          <p:cNvPr id="2" name="TextBox 1"/>
          <p:cNvSpPr txBox="1"/>
          <p:nvPr/>
        </p:nvSpPr>
        <p:spPr>
          <a:xfrm>
            <a:off x="609600" y="1219200"/>
            <a:ext cx="7552773" cy="4832092"/>
          </a:xfrm>
          <a:prstGeom prst="rect">
            <a:avLst/>
          </a:prstGeom>
          <a:noFill/>
        </p:spPr>
        <p:txBody>
          <a:bodyPr wrap="none" rtlCol="0">
            <a:spAutoFit/>
          </a:bodyPr>
          <a:lstStyle/>
          <a:p>
            <a:pPr marL="457200" indent="-457200">
              <a:lnSpc>
                <a:spcPct val="200000"/>
              </a:lnSpc>
              <a:buFont typeface="Courier New" pitchFamily="49" charset="0"/>
              <a:buChar char="o"/>
            </a:pPr>
            <a:r>
              <a:rPr lang="vi-VN" sz="2800" dirty="0" smtClean="0">
                <a:latin typeface="Times New Roman" pitchFamily="18" charset="0"/>
                <a:cs typeface="Times New Roman" pitchFamily="18" charset="0"/>
              </a:rPr>
              <a:t>Hiệu suất tốt trong nhận dạng khuôn mặt</a:t>
            </a:r>
          </a:p>
          <a:p>
            <a:pPr marL="457200" indent="-457200">
              <a:lnSpc>
                <a:spcPct val="200000"/>
              </a:lnSpc>
              <a:buFont typeface="Courier New" pitchFamily="49" charset="0"/>
              <a:buChar char="o"/>
            </a:pPr>
            <a:r>
              <a:rPr lang="vi-VN" sz="2800" dirty="0" smtClean="0">
                <a:latin typeface="Times New Roman" pitchFamily="18" charset="0"/>
                <a:cs typeface="Times New Roman" pitchFamily="18" charset="0"/>
              </a:rPr>
              <a:t>Chiến lược tăng cường dữ liệu </a:t>
            </a:r>
            <a:r>
              <a:rPr lang="vi-VN" sz="2800" dirty="0">
                <a:latin typeface="Times New Roman" pitchFamily="18" charset="0"/>
                <a:cs typeface="Times New Roman" pitchFamily="18" charset="0"/>
              </a:rPr>
              <a:t>hiệu quả (</a:t>
            </a:r>
            <a:r>
              <a:rPr lang="vi-VN" sz="2800" dirty="0" smtClean="0">
                <a:latin typeface="Times New Roman" pitchFamily="18" charset="0"/>
                <a:cs typeface="Times New Roman" pitchFamily="18" charset="0"/>
              </a:rPr>
              <a:t>DPAP)</a:t>
            </a:r>
          </a:p>
          <a:p>
            <a:pPr marL="457200" indent="-457200">
              <a:lnSpc>
                <a:spcPct val="200000"/>
              </a:lnSpc>
              <a:buFont typeface="Courier New" pitchFamily="49" charset="0"/>
              <a:buChar char="o"/>
            </a:pPr>
            <a:r>
              <a:rPr lang="vi-VN" sz="2800" dirty="0">
                <a:latin typeface="Times New Roman" pitchFamily="18" charset="0"/>
                <a:cs typeface="Times New Roman" pitchFamily="18" charset="0"/>
              </a:rPr>
              <a:t>Khai thác mẫu khó hiệu quả (</a:t>
            </a:r>
            <a:r>
              <a:rPr lang="vi-VN" sz="2800" dirty="0" smtClean="0">
                <a:latin typeface="Times New Roman" pitchFamily="18" charset="0"/>
                <a:cs typeface="Times New Roman" pitchFamily="18" charset="0"/>
              </a:rPr>
              <a:t>EHSM)</a:t>
            </a:r>
          </a:p>
          <a:p>
            <a:pPr marL="457200" indent="-457200">
              <a:lnSpc>
                <a:spcPct val="200000"/>
              </a:lnSpc>
              <a:buFont typeface="Courier New" pitchFamily="49" charset="0"/>
              <a:buChar char="o"/>
            </a:pPr>
            <a:r>
              <a:rPr lang="vi-VN" sz="2800" dirty="0" smtClean="0">
                <a:latin typeface="Times New Roman" pitchFamily="18" charset="0"/>
                <a:cs typeface="Times New Roman" pitchFamily="18" charset="0"/>
              </a:rPr>
              <a:t>Tính </a:t>
            </a:r>
            <a:r>
              <a:rPr lang="vi-VN" sz="2800" dirty="0">
                <a:latin typeface="Times New Roman" pitchFamily="18" charset="0"/>
                <a:cs typeface="Times New Roman" pitchFamily="18" charset="0"/>
              </a:rPr>
              <a:t>khả thi và mở </a:t>
            </a:r>
            <a:r>
              <a:rPr lang="vi-VN" sz="2800" dirty="0" smtClean="0">
                <a:latin typeface="Times New Roman" pitchFamily="18" charset="0"/>
                <a:cs typeface="Times New Roman" pitchFamily="18" charset="0"/>
              </a:rPr>
              <a:t>rộng</a:t>
            </a:r>
          </a:p>
          <a:p>
            <a:pPr marL="457200" indent="-457200">
              <a:lnSpc>
                <a:spcPct val="200000"/>
              </a:lnSpc>
              <a:buFont typeface="Courier New" pitchFamily="49" charset="0"/>
              <a:buChar char="o"/>
            </a:pPr>
            <a:r>
              <a:rPr lang="vi-VN" sz="2800" dirty="0" smtClean="0">
                <a:latin typeface="Times New Roman" pitchFamily="18" charset="0"/>
                <a:cs typeface="Times New Roman" pitchFamily="18" charset="0"/>
              </a:rPr>
              <a:t>Sử </a:t>
            </a:r>
            <a:r>
              <a:rPr lang="vi-VN" sz="2800" dirty="0">
                <a:latin typeface="Times New Roman" pitchFamily="18" charset="0"/>
                <a:cs typeface="Times New Roman" pitchFamily="18" charset="0"/>
              </a:rPr>
              <a:t>dụng mô hình Transformer</a:t>
            </a:r>
            <a:endParaRPr lang="vi-VN" sz="2800" dirty="0" smtClean="0">
              <a:latin typeface="Times New Roman" pitchFamily="18" charset="0"/>
              <a:cs typeface="Times New Roman" pitchFamily="18" charset="0"/>
            </a:endParaRPr>
          </a:p>
          <a:p>
            <a:pPr marL="457200" indent="-457200">
              <a:buFont typeface="Arial" pitchFamily="34" charset="0"/>
              <a:buChar cha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699455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Nhược</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điểm</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457200" y="1996857"/>
            <a:ext cx="8001000" cy="3108543"/>
          </a:xfrm>
          <a:prstGeom prst="rect">
            <a:avLst/>
          </a:prstGeom>
          <a:noFill/>
        </p:spPr>
        <p:txBody>
          <a:bodyPr wrap="square" rtlCol="0">
            <a:spAutoFit/>
          </a:bodyPr>
          <a:lstStyle/>
          <a:p>
            <a:pPr marL="457200" indent="-457200">
              <a:buFont typeface="Arial" pitchFamily="34" charset="0"/>
              <a:buChar char="•"/>
            </a:pPr>
            <a:r>
              <a:rPr lang="vi-VN" sz="2800" dirty="0" smtClean="0">
                <a:latin typeface="Times New Roman" pitchFamily="18" charset="0"/>
                <a:cs typeface="Times New Roman" pitchFamily="18" charset="0"/>
              </a:rPr>
              <a:t>Tính toán phức tạp và yêu cầu tài nguyên</a:t>
            </a:r>
          </a:p>
          <a:p>
            <a:pPr marL="457200" indent="-457200">
              <a:buFont typeface="Arial" pitchFamily="34" charset="0"/>
              <a:buChar char="•"/>
            </a:pPr>
            <a:endParaRPr lang="vi-VN" sz="2800" dirty="0">
              <a:latin typeface="Times New Roman" pitchFamily="18" charset="0"/>
              <a:cs typeface="Times New Roman" pitchFamily="18" charset="0"/>
            </a:endParaRPr>
          </a:p>
          <a:p>
            <a:pPr marL="457200" indent="-457200">
              <a:buFont typeface="Arial" pitchFamily="34" charset="0"/>
              <a:buChar char="•"/>
            </a:pPr>
            <a:r>
              <a:rPr lang="en-US" sz="2800" noProof="1" smtClean="0">
                <a:latin typeface="Times New Roman" pitchFamily="18" charset="0"/>
                <a:cs typeface="Times New Roman" pitchFamily="18" charset="0"/>
              </a:rPr>
              <a:t>Mặc dù DPAP và EHSM được thiết kế để cải thiện hiệu suất, nhưng nếu không được điều chỉnh đúng cách, chúng có thể dẫn đến việc mô hình học những đặc trưng không liên quan hoặc bị ảnh hưởng bởi nhiễu trong dữ liệu</a:t>
            </a:r>
            <a:endParaRPr lang="en-US" sz="2800" noProof="1">
              <a:latin typeface="Times New Roman" pitchFamily="18" charset="0"/>
              <a:cs typeface="Times New Roman" pitchFamily="18" charset="0"/>
            </a:endParaRPr>
          </a:p>
        </p:txBody>
      </p:sp>
    </p:spTree>
    <p:extLst>
      <p:ext uri="{BB962C8B-B14F-4D97-AF65-F5344CB8AC3E}">
        <p14:creationId xmlns:p14="http://schemas.microsoft.com/office/powerpoint/2010/main" val="381214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895600"/>
            <a:ext cx="8229600" cy="1295400"/>
          </a:xfrm>
        </p:spPr>
        <p:txBody>
          <a:bodyPr/>
          <a:lstStyle/>
          <a:p>
            <a:pPr eaLnBrk="1" hangingPunct="1"/>
            <a:r>
              <a:rPr lang="en-US" dirty="0" err="1">
                <a:solidFill>
                  <a:srgbClr val="FF0000"/>
                </a:solidFill>
              </a:rPr>
              <a:t>SwinFace</a:t>
            </a:r>
            <a:r>
              <a:rPr lang="en-US" dirty="0"/>
              <a:t>: A Multi-task Transformer for Face Recognition, Expression Recognition, Age Estimation and Attribute Estimation</a:t>
            </a:r>
            <a:endParaRPr lang="en-US" dirty="0" smtClean="0"/>
          </a:p>
        </p:txBody>
      </p:sp>
    </p:spTree>
    <p:extLst>
      <p:ext uri="{BB962C8B-B14F-4D97-AF65-F5344CB8AC3E}">
        <p14:creationId xmlns:p14="http://schemas.microsoft.com/office/powerpoint/2010/main" val="14181716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6200"/>
            <a:ext cx="5562600" cy="762000"/>
          </a:xfrm>
        </p:spPr>
        <p:txBody>
          <a:bodyPr/>
          <a:lstStyle/>
          <a:p>
            <a:pPr eaLnBrk="1" hangingPunct="1"/>
            <a:r>
              <a:rPr lang="en-US" sz="3000" dirty="0" err="1">
                <a:solidFill>
                  <a:schemeClr val="bg1">
                    <a:lumMod val="95000"/>
                  </a:schemeClr>
                </a:solidFill>
                <a:latin typeface="Times New Roman" pitchFamily="18" charset="0"/>
                <a:cs typeface="Times New Roman" pitchFamily="18" charset="0"/>
              </a:rPr>
              <a:t>Ngữ</a:t>
            </a:r>
            <a:r>
              <a:rPr lang="en-US" sz="3000" dirty="0">
                <a:solidFill>
                  <a:schemeClr val="bg1">
                    <a:lumMod val="95000"/>
                  </a:schemeClr>
                </a:solidFill>
                <a:latin typeface="Times New Roman" pitchFamily="18" charset="0"/>
                <a:cs typeface="Times New Roman" pitchFamily="18" charset="0"/>
              </a:rPr>
              <a:t> </a:t>
            </a:r>
            <a:r>
              <a:rPr lang="en-US" sz="3000" dirty="0" err="1">
                <a:solidFill>
                  <a:schemeClr val="bg1">
                    <a:lumMod val="95000"/>
                  </a:schemeClr>
                </a:solidFill>
                <a:latin typeface="Times New Roman" pitchFamily="18" charset="0"/>
                <a:cs typeface="Times New Roman" pitchFamily="18" charset="0"/>
              </a:rPr>
              <a:t>cảnh</a:t>
            </a:r>
            <a:r>
              <a:rPr lang="en-US" sz="3000" dirty="0">
                <a:solidFill>
                  <a:schemeClr val="bg1">
                    <a:lumMod val="95000"/>
                  </a:schemeClr>
                </a:solidFill>
                <a:latin typeface="Times New Roman" pitchFamily="18" charset="0"/>
                <a:cs typeface="Times New Roman" pitchFamily="18" charset="0"/>
              </a:rPr>
              <a:t> </a:t>
            </a:r>
            <a:r>
              <a:rPr lang="en-US" sz="3000" dirty="0" err="1">
                <a:solidFill>
                  <a:schemeClr val="bg1">
                    <a:lumMod val="95000"/>
                  </a:schemeClr>
                </a:solidFill>
                <a:latin typeface="Times New Roman" pitchFamily="18" charset="0"/>
                <a:cs typeface="Times New Roman" pitchFamily="18" charset="0"/>
              </a:rPr>
              <a:t>của</a:t>
            </a:r>
            <a:r>
              <a:rPr lang="en-US" sz="3000" dirty="0">
                <a:solidFill>
                  <a:schemeClr val="bg1">
                    <a:lumMod val="95000"/>
                  </a:schemeClr>
                </a:solidFill>
                <a:latin typeface="Times New Roman" pitchFamily="18" charset="0"/>
                <a:cs typeface="Times New Roman" pitchFamily="18" charset="0"/>
              </a:rPr>
              <a:t> </a:t>
            </a:r>
            <a:r>
              <a:rPr lang="en-US" sz="3000" dirty="0" err="1">
                <a:solidFill>
                  <a:schemeClr val="bg1">
                    <a:lumMod val="95000"/>
                  </a:schemeClr>
                </a:solidFill>
                <a:latin typeface="Times New Roman" pitchFamily="18" charset="0"/>
                <a:cs typeface="Times New Roman" pitchFamily="18" charset="0"/>
              </a:rPr>
              <a:t>bài</a:t>
            </a:r>
            <a:r>
              <a:rPr lang="en-US" sz="3000" dirty="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toán</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381000" y="1371600"/>
            <a:ext cx="8305800" cy="3970318"/>
          </a:xfrm>
          <a:prstGeom prst="rect">
            <a:avLst/>
          </a:prstGeom>
          <a:noFill/>
        </p:spPr>
        <p:txBody>
          <a:bodyPr wrap="square" rtlCol="0">
            <a:spAutoFit/>
          </a:bodyPr>
          <a:lstStyle/>
          <a:p>
            <a:pPr marL="457200" indent="-457200">
              <a:lnSpc>
                <a:spcPct val="150000"/>
              </a:lnSpc>
              <a:buFont typeface="Arial" pitchFamily="34" charset="0"/>
              <a:buChar char="•"/>
            </a:pPr>
            <a:r>
              <a:rPr lang="vi-VN" sz="2800" dirty="0" smtClean="0">
                <a:latin typeface="Times New Roman" pitchFamily="18" charset="0"/>
                <a:cs typeface="Times New Roman" pitchFamily="18" charset="0"/>
              </a:rPr>
              <a:t>Tranfomer đã đạt được những tiến bộ vượt bậc trong nhận diện khuôn mặt</a:t>
            </a:r>
          </a:p>
          <a:p>
            <a:pPr marL="457200" indent="-457200">
              <a:lnSpc>
                <a:spcPct val="150000"/>
              </a:lnSpc>
              <a:buFont typeface="Arial" pitchFamily="34" charset="0"/>
              <a:buChar char="•"/>
            </a:pPr>
            <a:r>
              <a:rPr lang="vi-VN" sz="2800" dirty="0" smtClean="0">
                <a:latin typeface="Times New Roman" pitchFamily="18" charset="0"/>
                <a:cs typeface="Times New Roman" pitchFamily="18" charset="0"/>
              </a:rPr>
              <a:t>Hầu hết các phương pháp trước đó chỉ tập chung vào một nhiệm vụ cụ thể.</a:t>
            </a:r>
          </a:p>
          <a:p>
            <a:pPr marL="457200" indent="-457200">
              <a:lnSpc>
                <a:spcPct val="150000"/>
              </a:lnSpc>
              <a:buFont typeface="Arial" pitchFamily="34" charset="0"/>
              <a:buChar char="•"/>
            </a:pPr>
            <a:r>
              <a:rPr lang="vi-VN" sz="2800" dirty="0" smtClean="0">
                <a:latin typeface="Times New Roman" pitchFamily="18" charset="0"/>
                <a:cs typeface="Times New Roman" pitchFamily="18" charset="0"/>
              </a:rPr>
              <a:t>Không tận dụng được sự cộng hưởng giữa các nhiệm vụ</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522578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Vấn</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đề</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gặp</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phải</a:t>
            </a:r>
            <a:r>
              <a:rPr lang="en-US" sz="3000" dirty="0" smtClean="0">
                <a:solidFill>
                  <a:schemeClr val="bg1">
                    <a:lumMod val="95000"/>
                  </a:schemeClr>
                </a:solidFill>
                <a:latin typeface="Times New Roman" pitchFamily="18" charset="0"/>
                <a:cs typeface="Times New Roman" pitchFamily="18" charset="0"/>
              </a:rPr>
              <a:t> ở </a:t>
            </a:r>
            <a:r>
              <a:rPr lang="en-US" sz="3000" dirty="0" err="1" smtClean="0">
                <a:solidFill>
                  <a:schemeClr val="bg1">
                    <a:lumMod val="95000"/>
                  </a:schemeClr>
                </a:solidFill>
                <a:latin typeface="Times New Roman" pitchFamily="18" charset="0"/>
                <a:cs typeface="Times New Roman" pitchFamily="18" charset="0"/>
              </a:rPr>
              <a:t>các</a:t>
            </a:r>
            <a:r>
              <a:rPr lang="en-US" sz="3000" dirty="0" smtClean="0">
                <a:solidFill>
                  <a:schemeClr val="bg1">
                    <a:lumMod val="95000"/>
                  </a:schemeClr>
                </a:solidFill>
                <a:latin typeface="Times New Roman" pitchFamily="18" charset="0"/>
                <a:cs typeface="Times New Roman" pitchFamily="18" charset="0"/>
              </a:rPr>
              <a:t> PP </a:t>
            </a:r>
            <a:r>
              <a:rPr lang="en-US" sz="3000" dirty="0" err="1" smtClean="0">
                <a:solidFill>
                  <a:schemeClr val="bg1">
                    <a:lumMod val="95000"/>
                  </a:schemeClr>
                </a:solidFill>
                <a:latin typeface="Times New Roman" pitchFamily="18" charset="0"/>
                <a:cs typeface="Times New Roman" pitchFamily="18" charset="0"/>
              </a:rPr>
              <a:t>cũ</a:t>
            </a:r>
            <a:endParaRPr lang="en-US" sz="3000" dirty="0" smtClean="0">
              <a:solidFill>
                <a:schemeClr val="bg1">
                  <a:lumMod val="95000"/>
                </a:schemeClr>
              </a:solidFill>
              <a:latin typeface="Times New Roman" pitchFamily="18" charset="0"/>
              <a:cs typeface="Times New Roman" pitchFamily="18" charset="0"/>
            </a:endParaRPr>
          </a:p>
        </p:txBody>
      </p:sp>
      <p:sp>
        <p:nvSpPr>
          <p:cNvPr id="4" name="TextBox 3"/>
          <p:cNvSpPr txBox="1"/>
          <p:nvPr/>
        </p:nvSpPr>
        <p:spPr>
          <a:xfrm>
            <a:off x="371856" y="1600200"/>
            <a:ext cx="8305800" cy="3323987"/>
          </a:xfrm>
          <a:prstGeom prst="rect">
            <a:avLst/>
          </a:prstGeom>
          <a:noFill/>
        </p:spPr>
        <p:txBody>
          <a:bodyPr wrap="square" rtlCol="0">
            <a:spAutoFit/>
          </a:bodyPr>
          <a:lstStyle/>
          <a:p>
            <a:pPr marL="514350" indent="-514350">
              <a:lnSpc>
                <a:spcPct val="150000"/>
              </a:lnSpc>
              <a:buFont typeface="+mj-lt"/>
              <a:buAutoNum type="arabicPeriod"/>
            </a:pPr>
            <a:r>
              <a:rPr lang="vi-VN" sz="2800" b="1" dirty="0" smtClean="0">
                <a:cs typeface="Times New Roman" pitchFamily="18" charset="0"/>
              </a:rPr>
              <a:t>Thiếu dữ liệu.</a:t>
            </a:r>
          </a:p>
          <a:p>
            <a:pPr marL="514350" indent="-514350">
              <a:lnSpc>
                <a:spcPct val="150000"/>
              </a:lnSpc>
              <a:buFont typeface="+mj-lt"/>
              <a:buAutoNum type="arabicPeriod"/>
            </a:pPr>
            <a:endParaRPr lang="vi-VN" sz="2800" b="1" dirty="0" smtClean="0">
              <a:cs typeface="Times New Roman" pitchFamily="18" charset="0"/>
            </a:endParaRPr>
          </a:p>
          <a:p>
            <a:pPr marL="514350" indent="-514350">
              <a:lnSpc>
                <a:spcPct val="150000"/>
              </a:lnSpc>
              <a:buFont typeface="+mj-lt"/>
              <a:buAutoNum type="arabicPeriod"/>
            </a:pPr>
            <a:r>
              <a:rPr lang="vi-VN" sz="2800" b="1" dirty="0" smtClean="0">
                <a:cs typeface="Times New Roman" pitchFamily="18" charset="0"/>
              </a:rPr>
              <a:t>Hiệu quả mô hình kém.</a:t>
            </a:r>
          </a:p>
          <a:p>
            <a:pPr marL="514350" indent="-514350">
              <a:lnSpc>
                <a:spcPct val="150000"/>
              </a:lnSpc>
              <a:buFont typeface="+mj-lt"/>
              <a:buAutoNum type="arabicPeriod"/>
            </a:pPr>
            <a:endParaRPr lang="vi-VN" sz="2800" b="1" dirty="0" smtClean="0">
              <a:cs typeface="Times New Roman" pitchFamily="18" charset="0"/>
            </a:endParaRPr>
          </a:p>
          <a:p>
            <a:pPr marL="514350" indent="-514350">
              <a:lnSpc>
                <a:spcPct val="150000"/>
              </a:lnSpc>
              <a:buFont typeface="+mj-lt"/>
              <a:buAutoNum type="arabicPeriod"/>
            </a:pPr>
            <a:r>
              <a:rPr lang="vi-VN" sz="2800" b="1" dirty="0" smtClean="0">
                <a:cs typeface="Times New Roman" pitchFamily="18" charset="0"/>
              </a:rPr>
              <a:t>Xung đột giữa các nhiệm vụ.</a:t>
            </a:r>
          </a:p>
        </p:txBody>
      </p:sp>
    </p:spTree>
    <p:extLst>
      <p:ext uri="{BB962C8B-B14F-4D97-AF65-F5344CB8AC3E}">
        <p14:creationId xmlns:p14="http://schemas.microsoft.com/office/powerpoint/2010/main" val="10025750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Giải</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pháp</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đề</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ra</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344424" y="1143000"/>
            <a:ext cx="8305800" cy="4401205"/>
          </a:xfrm>
          <a:prstGeom prst="rect">
            <a:avLst/>
          </a:prstGeom>
          <a:noFill/>
        </p:spPr>
        <p:txBody>
          <a:bodyPr wrap="square" rtlCol="0">
            <a:spAutoFit/>
          </a:bodyPr>
          <a:lstStyle/>
          <a:p>
            <a:pPr>
              <a:lnSpc>
                <a:spcPct val="200000"/>
              </a:lnSpc>
            </a:pPr>
            <a:r>
              <a:rPr lang="vi-VN" sz="2800" dirty="0" smtClean="0"/>
              <a:t>Đưa ra mô hình </a:t>
            </a:r>
            <a:r>
              <a:rPr lang="vi-VN" sz="2800" dirty="0" smtClean="0">
                <a:solidFill>
                  <a:srgbClr val="FF0000"/>
                </a:solidFill>
              </a:rPr>
              <a:t>Swinface</a:t>
            </a:r>
            <a:r>
              <a:rPr lang="vi-VN" sz="2800" dirty="0" smtClean="0">
                <a:latin typeface="Times New Roman" pitchFamily="18" charset="0"/>
                <a:cs typeface="Times New Roman" pitchFamily="18" charset="0"/>
              </a:rPr>
              <a:t>:</a:t>
            </a:r>
          </a:p>
          <a:p>
            <a:pPr marL="457200" indent="-457200">
              <a:lnSpc>
                <a:spcPct val="200000"/>
              </a:lnSpc>
              <a:buFont typeface="Arial" pitchFamily="34" charset="0"/>
              <a:buChar char="•"/>
            </a:pPr>
            <a:r>
              <a:rPr lang="vi-VN" sz="2800" dirty="0" smtClean="0"/>
              <a:t>Sử dụng một transformer duy nhất để thực hiện. nhiều nhiệm vụ khác nhau.</a:t>
            </a:r>
          </a:p>
          <a:p>
            <a:pPr marL="457200" indent="-457200">
              <a:lnSpc>
                <a:spcPct val="200000"/>
              </a:lnSpc>
              <a:buFont typeface="Arial" pitchFamily="34" charset="0"/>
              <a:buChar char="•"/>
            </a:pPr>
            <a:r>
              <a:rPr lang="vi-VN" sz="2800" dirty="0" smtClean="0"/>
              <a:t>Cải thiện hiệu suất.</a:t>
            </a:r>
          </a:p>
          <a:p>
            <a:pPr marL="457200" indent="-457200">
              <a:lnSpc>
                <a:spcPct val="200000"/>
              </a:lnSpc>
              <a:buFont typeface="Arial" pitchFamily="34" charset="0"/>
              <a:buChar char="•"/>
            </a:pPr>
            <a:r>
              <a:rPr lang="vi-VN" sz="2800" dirty="0" smtClean="0"/>
              <a:t>Giảm thiểu xung đột giữa các nhiệm vụ.</a:t>
            </a:r>
          </a:p>
        </p:txBody>
      </p:sp>
    </p:spTree>
    <p:extLst>
      <p:ext uri="{BB962C8B-B14F-4D97-AF65-F5344CB8AC3E}">
        <p14:creationId xmlns:p14="http://schemas.microsoft.com/office/powerpoint/2010/main" val="40896154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762000"/>
            <a:ext cx="592532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4438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685800"/>
            <a:ext cx="5791200" cy="5972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8095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838200"/>
            <a:ext cx="5705174"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423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1"/>
          <p:cNvSpPr txBox="1">
            <a:spLocks noChangeArrowheads="1"/>
          </p:cNvSpPr>
          <p:nvPr/>
        </p:nvSpPr>
        <p:spPr bwMode="auto">
          <a:xfrm>
            <a:off x="684213" y="2273300"/>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en-US" sz="2000">
              <a:solidFill>
                <a:srgbClr val="000000"/>
              </a:solidFill>
              <a:latin typeface="Bahnschrift Light" pitchFamily="34" charset="0"/>
            </a:endParaRPr>
          </a:p>
        </p:txBody>
      </p:sp>
      <p:sp>
        <p:nvSpPr>
          <p:cNvPr id="2" name="Rectangle 1"/>
          <p:cNvSpPr/>
          <p:nvPr/>
        </p:nvSpPr>
        <p:spPr>
          <a:xfrm>
            <a:off x="228600" y="1600200"/>
            <a:ext cx="8610600" cy="3554819"/>
          </a:xfrm>
          <a:prstGeom prst="rect">
            <a:avLst/>
          </a:prstGeom>
        </p:spPr>
        <p:txBody>
          <a:bodyPr wrap="square">
            <a:spAutoFit/>
          </a:bodyPr>
          <a:lstStyle/>
          <a:p>
            <a:r>
              <a:rPr lang="vi-VN" sz="2500" dirty="0" smtClean="0"/>
              <a:t>Đánh giá của nhóm tác giả:</a:t>
            </a:r>
            <a:endParaRPr lang="en-US" sz="2500" b="1" dirty="0" smtClean="0"/>
          </a:p>
          <a:p>
            <a:pPr marL="457200" lvl="0" indent="-457200">
              <a:buFont typeface="Arial" pitchFamily="34" charset="0"/>
              <a:buChar char="•"/>
            </a:pPr>
            <a:r>
              <a:rPr lang="vi-VN" sz="2500" b="1" dirty="0"/>
              <a:t>Hiệu suất: </a:t>
            </a:r>
            <a:r>
              <a:rPr lang="vi-VN" sz="2500" dirty="0"/>
              <a:t>Trên tập dữ liệu lớn, mô hình Transformer có hiệu suất cạnh tranh với các mô hình CNN như ResNet, đặc biệt khi sử dụng kỹ thuật chồng lấn </a:t>
            </a:r>
            <a:r>
              <a:rPr lang="vi-VN" sz="2500" dirty="0" smtClean="0"/>
              <a:t>patch</a:t>
            </a:r>
            <a:endParaRPr lang="en-US" sz="2500" dirty="0" smtClean="0"/>
          </a:p>
          <a:p>
            <a:pPr marL="457200" lvl="0" indent="-457200">
              <a:buFont typeface="Arial" pitchFamily="34" charset="0"/>
              <a:buChar char="•"/>
            </a:pPr>
            <a:endParaRPr lang="en-US" sz="2500" dirty="0" smtClean="0"/>
          </a:p>
          <a:p>
            <a:pPr marL="457200" lvl="0" indent="-457200">
              <a:buFont typeface="Arial" pitchFamily="34" charset="0"/>
              <a:buChar char="•"/>
            </a:pPr>
            <a:r>
              <a:rPr lang="vi-VN" sz="2500" b="1" dirty="0" smtClean="0"/>
              <a:t>khả </a:t>
            </a:r>
            <a:r>
              <a:rPr lang="vi-VN" sz="2500" b="1" dirty="0"/>
              <a:t>năng chịu đựng các tác nhân gây </a:t>
            </a:r>
            <a:r>
              <a:rPr lang="vi-VN" sz="2500" b="1" dirty="0" smtClean="0"/>
              <a:t>nhiễu</a:t>
            </a:r>
            <a:r>
              <a:rPr lang="en-US" sz="2500" b="1" dirty="0" smtClean="0"/>
              <a:t> </a:t>
            </a:r>
            <a:r>
              <a:rPr lang="vi-VN" sz="2500" b="1" dirty="0" smtClean="0"/>
              <a:t>không </a:t>
            </a:r>
            <a:r>
              <a:rPr lang="vi-VN" sz="2500" b="1" dirty="0"/>
              <a:t>tốt</a:t>
            </a:r>
            <a:r>
              <a:rPr lang="vi-VN" sz="2500" dirty="0"/>
              <a:t> bằng CNN trong việc xử lý hình ảnh bị che </a:t>
            </a:r>
            <a:r>
              <a:rPr lang="vi-VN" sz="2500" dirty="0" smtClean="0"/>
              <a:t>khuất</a:t>
            </a:r>
            <a:endParaRPr lang="en-US" sz="2500" dirty="0" smtClean="0"/>
          </a:p>
          <a:p>
            <a:pPr marL="457200" lvl="0" indent="-457200">
              <a:buFont typeface="Arial" pitchFamily="34" charset="0"/>
              <a:buChar char="•"/>
            </a:pPr>
            <a:endParaRPr lang="en-US" sz="2500" dirty="0" smtClean="0"/>
          </a:p>
          <a:p>
            <a:pPr marL="342900" lvl="0" indent="-342900">
              <a:buFont typeface="Arial" pitchFamily="34" charset="0"/>
              <a:buChar char="•"/>
            </a:pPr>
            <a:r>
              <a:rPr lang="vi-VN" sz="2500" b="1" dirty="0" smtClean="0"/>
              <a:t>Khả </a:t>
            </a:r>
            <a:r>
              <a:rPr lang="vi-VN" sz="2500" b="1" dirty="0"/>
              <a:t>năng mở </a:t>
            </a:r>
            <a:r>
              <a:rPr lang="vi-VN" sz="2500" b="1" dirty="0" smtClean="0"/>
              <a:t>rộng</a:t>
            </a:r>
            <a:r>
              <a:rPr lang="en-US" sz="2500" b="1" dirty="0" smtClean="0"/>
              <a:t> </a:t>
            </a:r>
            <a:r>
              <a:rPr lang="en-US" sz="2500" b="1" dirty="0" err="1" smtClean="0"/>
              <a:t>tốt</a:t>
            </a:r>
            <a:r>
              <a:rPr lang="en-US" sz="2500" b="1" dirty="0" smtClean="0"/>
              <a:t>.</a:t>
            </a:r>
            <a:endParaRPr lang="en-US" sz="2500" dirty="0" smtClean="0"/>
          </a:p>
        </p:txBody>
      </p:sp>
    </p:spTree>
    <p:extLst>
      <p:ext uri="{BB962C8B-B14F-4D97-AF65-F5344CB8AC3E}">
        <p14:creationId xmlns:p14="http://schemas.microsoft.com/office/powerpoint/2010/main" val="2829094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762000"/>
            <a:ext cx="6744361"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28342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49711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6546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Thực</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nghiệm</a:t>
            </a:r>
            <a:endParaRPr lang="en-US" sz="3000" dirty="0" smtClean="0">
              <a:solidFill>
                <a:schemeClr val="bg1">
                  <a:lumMod val="95000"/>
                </a:schemeClr>
              </a:solidFill>
              <a:latin typeface="Times New Roman" pitchFamily="18" charset="0"/>
              <a:cs typeface="Times New Roman" pitchFamily="18" charset="0"/>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 y="685800"/>
            <a:ext cx="878160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962399"/>
            <a:ext cx="49149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592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762000"/>
            <a:ext cx="8991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1114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 y="609600"/>
            <a:ext cx="869091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191000"/>
            <a:ext cx="546735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667000"/>
            <a:ext cx="473392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04305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Ưu</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điểm</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457200" y="1066800"/>
            <a:ext cx="8305800" cy="3939540"/>
          </a:xfrm>
          <a:prstGeom prst="rect">
            <a:avLst/>
          </a:prstGeom>
          <a:noFill/>
        </p:spPr>
        <p:txBody>
          <a:bodyPr wrap="square" rtlCol="0">
            <a:spAutoFit/>
          </a:bodyPr>
          <a:lstStyle/>
          <a:p>
            <a:pPr marL="457200" indent="-457200">
              <a:lnSpc>
                <a:spcPct val="200000"/>
              </a:lnSpc>
              <a:buFont typeface="Arial" pitchFamily="34" charset="0"/>
              <a:buChar char="•"/>
            </a:pPr>
            <a:r>
              <a:rPr lang="vi-VN" sz="2500" dirty="0" smtClean="0">
                <a:latin typeface="Times New Roman" pitchFamily="18" charset="0"/>
                <a:cs typeface="Times New Roman" pitchFamily="18" charset="0"/>
              </a:rPr>
              <a:t>Có khả năng học đa nhiệm</a:t>
            </a:r>
          </a:p>
          <a:p>
            <a:pPr marL="457200" indent="-457200">
              <a:lnSpc>
                <a:spcPct val="200000"/>
              </a:lnSpc>
              <a:buFont typeface="Arial" pitchFamily="34" charset="0"/>
              <a:buChar char="•"/>
            </a:pPr>
            <a:r>
              <a:rPr lang="vi-VN" sz="2500" dirty="0" smtClean="0">
                <a:latin typeface="Times New Roman" pitchFamily="18" charset="0"/>
                <a:cs typeface="Times New Roman" pitchFamily="18" charset="0"/>
              </a:rPr>
              <a:t>Kiến trúc chia sẻ: sử dụng chung backbone cho ALL Task.</a:t>
            </a:r>
          </a:p>
          <a:p>
            <a:pPr marL="457200" indent="-457200">
              <a:lnSpc>
                <a:spcPct val="200000"/>
              </a:lnSpc>
              <a:buFont typeface="Arial" pitchFamily="34" charset="0"/>
              <a:buChar char="•"/>
            </a:pPr>
            <a:r>
              <a:rPr lang="vi-VN" sz="2500" dirty="0" smtClean="0">
                <a:latin typeface="Times New Roman" pitchFamily="18" charset="0"/>
                <a:cs typeface="Times New Roman" pitchFamily="18" charset="0"/>
              </a:rPr>
              <a:t>Tránh xung đột do có module chú ý kênh đa cấp (MLCA)</a:t>
            </a:r>
          </a:p>
          <a:p>
            <a:pPr marL="457200" indent="-457200">
              <a:lnSpc>
                <a:spcPct val="200000"/>
              </a:lnSpc>
              <a:buFont typeface="Arial" pitchFamily="34" charset="0"/>
              <a:buChar char="•"/>
            </a:pPr>
            <a:r>
              <a:rPr lang="vi-VN" sz="2500" dirty="0" smtClean="0">
                <a:latin typeface="Times New Roman" pitchFamily="18" charset="0"/>
                <a:cs typeface="Times New Roman" pitchFamily="18" charset="0"/>
              </a:rPr>
              <a:t>Hiệu suất vượt trội, giảm thời gian đào tạo</a:t>
            </a:r>
          </a:p>
          <a:p>
            <a:pPr marL="457200" indent="-457200">
              <a:lnSpc>
                <a:spcPct val="200000"/>
              </a:lnSpc>
              <a:buFont typeface="Arial" pitchFamily="34" charset="0"/>
              <a:buChar char="•"/>
            </a:pPr>
            <a:r>
              <a:rPr lang="vi-VN" sz="2500" dirty="0" smtClean="0">
                <a:latin typeface="Times New Roman" pitchFamily="18" charset="0"/>
                <a:cs typeface="Times New Roman" pitchFamily="18" charset="0"/>
              </a:rPr>
              <a:t>Cải thiện độ chính xác nhờ khởi tạo nhận diện khuôn mặt</a:t>
            </a:r>
          </a:p>
        </p:txBody>
      </p:sp>
    </p:spTree>
    <p:extLst>
      <p:ext uri="{BB962C8B-B14F-4D97-AF65-F5344CB8AC3E}">
        <p14:creationId xmlns:p14="http://schemas.microsoft.com/office/powerpoint/2010/main" val="22110803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76200"/>
            <a:ext cx="5562600" cy="762000"/>
          </a:xfrm>
        </p:spPr>
        <p:txBody>
          <a:bodyPr/>
          <a:lstStyle/>
          <a:p>
            <a:pPr eaLnBrk="1" hangingPunct="1"/>
            <a:r>
              <a:rPr lang="en-US" sz="3000" dirty="0" err="1" smtClean="0">
                <a:solidFill>
                  <a:schemeClr val="bg1">
                    <a:lumMod val="95000"/>
                  </a:schemeClr>
                </a:solidFill>
                <a:latin typeface="Times New Roman" pitchFamily="18" charset="0"/>
                <a:cs typeface="Times New Roman" pitchFamily="18" charset="0"/>
              </a:rPr>
              <a:t>Nhược</a:t>
            </a:r>
            <a:r>
              <a:rPr lang="en-US" sz="3000" dirty="0" smtClean="0">
                <a:solidFill>
                  <a:schemeClr val="bg1">
                    <a:lumMod val="95000"/>
                  </a:schemeClr>
                </a:solidFill>
                <a:latin typeface="Times New Roman" pitchFamily="18" charset="0"/>
                <a:cs typeface="Times New Roman" pitchFamily="18" charset="0"/>
              </a:rPr>
              <a:t> </a:t>
            </a:r>
            <a:r>
              <a:rPr lang="en-US" sz="3000" dirty="0" err="1" smtClean="0">
                <a:solidFill>
                  <a:schemeClr val="bg1">
                    <a:lumMod val="95000"/>
                  </a:schemeClr>
                </a:solidFill>
                <a:latin typeface="Times New Roman" pitchFamily="18" charset="0"/>
                <a:cs typeface="Times New Roman" pitchFamily="18" charset="0"/>
              </a:rPr>
              <a:t>điểm</a:t>
            </a:r>
            <a:endParaRPr lang="en-US" sz="3000" dirty="0" smtClean="0">
              <a:solidFill>
                <a:schemeClr val="bg1">
                  <a:lumMod val="95000"/>
                </a:schemeClr>
              </a:solidFill>
              <a:latin typeface="Times New Roman" pitchFamily="18" charset="0"/>
              <a:cs typeface="Times New Roman" pitchFamily="18" charset="0"/>
            </a:endParaRPr>
          </a:p>
        </p:txBody>
      </p:sp>
      <p:sp>
        <p:nvSpPr>
          <p:cNvPr id="3" name="TextBox 2"/>
          <p:cNvSpPr txBox="1"/>
          <p:nvPr/>
        </p:nvSpPr>
        <p:spPr>
          <a:xfrm>
            <a:off x="344424" y="1143000"/>
            <a:ext cx="8305800" cy="3970318"/>
          </a:xfrm>
          <a:prstGeom prst="rect">
            <a:avLst/>
          </a:prstGeom>
          <a:noFill/>
        </p:spPr>
        <p:txBody>
          <a:bodyPr wrap="square" rtlCol="0">
            <a:spAutoFit/>
          </a:bodyPr>
          <a:lstStyle/>
          <a:p>
            <a:pPr marL="457200" indent="-457200">
              <a:lnSpc>
                <a:spcPct val="150000"/>
              </a:lnSpc>
              <a:buFont typeface="Arial" pitchFamily="34" charset="0"/>
              <a:buChar char="•"/>
            </a:pPr>
            <a:r>
              <a:rPr lang="vi-VN" sz="2800" dirty="0" smtClean="0">
                <a:latin typeface="Times New Roman" pitchFamily="18" charset="0"/>
                <a:cs typeface="Times New Roman" pitchFamily="18" charset="0"/>
              </a:rPr>
              <a:t>Vẫn cần một bộ dữ liệu đào tạo đủ lớn để có thể cải thiện hiệu suất mô hình.</a:t>
            </a:r>
          </a:p>
          <a:p>
            <a:pPr marL="457200" indent="-457200">
              <a:lnSpc>
                <a:spcPct val="150000"/>
              </a:lnSpc>
              <a:buFont typeface="Arial" pitchFamily="34" charset="0"/>
              <a:buChar char="•"/>
            </a:pPr>
            <a:endParaRPr lang="vi-VN" sz="2800" dirty="0" smtClean="0">
              <a:latin typeface="Times New Roman" pitchFamily="18" charset="0"/>
              <a:cs typeface="Times New Roman" pitchFamily="18" charset="0"/>
            </a:endParaRPr>
          </a:p>
          <a:p>
            <a:pPr marL="457200" indent="-457200">
              <a:lnSpc>
                <a:spcPct val="150000"/>
              </a:lnSpc>
              <a:buFont typeface="Arial" pitchFamily="34" charset="0"/>
              <a:buChar char="•"/>
            </a:pPr>
            <a:r>
              <a:rPr lang="vi-VN" sz="2800" dirty="0" smtClean="0">
                <a:latin typeface="Times New Roman" pitchFamily="18" charset="0"/>
                <a:cs typeface="Times New Roman" pitchFamily="18" charset="0"/>
              </a:rPr>
              <a:t>Dù tiết kiệm được thời gian so với các phương pháp trước nhưng vẫn tốn khá nhiếu thời gian đào tạo và tài nguyên tính toán</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17451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1"/>
          <p:cNvSpPr txBox="1">
            <a:spLocks noChangeArrowheads="1"/>
          </p:cNvSpPr>
          <p:nvPr/>
        </p:nvSpPr>
        <p:spPr bwMode="auto">
          <a:xfrm>
            <a:off x="684213" y="2273300"/>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en-US" sz="2000">
              <a:solidFill>
                <a:srgbClr val="000000"/>
              </a:solidFill>
              <a:latin typeface="Bahnschrift Light" pitchFamily="34" charset="0"/>
            </a:endParaRPr>
          </a:p>
        </p:txBody>
      </p:sp>
      <p:sp>
        <p:nvSpPr>
          <p:cNvPr id="2" name="Rectangle 1"/>
          <p:cNvSpPr/>
          <p:nvPr/>
        </p:nvSpPr>
        <p:spPr>
          <a:xfrm>
            <a:off x="152400" y="1447800"/>
            <a:ext cx="8610600" cy="5093702"/>
          </a:xfrm>
          <a:prstGeom prst="rect">
            <a:avLst/>
          </a:prstGeom>
        </p:spPr>
        <p:txBody>
          <a:bodyPr wrap="square">
            <a:spAutoFit/>
          </a:bodyPr>
          <a:lstStyle/>
          <a:p>
            <a:pPr marL="342900" lvl="0" indent="-342900">
              <a:buFont typeface="Arial" pitchFamily="34" charset="0"/>
              <a:buChar char="•"/>
            </a:pPr>
            <a:r>
              <a:rPr lang="vi-VN" sz="2500" b="1" dirty="0"/>
              <a:t>Mô hình hóa thông tin liên vùng</a:t>
            </a:r>
            <a:r>
              <a:rPr lang="vi-VN" sz="2500" dirty="0"/>
              <a:t>: Với cơ chế tự chú ý, Transformer có khả năng mô hình hóa mối quan hệ giữa các vùng trong ảnh khuôn mặt </a:t>
            </a:r>
            <a:r>
              <a:rPr lang="vi-VN" sz="2500" dirty="0" smtClean="0"/>
              <a:t>tốt </a:t>
            </a:r>
            <a:r>
              <a:rPr lang="vi-VN" sz="2500" dirty="0"/>
              <a:t>hơn so với </a:t>
            </a:r>
            <a:r>
              <a:rPr lang="vi-VN" sz="2500" dirty="0" smtClean="0"/>
              <a:t>CNN </a:t>
            </a:r>
            <a:r>
              <a:rPr lang="vi-VN" sz="2500" i="1" dirty="0" smtClean="0"/>
              <a:t>(chồng </a:t>
            </a:r>
            <a:r>
              <a:rPr lang="vi-VN" sz="2500" i="1" dirty="0"/>
              <a:t>lấn </a:t>
            </a:r>
            <a:r>
              <a:rPr lang="vi-VN" sz="2500" i="1" dirty="0" smtClean="0"/>
              <a:t>patch)</a:t>
            </a:r>
          </a:p>
          <a:p>
            <a:pPr marL="342900" lvl="0" indent="-342900">
              <a:buFont typeface="Arial" pitchFamily="34" charset="0"/>
              <a:buChar char="•"/>
            </a:pPr>
            <a:endParaRPr lang="vi-VN" sz="2500" i="1" dirty="0" smtClean="0"/>
          </a:p>
          <a:p>
            <a:pPr marL="342900" lvl="0" indent="-342900">
              <a:buFont typeface="Arial" pitchFamily="34" charset="0"/>
              <a:buChar char="•"/>
            </a:pPr>
            <a:r>
              <a:rPr lang="vi-VN" sz="2500" b="1" dirty="0" smtClean="0"/>
              <a:t>Khả </a:t>
            </a:r>
            <a:r>
              <a:rPr lang="vi-VN" sz="2500" b="1" dirty="0"/>
              <a:t>năng học tốt với dữ liệu lớn</a:t>
            </a:r>
            <a:r>
              <a:rPr lang="vi-VN" sz="2500" dirty="0"/>
              <a:t>: Khi huấn luyện với các tập dữ liệu lớn, mô hình Transformer có thể cạnh tranh về độ chính xác so với CNN với cùng số lượng tham số</a:t>
            </a:r>
            <a:r>
              <a:rPr lang="vi-VN" sz="2500" dirty="0" smtClean="0"/>
              <a:t>.</a:t>
            </a:r>
          </a:p>
          <a:p>
            <a:pPr marL="342900" lvl="0" indent="-342900">
              <a:buFont typeface="Arial" pitchFamily="34" charset="0"/>
              <a:buChar char="•"/>
            </a:pPr>
            <a:endParaRPr lang="en-US" sz="2500" dirty="0"/>
          </a:p>
          <a:p>
            <a:pPr marL="342900" lvl="0" indent="-342900">
              <a:buFont typeface="Arial" pitchFamily="34" charset="0"/>
              <a:buChar char="•"/>
            </a:pPr>
            <a:r>
              <a:rPr lang="vi-VN" sz="2500" b="1" dirty="0"/>
              <a:t>Phân tích vùng chú ý</a:t>
            </a:r>
            <a:r>
              <a:rPr lang="vi-VN" sz="2500" dirty="0"/>
              <a:t>: Transformer tự động tập trung vào các vùng quan trọng của khuôn mặt, giúp cải thiện khả năng nhận diện.</a:t>
            </a:r>
            <a:endParaRPr lang="en-US" sz="2500" dirty="0"/>
          </a:p>
        </p:txBody>
      </p:sp>
      <p:sp>
        <p:nvSpPr>
          <p:cNvPr id="3" name="Title 2"/>
          <p:cNvSpPr>
            <a:spLocks noGrp="1"/>
          </p:cNvSpPr>
          <p:nvPr>
            <p:ph type="title"/>
          </p:nvPr>
        </p:nvSpPr>
        <p:spPr/>
        <p:txBody>
          <a:bodyPr/>
          <a:lstStyle/>
          <a:p>
            <a:r>
              <a:rPr lang="vi-VN" dirty="0" smtClean="0"/>
              <a:t>Ưu điểm</a:t>
            </a:r>
            <a:endParaRPr lang="en-US" dirty="0"/>
          </a:p>
        </p:txBody>
      </p:sp>
    </p:spTree>
    <p:extLst>
      <p:ext uri="{BB962C8B-B14F-4D97-AF65-F5344CB8AC3E}">
        <p14:creationId xmlns:p14="http://schemas.microsoft.com/office/powerpoint/2010/main" val="3629942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1"/>
          <p:cNvSpPr txBox="1">
            <a:spLocks noChangeArrowheads="1"/>
          </p:cNvSpPr>
          <p:nvPr/>
        </p:nvSpPr>
        <p:spPr bwMode="auto">
          <a:xfrm>
            <a:off x="684213" y="2273300"/>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en-US" sz="2000">
              <a:solidFill>
                <a:srgbClr val="000000"/>
              </a:solidFill>
              <a:latin typeface="Bahnschrift Light" pitchFamily="34" charset="0"/>
            </a:endParaRPr>
          </a:p>
        </p:txBody>
      </p:sp>
      <p:sp>
        <p:nvSpPr>
          <p:cNvPr id="2" name="Rectangle 1"/>
          <p:cNvSpPr/>
          <p:nvPr/>
        </p:nvSpPr>
        <p:spPr>
          <a:xfrm>
            <a:off x="152400" y="1447800"/>
            <a:ext cx="8610600" cy="3108543"/>
          </a:xfrm>
          <a:prstGeom prst="rect">
            <a:avLst/>
          </a:prstGeom>
        </p:spPr>
        <p:txBody>
          <a:bodyPr wrap="square">
            <a:spAutoFit/>
          </a:bodyPr>
          <a:lstStyle/>
          <a:p>
            <a:pPr marL="457200" lvl="0" indent="-457200">
              <a:buFont typeface="Arial" pitchFamily="34" charset="0"/>
              <a:buChar char="•"/>
            </a:pPr>
            <a:r>
              <a:rPr lang="vi-VN" sz="2800" b="1" dirty="0"/>
              <a:t>Kém hiệu quả với dữ liệu </a:t>
            </a:r>
            <a:r>
              <a:rPr lang="vi-VN" sz="2800" b="1" dirty="0" smtClean="0"/>
              <a:t>nhỏ</a:t>
            </a:r>
          </a:p>
          <a:p>
            <a:pPr marL="457200" lvl="0" indent="-457200">
              <a:buFont typeface="Arial" pitchFamily="34" charset="0"/>
              <a:buChar char="•"/>
            </a:pPr>
            <a:endParaRPr lang="en-US" sz="2800" dirty="0"/>
          </a:p>
          <a:p>
            <a:pPr marL="457200" lvl="0" indent="-457200">
              <a:buFont typeface="Arial" pitchFamily="34" charset="0"/>
              <a:buChar char="•"/>
            </a:pPr>
            <a:r>
              <a:rPr lang="vi-VN" sz="2800" b="1" dirty="0"/>
              <a:t>Tính phức tạp tính toán</a:t>
            </a:r>
            <a:r>
              <a:rPr lang="vi-VN" sz="2800" dirty="0"/>
              <a:t>: Cơ chế tự chú ý có độ phức tạp tính toán </a:t>
            </a:r>
            <a:r>
              <a:rPr lang="vi-VN" sz="2800" dirty="0" smtClean="0"/>
              <a:t>O(N*N) gây </a:t>
            </a:r>
            <a:r>
              <a:rPr lang="vi-VN" sz="2800" dirty="0"/>
              <a:t>tốn kém tài nguyên khi độ dài chuỗi </a:t>
            </a:r>
            <a:r>
              <a:rPr lang="vi-VN" sz="2800" dirty="0" smtClean="0"/>
              <a:t>tăng</a:t>
            </a:r>
          </a:p>
          <a:p>
            <a:pPr marL="457200" lvl="0" indent="-457200">
              <a:buFont typeface="Arial" pitchFamily="34" charset="0"/>
              <a:buChar char="•"/>
            </a:pPr>
            <a:endParaRPr lang="vi-VN" sz="2800" dirty="0" smtClean="0"/>
          </a:p>
          <a:p>
            <a:pPr marL="457200" lvl="0" indent="-457200">
              <a:buFont typeface="Arial" pitchFamily="34" charset="0"/>
              <a:buChar char="•"/>
            </a:pPr>
            <a:r>
              <a:rPr lang="vi-VN" sz="2800" b="1" dirty="0" smtClean="0"/>
              <a:t>Độ </a:t>
            </a:r>
            <a:r>
              <a:rPr lang="vi-VN" sz="2800" b="1" dirty="0"/>
              <a:t>bền với che </a:t>
            </a:r>
            <a:r>
              <a:rPr lang="vi-VN" sz="2800" b="1" dirty="0" smtClean="0"/>
              <a:t>khuất kém</a:t>
            </a:r>
            <a:endParaRPr lang="en-US" sz="2800" dirty="0"/>
          </a:p>
        </p:txBody>
      </p:sp>
      <p:sp>
        <p:nvSpPr>
          <p:cNvPr id="3" name="Title 2"/>
          <p:cNvSpPr>
            <a:spLocks noGrp="1"/>
          </p:cNvSpPr>
          <p:nvPr>
            <p:ph type="title"/>
          </p:nvPr>
        </p:nvSpPr>
        <p:spPr/>
        <p:txBody>
          <a:bodyPr/>
          <a:lstStyle/>
          <a:p>
            <a:r>
              <a:rPr lang="vi-VN" dirty="0" smtClean="0"/>
              <a:t>Nhược điểm</a:t>
            </a:r>
            <a:endParaRPr lang="en-US" dirty="0"/>
          </a:p>
        </p:txBody>
      </p:sp>
    </p:spTree>
    <p:extLst>
      <p:ext uri="{BB962C8B-B14F-4D97-AF65-F5344CB8AC3E}">
        <p14:creationId xmlns:p14="http://schemas.microsoft.com/office/powerpoint/2010/main" val="3531072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1"/>
          <p:cNvSpPr txBox="1">
            <a:spLocks noChangeArrowheads="1"/>
          </p:cNvSpPr>
          <p:nvPr/>
        </p:nvSpPr>
        <p:spPr bwMode="auto">
          <a:xfrm>
            <a:off x="684213" y="2273300"/>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en-US" sz="2000">
              <a:solidFill>
                <a:srgbClr val="000000"/>
              </a:solidFill>
              <a:latin typeface="Bahnschrift Light" pitchFamily="34" charset="0"/>
            </a:endParaRPr>
          </a:p>
        </p:txBody>
      </p:sp>
      <p:pic>
        <p:nvPicPr>
          <p:cNvPr id="6" name="image19.jpg"/>
          <p:cNvPicPr/>
          <p:nvPr/>
        </p:nvPicPr>
        <p:blipFill>
          <a:blip r:embed="rId2"/>
          <a:srcRect/>
          <a:stretch>
            <a:fillRect/>
          </a:stretch>
        </p:blipFill>
        <p:spPr>
          <a:xfrm>
            <a:off x="457200" y="990600"/>
            <a:ext cx="8077200" cy="5410200"/>
          </a:xfrm>
          <a:prstGeom prst="rect">
            <a:avLst/>
          </a:prstGeom>
          <a:ln/>
        </p:spPr>
      </p:pic>
    </p:spTree>
    <p:extLst>
      <p:ext uri="{BB962C8B-B14F-4D97-AF65-F5344CB8AC3E}">
        <p14:creationId xmlns:p14="http://schemas.microsoft.com/office/powerpoint/2010/main" val="51727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1"/>
          <p:cNvSpPr txBox="1">
            <a:spLocks noChangeArrowheads="1"/>
          </p:cNvSpPr>
          <p:nvPr/>
        </p:nvSpPr>
        <p:spPr bwMode="auto">
          <a:xfrm>
            <a:off x="684213" y="2273300"/>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en-US" sz="2000">
              <a:solidFill>
                <a:srgbClr val="000000"/>
              </a:solidFill>
              <a:latin typeface="Bahnschrift Light" pitchFamily="34" charset="0"/>
            </a:endParaRPr>
          </a:p>
        </p:txBody>
      </p:sp>
      <p:pic>
        <p:nvPicPr>
          <p:cNvPr id="4" name="image15.jpg"/>
          <p:cNvPicPr/>
          <p:nvPr/>
        </p:nvPicPr>
        <p:blipFill>
          <a:blip r:embed="rId2"/>
          <a:srcRect/>
          <a:stretch>
            <a:fillRect/>
          </a:stretch>
        </p:blipFill>
        <p:spPr>
          <a:xfrm>
            <a:off x="76200" y="1143000"/>
            <a:ext cx="8915400" cy="4572000"/>
          </a:xfrm>
          <a:prstGeom prst="rect">
            <a:avLst/>
          </a:prstGeom>
          <a:ln/>
        </p:spPr>
      </p:pic>
    </p:spTree>
    <p:extLst>
      <p:ext uri="{BB962C8B-B14F-4D97-AF65-F5344CB8AC3E}">
        <p14:creationId xmlns:p14="http://schemas.microsoft.com/office/powerpoint/2010/main" val="2975421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05175"/>
            <a:ext cx="8229600" cy="885825"/>
          </a:xfrm>
        </p:spPr>
        <p:txBody>
          <a:bodyPr/>
          <a:lstStyle/>
          <a:p>
            <a:pPr eaLnBrk="1" hangingPunct="1"/>
            <a:r>
              <a:rPr lang="en-US" b="1" dirty="0"/>
              <a:t>Part-based Face Recognition with Vision Transformers</a:t>
            </a:r>
            <a:br>
              <a:rPr lang="en-US" b="1" dirty="0"/>
            </a:br>
            <a:r>
              <a:rPr lang="en-US" dirty="0"/>
              <a:t>(</a:t>
            </a:r>
            <a:r>
              <a:rPr lang="en-US" dirty="0" err="1"/>
              <a:t>Zhonglin</a:t>
            </a:r>
            <a:r>
              <a:rPr lang="en-US" dirty="0"/>
              <a:t> </a:t>
            </a:r>
            <a:r>
              <a:rPr lang="en-US" dirty="0" smtClean="0"/>
              <a:t>Sun) </a:t>
            </a:r>
            <a:r>
              <a:rPr lang="en-US" dirty="0"/>
              <a:t/>
            </a:r>
            <a:br>
              <a:rPr lang="en-US" dirty="0"/>
            </a:br>
            <a:endParaRPr lang="en-US" dirty="0" smtClean="0"/>
          </a:p>
        </p:txBody>
      </p:sp>
    </p:spTree>
    <p:extLst>
      <p:ext uri="{BB962C8B-B14F-4D97-AF65-F5344CB8AC3E}">
        <p14:creationId xmlns:p14="http://schemas.microsoft.com/office/powerpoint/2010/main" val="1861946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TotalTime>
  <Words>1129</Words>
  <Application>Microsoft Office PowerPoint</Application>
  <PresentationFormat>On-screen Show (4:3)</PresentationFormat>
  <Paragraphs>141</Paragraphs>
  <Slides>46</Slides>
  <Notes>29</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默认设计模板</vt:lpstr>
      <vt:lpstr>BÁO CÁO NHIỆM VỤ TUẦN 5</vt:lpstr>
      <vt:lpstr>Face Transformer for Recognition Yaoyao Zhong, Weihong Deng </vt:lpstr>
      <vt:lpstr>PowerPoint Presentation</vt:lpstr>
      <vt:lpstr>PowerPoint Presentation</vt:lpstr>
      <vt:lpstr>Ưu điểm</vt:lpstr>
      <vt:lpstr>Nhược điểm</vt:lpstr>
      <vt:lpstr>PowerPoint Presentation</vt:lpstr>
      <vt:lpstr>PowerPoint Presentation</vt:lpstr>
      <vt:lpstr>Part-based Face Recognition with Vision Transformers (Zhonglin Sun)  </vt:lpstr>
      <vt:lpstr>Ngữ cảnh của bài toán</vt:lpstr>
      <vt:lpstr>Hướng phát triển của bài báo</vt:lpstr>
      <vt:lpstr>Vấn đề gặp phải ở các PP cũ</vt:lpstr>
      <vt:lpstr>Giải pháp đề ra</vt:lpstr>
      <vt:lpstr>Giải pháp đề ra</vt:lpstr>
      <vt:lpstr>Giải pháp đề ra</vt:lpstr>
      <vt:lpstr>Giải pháp đề ra</vt:lpstr>
      <vt:lpstr>Thực nghiệm</vt:lpstr>
      <vt:lpstr>Thực nghiệm</vt:lpstr>
      <vt:lpstr>Thực nghiệm</vt:lpstr>
      <vt:lpstr>Ưu điểm</vt:lpstr>
      <vt:lpstr>Nhược điểm</vt:lpstr>
      <vt:lpstr>TransFace: Calibrating Transformer Training for Face Recognition from a Data-Centric Perspective (Jun Dan, Yang Liu)</vt:lpstr>
      <vt:lpstr>Ngữ cảnh của bài toán</vt:lpstr>
      <vt:lpstr>PowerPoint Presentation</vt:lpstr>
      <vt:lpstr>Vấn đề gặp phải ở các PP cũ</vt:lpstr>
      <vt:lpstr>Giải pháp đề ra</vt:lpstr>
      <vt:lpstr>PowerPoint Presentation</vt:lpstr>
      <vt:lpstr>Giải pháp đề ra</vt:lpstr>
      <vt:lpstr>Thực nghiệm</vt:lpstr>
      <vt:lpstr>Thực nghiệm</vt:lpstr>
      <vt:lpstr>Ưu điểm</vt:lpstr>
      <vt:lpstr>Nhược điểm</vt:lpstr>
      <vt:lpstr>SwinFace: A Multi-task Transformer for Face Recognition, Expression Recognition, Age Estimation and Attribute Estimation</vt:lpstr>
      <vt:lpstr>Ngữ cảnh của bài toán</vt:lpstr>
      <vt:lpstr>Vấn đề gặp phải ở các PP cũ</vt:lpstr>
      <vt:lpstr>Giải pháp đề ra</vt:lpstr>
      <vt:lpstr>PowerPoint Presentation</vt:lpstr>
      <vt:lpstr>PowerPoint Presentation</vt:lpstr>
      <vt:lpstr>PowerPoint Presentation</vt:lpstr>
      <vt:lpstr>PowerPoint Presentation</vt:lpstr>
      <vt:lpstr>PowerPoint Presentation</vt:lpstr>
      <vt:lpstr>Thực nghiệm</vt:lpstr>
      <vt:lpstr>PowerPoint Presentation</vt:lpstr>
      <vt:lpstr>PowerPoint Presentation</vt:lpstr>
      <vt:lpstr>Ưu điểm</vt:lpstr>
      <vt:lpstr>Nhược điểm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ATUS</dc:creator>
  <cp:lastModifiedBy>ATUS</cp:lastModifiedBy>
  <cp:revision>44</cp:revision>
  <dcterms:created xsi:type="dcterms:W3CDTF">2024-09-26T17:57:59Z</dcterms:created>
  <dcterms:modified xsi:type="dcterms:W3CDTF">2024-10-03T19:47:38Z</dcterms:modified>
</cp:coreProperties>
</file>