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58" r:id="rId2"/>
  </p:sldMasterIdLst>
  <p:notesMasterIdLst>
    <p:notesMasterId r:id="rId43"/>
  </p:notesMasterIdLst>
  <p:sldIdLst>
    <p:sldId id="256" r:id="rId3"/>
    <p:sldId id="258" r:id="rId4"/>
    <p:sldId id="297" r:id="rId5"/>
    <p:sldId id="299" r:id="rId6"/>
    <p:sldId id="300" r:id="rId7"/>
    <p:sldId id="302"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1" r:id="rId30"/>
    <p:sldId id="392" r:id="rId31"/>
    <p:sldId id="393" r:id="rId32"/>
    <p:sldId id="394" r:id="rId33"/>
    <p:sldId id="395" r:id="rId34"/>
    <p:sldId id="396" r:id="rId35"/>
    <p:sldId id="397" r:id="rId36"/>
    <p:sldId id="398" r:id="rId37"/>
    <p:sldId id="399" r:id="rId38"/>
    <p:sldId id="400" r:id="rId39"/>
    <p:sldId id="303" r:id="rId40"/>
    <p:sldId id="304" r:id="rId41"/>
    <p:sldId id="2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2421"/>
    <a:srgbClr val="3809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showGuides="1">
      <p:cViewPr varScale="1">
        <p:scale>
          <a:sx n="87" d="100"/>
          <a:sy n="87" d="100"/>
        </p:scale>
        <p:origin x="758" y="58"/>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798D8-CAD7-45B6-9DB6-1B6BCD7A6B53}" type="datetimeFigureOut">
              <a:rPr lang="en-US" smtClean="0"/>
              <a:t>4/20/2018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8EB1C-3467-4937-A9B3-941E62FDDFFD}" type="slidenum">
              <a:rPr lang="en-US" smtClean="0"/>
              <a:t>‹#›</a:t>
            </a:fld>
            <a:endParaRPr lang="en-US"/>
          </a:p>
        </p:txBody>
      </p:sp>
    </p:spTree>
    <p:extLst>
      <p:ext uri="{BB962C8B-B14F-4D97-AF65-F5344CB8AC3E}">
        <p14:creationId xmlns:p14="http://schemas.microsoft.com/office/powerpoint/2010/main" val="20761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18EB1C-3467-4937-A9B3-941E62FDDFFD}" type="slidenum">
              <a:rPr lang="en-US" smtClean="0"/>
              <a:t>1</a:t>
            </a:fld>
            <a:endParaRPr lang="en-US"/>
          </a:p>
        </p:txBody>
      </p:sp>
    </p:spTree>
    <p:extLst>
      <p:ext uri="{BB962C8B-B14F-4D97-AF65-F5344CB8AC3E}">
        <p14:creationId xmlns:p14="http://schemas.microsoft.com/office/powerpoint/2010/main" val="178002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F7C4C-FEF9-4E9B-9441-687913A86325}" type="slidenum">
              <a:rPr lang="en-US" smtClean="0"/>
              <a:t>37</a:t>
            </a:fld>
            <a:endParaRPr lang="en-US"/>
          </a:p>
        </p:txBody>
      </p:sp>
    </p:spTree>
    <p:extLst>
      <p:ext uri="{BB962C8B-B14F-4D97-AF65-F5344CB8AC3E}">
        <p14:creationId xmlns:p14="http://schemas.microsoft.com/office/powerpoint/2010/main" val="107792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F7C4C-FEF9-4E9B-9441-687913A86325}" type="slidenum">
              <a:rPr lang="en-US" smtClean="0"/>
              <a:t>38</a:t>
            </a:fld>
            <a:endParaRPr lang="en-US"/>
          </a:p>
        </p:txBody>
      </p:sp>
    </p:spTree>
    <p:extLst>
      <p:ext uri="{BB962C8B-B14F-4D97-AF65-F5344CB8AC3E}">
        <p14:creationId xmlns:p14="http://schemas.microsoft.com/office/powerpoint/2010/main" val="249778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F7C4C-FEF9-4E9B-9441-687913A86325}" type="slidenum">
              <a:rPr lang="en-US" smtClean="0"/>
              <a:t>39</a:t>
            </a:fld>
            <a:endParaRPr lang="en-US"/>
          </a:p>
        </p:txBody>
      </p:sp>
    </p:spTree>
    <p:extLst>
      <p:ext uri="{BB962C8B-B14F-4D97-AF65-F5344CB8AC3E}">
        <p14:creationId xmlns:p14="http://schemas.microsoft.com/office/powerpoint/2010/main" val="318641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https://www.youtube.com/watch?v=IXpPoS-A7aI</a:t>
            </a:r>
          </a:p>
          <a:p>
            <a:r>
              <a:rPr lang="en-US" dirty="0"/>
              <a:t>https://www.tutorialspoint.com/jqueryui/jqueryui_sortable.htm</a:t>
            </a:r>
          </a:p>
          <a:p>
            <a:r>
              <a:rPr lang="en-US" dirty="0"/>
              <a:t>https://forum.jquery.com/topic/help-meeeeeeee-sortable-connectwith-droponempty-false</a:t>
            </a:r>
          </a:p>
          <a:p>
            <a:r>
              <a:rPr lang="en-US" dirty="0"/>
              <a:t>http://jqueryui.com/sortable/#empty-lists</a:t>
            </a:r>
          </a:p>
        </p:txBody>
      </p:sp>
      <p:sp>
        <p:nvSpPr>
          <p:cNvPr id="4" name="Slide Number Placeholder 3"/>
          <p:cNvSpPr>
            <a:spLocks noGrp="1"/>
          </p:cNvSpPr>
          <p:nvPr>
            <p:ph type="sldNum" sz="quarter" idx="10"/>
          </p:nvPr>
        </p:nvSpPr>
        <p:spPr/>
        <p:txBody>
          <a:bodyPr/>
          <a:lstStyle/>
          <a:p>
            <a:fld id="{1C3F7C4C-FEF9-4E9B-9441-687913A86325}" type="slidenum">
              <a:rPr lang="en-US" smtClean="0"/>
              <a:t>40</a:t>
            </a:fld>
            <a:endParaRPr lang="en-US"/>
          </a:p>
        </p:txBody>
      </p:sp>
    </p:spTree>
    <p:extLst>
      <p:ext uri="{BB962C8B-B14F-4D97-AF65-F5344CB8AC3E}">
        <p14:creationId xmlns:p14="http://schemas.microsoft.com/office/powerpoint/2010/main" val="137683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3999C9-8AEE-42CC-B655-61AF9EF495FF}"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17558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1B1E-011E-401A-901B-A18C75C87637}"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317685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FEF20-D8B4-4136-8D8B-8791DDE98BAF}"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71440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9168CE-9AE8-4AD2-B6EE-D6A57433C79D}"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962076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9735A-7C86-428E-B744-B0827F33B7AB}"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2427678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8BE61F-4169-45A2-AF3D-BB3F897DAC02}"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3482582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E3B95-B59D-4EA0-A374-BDE347805110}" type="datetime1">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3507452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4239E-61E1-4D62-9B6F-371536C1872C}" type="datetime1">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2544264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583D4-97A2-466E-BE28-AB2F1D10D63A}" type="datetime1">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3471578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A5893-43FB-4E90-A069-835ABD15DF9A}" type="datetime1">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227312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22DD8-E25A-46A4-A106-855F3EE8B5D1}" type="datetime1">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86983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F87C71-1E42-454A-B732-E90357CAB98A}"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850888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688630-6AD2-4737-A956-7CEA09CDE8B5}" type="datetime1">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619435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2524C-A148-4208-848C-0C93279C3A49}"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9033107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7A3E0-5855-40F8-995F-01B5462BF578}"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23369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6478-9207-4E92-AD49-3AEC58D8D453}" type="datetime1">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289649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55BE7F-D01D-4B5D-A08D-4794C7989D29}" type="datetime1">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79610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E92DE9-BFFD-4E74-8B01-B6328EB8F3B2}" type="datetime1">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83808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E9FCEB-23A4-4853-A956-6D0DC5DDFD13}" type="datetime1">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86688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3F522-2E03-45CB-83CF-5541D8121151}" type="datetime1">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45416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4E868-4E1D-4B8E-AE8E-DE6721F73F95}" type="datetime1">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165992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B3E019-9371-4A38-8737-2F1DD24E4C1B}" type="datetime1">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DB84A-602F-46DA-92FF-09B7720EED29}" type="slidenum">
              <a:rPr lang="en-US" smtClean="0"/>
              <a:t>‹#›</a:t>
            </a:fld>
            <a:endParaRPr lang="en-US"/>
          </a:p>
        </p:txBody>
      </p:sp>
    </p:spTree>
    <p:extLst>
      <p:ext uri="{BB962C8B-B14F-4D97-AF65-F5344CB8AC3E}">
        <p14:creationId xmlns:p14="http://schemas.microsoft.com/office/powerpoint/2010/main" val="330012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30B15-25DB-4570-A7E0-B17988144E80}" type="datetime1">
              <a:rPr lang="en-US" smtClean="0"/>
              <a:t>4/20/2018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DB84A-602F-46DA-92FF-09B7720EED29}" type="slidenum">
              <a:rPr lang="en-US" smtClean="0"/>
              <a:t>‹#›</a:t>
            </a:fld>
            <a:endParaRPr lang="en-US"/>
          </a:p>
        </p:txBody>
      </p:sp>
    </p:spTree>
    <p:extLst>
      <p:ext uri="{BB962C8B-B14F-4D97-AF65-F5344CB8AC3E}">
        <p14:creationId xmlns:p14="http://schemas.microsoft.com/office/powerpoint/2010/main" val="153317267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84333-6EEF-4B2D-92DF-BF43B208F07C}" type="datetime1">
              <a:rPr lang="en-US" smtClean="0"/>
              <a:t>4/20/2018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DB84A-602F-46DA-92FF-09B7720EED29}" type="slidenum">
              <a:rPr lang="en-US" smtClean="0"/>
              <a:t>‹#›</a:t>
            </a:fld>
            <a:endParaRPr lang="en-US"/>
          </a:p>
        </p:txBody>
      </p:sp>
    </p:spTree>
    <p:extLst>
      <p:ext uri="{BB962C8B-B14F-4D97-AF65-F5344CB8AC3E}">
        <p14:creationId xmlns:p14="http://schemas.microsoft.com/office/powerpoint/2010/main" val="33442137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highcharts.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191000"/>
          </a:xfrm>
          <a:prstGeom prst="rect">
            <a:avLst/>
          </a:prstGeom>
        </p:spPr>
      </p:pic>
      <p:sp>
        <p:nvSpPr>
          <p:cNvPr id="2" name="Slide Number Placeholder 1"/>
          <p:cNvSpPr>
            <a:spLocks noGrp="1"/>
          </p:cNvSpPr>
          <p:nvPr>
            <p:ph type="sldNum" sz="quarter" idx="12"/>
          </p:nvPr>
        </p:nvSpPr>
        <p:spPr/>
        <p:txBody>
          <a:bodyPr/>
          <a:lstStyle/>
          <a:p>
            <a:fld id="{C8EDB84A-602F-46DA-92FF-09B7720EED29}" type="slidenum">
              <a:rPr lang="en-US" smtClean="0"/>
              <a:t>1</a:t>
            </a:fld>
            <a:endParaRPr lang="en-US"/>
          </a:p>
        </p:txBody>
      </p:sp>
      <p:sp>
        <p:nvSpPr>
          <p:cNvPr id="5" name="Rectangle 4">
            <a:extLst>
              <a:ext uri="{FF2B5EF4-FFF2-40B4-BE49-F238E27FC236}">
                <a16:creationId xmlns:a16="http://schemas.microsoft.com/office/drawing/2014/main" id="{FF129726-456A-4455-A1A9-44C0D240B034}"/>
              </a:ext>
            </a:extLst>
          </p:cNvPr>
          <p:cNvSpPr/>
          <p:nvPr/>
        </p:nvSpPr>
        <p:spPr>
          <a:xfrm>
            <a:off x="4418391" y="4191000"/>
            <a:ext cx="3106941" cy="1446550"/>
          </a:xfrm>
          <a:prstGeom prst="rect">
            <a:avLst/>
          </a:prstGeom>
        </p:spPr>
        <p:txBody>
          <a:bodyPr wrap="none">
            <a:spAutoFit/>
          </a:bodyPr>
          <a:lstStyle/>
          <a:p>
            <a:r>
              <a:rPr lang="en-US" sz="8800" b="1" dirty="0" err="1">
                <a:solidFill>
                  <a:srgbClr val="FC7CD1"/>
                </a:solidFill>
                <a:latin typeface="Vivaldi" panose="03020602050506090804" pitchFamily="66" charset="0"/>
              </a:rPr>
              <a:t>Jquery</a:t>
            </a:r>
            <a:endParaRPr lang="en-US" sz="8800" dirty="0">
              <a:solidFill>
                <a:srgbClr val="FC7CD1"/>
              </a:solidFill>
              <a:latin typeface="Vivaldi" panose="03020602050506090804" pitchFamily="66" charset="0"/>
            </a:endParaRPr>
          </a:p>
        </p:txBody>
      </p:sp>
      <p:sp>
        <p:nvSpPr>
          <p:cNvPr id="3" name="TextBox 2">
            <a:extLst>
              <a:ext uri="{FF2B5EF4-FFF2-40B4-BE49-F238E27FC236}">
                <a16:creationId xmlns:a16="http://schemas.microsoft.com/office/drawing/2014/main" id="{6B76A60A-6D91-48DC-BCDE-017FBF66FC67}"/>
              </a:ext>
            </a:extLst>
          </p:cNvPr>
          <p:cNvSpPr txBox="1"/>
          <p:nvPr/>
        </p:nvSpPr>
        <p:spPr>
          <a:xfrm>
            <a:off x="4499889" y="5775487"/>
            <a:ext cx="3192221" cy="553998"/>
          </a:xfrm>
          <a:prstGeom prst="rect">
            <a:avLst/>
          </a:prstGeom>
          <a:noFill/>
        </p:spPr>
        <p:txBody>
          <a:bodyPr wrap="none" rtlCol="0">
            <a:spAutoFit/>
          </a:bodyPr>
          <a:lstStyle/>
          <a:p>
            <a:r>
              <a:rPr lang="en-US" sz="3000" b="1" i="1" dirty="0">
                <a:latin typeface="Times New Roman" panose="02020603050405020304" pitchFamily="18" charset="0"/>
                <a:cs typeface="Times New Roman" panose="02020603050405020304" pitchFamily="18" charset="0"/>
              </a:rPr>
              <a:t>Write less, do more</a:t>
            </a:r>
          </a:p>
        </p:txBody>
      </p:sp>
    </p:spTree>
    <p:extLst>
      <p:ext uri="{BB962C8B-B14F-4D97-AF65-F5344CB8AC3E}">
        <p14:creationId xmlns:p14="http://schemas.microsoft.com/office/powerpoint/2010/main" val="168954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23442" y="226385"/>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Bài</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tập</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10</a:t>
            </a:fld>
            <a:endParaRPr lang="en-US"/>
          </a:p>
        </p:txBody>
      </p:sp>
      <p:pic>
        <p:nvPicPr>
          <p:cNvPr id="5" name="Picture 4">
            <a:extLst>
              <a:ext uri="{FF2B5EF4-FFF2-40B4-BE49-F238E27FC236}">
                <a16:creationId xmlns:a16="http://schemas.microsoft.com/office/drawing/2014/main" id="{F8F34F38-F1CE-403B-BFAC-BD907D4D3303}"/>
              </a:ext>
            </a:extLst>
          </p:cNvPr>
          <p:cNvPicPr>
            <a:picLocks noChangeAspect="1"/>
          </p:cNvPicPr>
          <p:nvPr/>
        </p:nvPicPr>
        <p:blipFill>
          <a:blip r:embed="rId3"/>
          <a:stretch>
            <a:fillRect/>
          </a:stretch>
        </p:blipFill>
        <p:spPr>
          <a:xfrm>
            <a:off x="1485900" y="1483307"/>
            <a:ext cx="8850434" cy="4978369"/>
          </a:xfrm>
          <a:prstGeom prst="rect">
            <a:avLst/>
          </a:prstGeom>
        </p:spPr>
      </p:pic>
    </p:spTree>
    <p:extLst>
      <p:ext uri="{BB962C8B-B14F-4D97-AF65-F5344CB8AC3E}">
        <p14:creationId xmlns:p14="http://schemas.microsoft.com/office/powerpoint/2010/main" val="4793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23442" y="226385"/>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Xây</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dựng</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kiến</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trúc</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dự</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án</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11</a:t>
            </a:fld>
            <a:endParaRPr lang="en-US"/>
          </a:p>
        </p:txBody>
      </p:sp>
      <p:pic>
        <p:nvPicPr>
          <p:cNvPr id="7" name="Picture 6">
            <a:extLst>
              <a:ext uri="{FF2B5EF4-FFF2-40B4-BE49-F238E27FC236}">
                <a16:creationId xmlns:a16="http://schemas.microsoft.com/office/drawing/2014/main" id="{5E38C8CD-040F-40C2-BC8D-8584FEF461BC}"/>
              </a:ext>
            </a:extLst>
          </p:cNvPr>
          <p:cNvPicPr>
            <a:picLocks noChangeAspect="1"/>
          </p:cNvPicPr>
          <p:nvPr/>
        </p:nvPicPr>
        <p:blipFill>
          <a:blip r:embed="rId3"/>
          <a:stretch>
            <a:fillRect/>
          </a:stretch>
        </p:blipFill>
        <p:spPr>
          <a:xfrm>
            <a:off x="838200" y="1308646"/>
            <a:ext cx="2933700" cy="5249779"/>
          </a:xfrm>
          <a:prstGeom prst="rect">
            <a:avLst/>
          </a:prstGeom>
        </p:spPr>
      </p:pic>
      <p:sp>
        <p:nvSpPr>
          <p:cNvPr id="8" name="Rectangle 7">
            <a:extLst>
              <a:ext uri="{FF2B5EF4-FFF2-40B4-BE49-F238E27FC236}">
                <a16:creationId xmlns:a16="http://schemas.microsoft.com/office/drawing/2014/main" id="{2887EC48-EFF9-41B3-80C6-E2516C6F954B}"/>
              </a:ext>
            </a:extLst>
          </p:cNvPr>
          <p:cNvSpPr/>
          <p:nvPr/>
        </p:nvSpPr>
        <p:spPr>
          <a:xfrm>
            <a:off x="4425611" y="1852949"/>
            <a:ext cx="7428441" cy="5606663"/>
          </a:xfrm>
          <a:prstGeom prst="rect">
            <a:avLst/>
          </a:prstGeom>
        </p:spPr>
        <p:txBody>
          <a:bodyPr wrap="square">
            <a:spAutoFit/>
          </a:bodyPr>
          <a:lstStyle/>
          <a:p>
            <a:pPr>
              <a:spcBef>
                <a:spcPts val="400"/>
              </a:spcBef>
              <a:spcAft>
                <a:spcPts val="400"/>
              </a:spcAft>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Folder app: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mọi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xử</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web</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Controllers: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file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xử</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lý</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page(view html) t</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ơng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Models: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class (prototype)</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Services: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kết</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nối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liên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kết</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với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backend</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Views: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thiết</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kế</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giao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diện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html</a:t>
            </a:r>
          </a:p>
          <a:p>
            <a:pPr>
              <a:spcBef>
                <a:spcPts val="400"/>
              </a:spcBef>
              <a:spcAft>
                <a:spcPts val="400"/>
              </a:spcAft>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Folder Assets: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tài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nguyên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website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hình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ảnh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hay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viện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chung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toàn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spcBef>
                <a:spcPts val="400"/>
              </a:spcBef>
              <a:spcAft>
                <a:spcPts val="400"/>
              </a:spcAft>
              <a:buFont typeface="Wingdings" panose="05000000000000000000" pitchFamily="2" charset="2"/>
              <a:buChar char="§"/>
            </a:pP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file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view page t</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ơng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spcBef>
                <a:spcPts val="400"/>
              </a:spcBef>
              <a:spcAft>
                <a:spcPts val="400"/>
              </a:spcAft>
              <a:buFont typeface="Wingdings" panose="05000000000000000000" pitchFamily="2" charset="2"/>
              <a:buChar char="§"/>
            </a:pP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Img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hình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ảnh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spcBef>
                <a:spcPts val="400"/>
              </a:spcBef>
              <a:spcAft>
                <a:spcPts val="400"/>
              </a:spcAft>
              <a:buFont typeface="Wingdings" panose="05000000000000000000" pitchFamily="2" charset="2"/>
              <a:buChar char="§"/>
            </a:pP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file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chung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toàn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validation v…v…</a:t>
            </a:r>
          </a:p>
          <a:p>
            <a:pPr marL="742950" lvl="1" indent="-28575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Lib: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viện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plugin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từ</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bên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ngoài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sử</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hệ</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thống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a:spcBef>
                <a:spcPts val="400"/>
              </a:spcBef>
              <a:spcAft>
                <a:spcPts val="400"/>
              </a:spcAft>
            </a:pP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ts val="400"/>
              </a:spcBef>
              <a:spcAft>
                <a:spcPts val="400"/>
              </a:spcAft>
              <a:buFont typeface="Wingdings" panose="05000000000000000000" pitchFamily="2" charset="2"/>
              <a:buChar char="§"/>
            </a:pP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69448981-3595-4728-AD47-1099B8D9BD72}"/>
              </a:ext>
            </a:extLst>
          </p:cNvPr>
          <p:cNvSpPr/>
          <p:nvPr/>
        </p:nvSpPr>
        <p:spPr>
          <a:xfrm>
            <a:off x="4425611" y="1264453"/>
            <a:ext cx="4871847" cy="492443"/>
          </a:xfrm>
          <a:prstGeom prst="rect">
            <a:avLst/>
          </a:prstGeom>
        </p:spPr>
        <p:txBody>
          <a:bodyPr wrap="none">
            <a:spAutoFit/>
          </a:bodyPr>
          <a:lstStyle/>
          <a:p>
            <a:pPr marL="571500" indent="-571500">
              <a:buFont typeface="Wingdings" panose="05000000000000000000" pitchFamily="2" charset="2"/>
              <a:buChar char="Ø"/>
            </a:pP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Giới</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thiệu</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về</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trúc</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dự</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án</a:t>
            </a:r>
            <a:endPar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777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23442" y="226385"/>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Xây</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dựng</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kiến</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trúc</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dự</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án</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12</a:t>
            </a:fld>
            <a:endParaRPr lang="en-US"/>
          </a:p>
        </p:txBody>
      </p:sp>
      <p:pic>
        <p:nvPicPr>
          <p:cNvPr id="7" name="Picture 6">
            <a:extLst>
              <a:ext uri="{FF2B5EF4-FFF2-40B4-BE49-F238E27FC236}">
                <a16:creationId xmlns:a16="http://schemas.microsoft.com/office/drawing/2014/main" id="{5E38C8CD-040F-40C2-BC8D-8584FEF461BC}"/>
              </a:ext>
            </a:extLst>
          </p:cNvPr>
          <p:cNvPicPr>
            <a:picLocks noChangeAspect="1"/>
          </p:cNvPicPr>
          <p:nvPr/>
        </p:nvPicPr>
        <p:blipFill>
          <a:blip r:embed="rId3"/>
          <a:stretch>
            <a:fillRect/>
          </a:stretch>
        </p:blipFill>
        <p:spPr>
          <a:xfrm>
            <a:off x="838200" y="1308646"/>
            <a:ext cx="2933700" cy="5249779"/>
          </a:xfrm>
          <a:prstGeom prst="rect">
            <a:avLst/>
          </a:prstGeom>
        </p:spPr>
      </p:pic>
      <p:sp>
        <p:nvSpPr>
          <p:cNvPr id="8" name="Rectangle 7">
            <a:extLst>
              <a:ext uri="{FF2B5EF4-FFF2-40B4-BE49-F238E27FC236}">
                <a16:creationId xmlns:a16="http://schemas.microsoft.com/office/drawing/2014/main" id="{2887EC48-EFF9-41B3-80C6-E2516C6F954B}"/>
              </a:ext>
            </a:extLst>
          </p:cNvPr>
          <p:cNvSpPr/>
          <p:nvPr/>
        </p:nvSpPr>
        <p:spPr>
          <a:xfrm>
            <a:off x="4425611" y="1852949"/>
            <a:ext cx="7428441" cy="5606663"/>
          </a:xfrm>
          <a:prstGeom prst="rect">
            <a:avLst/>
          </a:prstGeom>
        </p:spPr>
        <p:txBody>
          <a:bodyPr wrap="square">
            <a:spAutoFit/>
          </a:bodyPr>
          <a:lstStyle/>
          <a:p>
            <a:pPr>
              <a:spcBef>
                <a:spcPts val="400"/>
              </a:spcBef>
              <a:spcAft>
                <a:spcPts val="400"/>
              </a:spcAft>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Folder app: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mọi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xử</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web</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Controllers: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file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xử</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lý</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page(view html) t</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ơng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Models: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class (prototype)</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Services: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kết</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nối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liên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kết</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với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backend</a:t>
            </a:r>
          </a:p>
          <a:p>
            <a:pPr marL="1028700" lvl="1" indent="-57150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Views: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thiết</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kế</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giao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diện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html</a:t>
            </a:r>
          </a:p>
          <a:p>
            <a:pPr>
              <a:spcBef>
                <a:spcPts val="400"/>
              </a:spcBef>
              <a:spcAft>
                <a:spcPts val="400"/>
              </a:spcAft>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Folder Assets: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tài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nguyên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website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hình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ảnh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hay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viện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chung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toàn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spcBef>
                <a:spcPts val="400"/>
              </a:spcBef>
              <a:spcAft>
                <a:spcPts val="400"/>
              </a:spcAft>
              <a:buFont typeface="Wingdings" panose="05000000000000000000" pitchFamily="2" charset="2"/>
              <a:buChar char="§"/>
            </a:pP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file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view page t</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ơng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spcBef>
                <a:spcPts val="400"/>
              </a:spcBef>
              <a:spcAft>
                <a:spcPts val="400"/>
              </a:spcAft>
              <a:buFont typeface="Wingdings" panose="05000000000000000000" pitchFamily="2" charset="2"/>
              <a:buChar char="§"/>
            </a:pP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Img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hình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ảnh</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spcBef>
                <a:spcPts val="400"/>
              </a:spcBef>
              <a:spcAft>
                <a:spcPts val="400"/>
              </a:spcAft>
              <a:buFont typeface="Wingdings" panose="05000000000000000000" pitchFamily="2" charset="2"/>
              <a:buChar char="§"/>
            </a:pP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file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js</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chung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toàn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validation v…v…</a:t>
            </a:r>
          </a:p>
          <a:p>
            <a:pPr marL="742950" lvl="1" indent="-285750">
              <a:spcBef>
                <a:spcPts val="400"/>
              </a:spcBef>
              <a:spcAft>
                <a:spcPts val="400"/>
              </a:spcAft>
              <a:buFont typeface="Wingdings" panose="05000000000000000000" pitchFamily="2" charset="2"/>
              <a:buChar char="§"/>
            </a:pP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Lib: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Chứa</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a:t>
            </a:r>
            <a:r>
              <a:rPr lang="vi-VN"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viện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plugin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từ</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bên</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ngoài</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sử</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hệ</a:t>
            </a:r>
            <a:r>
              <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thống</a:t>
            </a: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a:spcBef>
                <a:spcPts val="400"/>
              </a:spcBef>
              <a:spcAft>
                <a:spcPts val="400"/>
              </a:spcAft>
            </a:pP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ts val="400"/>
              </a:spcBef>
              <a:spcAft>
                <a:spcPts val="400"/>
              </a:spcAft>
              <a:buFont typeface="Wingdings" panose="05000000000000000000" pitchFamily="2" charset="2"/>
              <a:buChar char="§"/>
            </a:pPr>
            <a:endParaRPr lang="en-US" sz="19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69448981-3595-4728-AD47-1099B8D9BD72}"/>
              </a:ext>
            </a:extLst>
          </p:cNvPr>
          <p:cNvSpPr/>
          <p:nvPr/>
        </p:nvSpPr>
        <p:spPr>
          <a:xfrm>
            <a:off x="4425611" y="1264453"/>
            <a:ext cx="4871847" cy="492443"/>
          </a:xfrm>
          <a:prstGeom prst="rect">
            <a:avLst/>
          </a:prstGeom>
        </p:spPr>
        <p:txBody>
          <a:bodyPr wrap="none">
            <a:spAutoFit/>
          </a:bodyPr>
          <a:lstStyle/>
          <a:p>
            <a:pPr marL="571500" indent="-571500">
              <a:buFont typeface="Wingdings" panose="05000000000000000000" pitchFamily="2" charset="2"/>
              <a:buChar char="Ø"/>
            </a:pP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Giới</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thiệu</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về</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trúc</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dự</a:t>
            </a:r>
            <a:r>
              <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6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án</a:t>
            </a:r>
            <a:endParaRPr lang="en-US" sz="26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8940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13</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B31C7D6-3058-4314-8D45-12EB9EDA62DF}"/>
              </a:ext>
            </a:extLst>
          </p:cNvPr>
          <p:cNvSpPr/>
          <p:nvPr/>
        </p:nvSpPr>
        <p:spPr>
          <a:xfrm>
            <a:off x="-71423" y="1348561"/>
            <a:ext cx="11991975" cy="5395131"/>
          </a:xfrm>
          <a:prstGeom prst="rect">
            <a:avLst/>
          </a:prstGeom>
        </p:spPr>
        <p:txBody>
          <a:bodyPr wrap="square">
            <a:spAutoFit/>
          </a:bodyPr>
          <a:lstStyle/>
          <a:p>
            <a:pPr marL="571500" indent="-571500">
              <a:lnSpc>
                <a:spcPct val="150000"/>
              </a:lnSpc>
              <a:buFont typeface="Wingdings" panose="05000000000000000000" pitchFamily="2" charset="2"/>
              <a:buChar char="Ø"/>
            </a:pP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Phần</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Dàn</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layout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bootstrap 4</a:t>
            </a: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B</a:t>
            </a:r>
            <a:r>
              <a:rPr lang="vi-VN" sz="19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19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ớc</a:t>
            </a:r>
            <a:r>
              <a:rPr lang="en-US" sz="19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a:t>
            </a:r>
            <a:r>
              <a:rPr lang="en-US" sz="1900" dirty="0">
                <a:latin typeface="Times New Roman" panose="02020603050405020304" pitchFamily="18" charset="0"/>
                <a:ea typeface="Tahoma" panose="020B0604030504040204" pitchFamily="34" charset="0"/>
                <a:cs typeface="Times New Roman" panose="02020603050405020304" pitchFamily="18" charset="0"/>
              </a:rPr>
              <a:t>: Import 1 </a:t>
            </a:r>
            <a:r>
              <a:rPr lang="en-US" sz="1900" dirty="0" err="1">
                <a:latin typeface="Times New Roman" panose="02020603050405020304" pitchFamily="18" charset="0"/>
                <a:ea typeface="Tahoma" panose="020B0604030504040204" pitchFamily="34" charset="0"/>
                <a:cs typeface="Times New Roman" panose="02020603050405020304" pitchFamily="18" charset="0"/>
              </a:rPr>
              <a:t>số</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viện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cdn</a:t>
            </a:r>
            <a:r>
              <a:rPr lang="en-US" sz="1900" dirty="0">
                <a:latin typeface="Times New Roman" panose="02020603050405020304" pitchFamily="18" charset="0"/>
                <a:ea typeface="Tahoma" panose="020B0604030504040204" pitchFamily="34" charset="0"/>
                <a:cs typeface="Times New Roman" panose="02020603050405020304" pitchFamily="18" charset="0"/>
              </a:rPr>
              <a:t> bootstrap 4 </a:t>
            </a:r>
            <a:r>
              <a:rPr lang="en-US" sz="1900" dirty="0" err="1">
                <a:latin typeface="Times New Roman" panose="02020603050405020304" pitchFamily="18" charset="0"/>
                <a:ea typeface="Tahoma" panose="020B0604030504040204" pitchFamily="34" charset="0"/>
                <a:cs typeface="Times New Roman" panose="02020603050405020304" pitchFamily="18" charset="0"/>
              </a:rPr>
              <a:t>cũng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nh</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đối</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với</a:t>
            </a:r>
            <a:r>
              <a:rPr lang="en-US" sz="1900" dirty="0">
                <a:latin typeface="Times New Roman" panose="02020603050405020304" pitchFamily="18" charset="0"/>
                <a:ea typeface="Tahoma" panose="020B0604030504040204" pitchFamily="34" charset="0"/>
                <a:cs typeface="Times New Roman" panose="02020603050405020304" pitchFamily="18" charset="0"/>
              </a:rPr>
              <a:t> font-awesome </a:t>
            </a:r>
            <a:r>
              <a:rPr lang="en-US" sz="19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tải</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về</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bỏ</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mục</a:t>
            </a:r>
            <a:r>
              <a:rPr lang="en-US" sz="1900" dirty="0">
                <a:latin typeface="Times New Roman" panose="02020603050405020304" pitchFamily="18" charset="0"/>
                <a:ea typeface="Tahoma" panose="020B0604030504040204" pitchFamily="34" charset="0"/>
                <a:cs typeface="Times New Roman" panose="02020603050405020304" pitchFamily="18" charset="0"/>
              </a:rPr>
              <a:t> 		 assets -&gt; lib </a:t>
            </a: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a:latin typeface="Times New Roman" panose="02020603050405020304" pitchFamily="18" charset="0"/>
                <a:ea typeface="Tahoma" panose="020B0604030504040204" pitchFamily="34" charset="0"/>
                <a:cs typeface="Times New Roman" panose="02020603050405020304" pitchFamily="18" charset="0"/>
              </a:rPr>
              <a:t>B</a:t>
            </a:r>
            <a:r>
              <a:rPr lang="vi-VN" sz="1900" b="1" dirty="0">
                <a:latin typeface="Times New Roman" panose="02020603050405020304" pitchFamily="18" charset="0"/>
                <a:ea typeface="Tahoma" panose="020B0604030504040204" pitchFamily="34" charset="0"/>
                <a:cs typeface="Times New Roman" panose="02020603050405020304" pitchFamily="18" charset="0"/>
              </a:rPr>
              <a:t>ư</a:t>
            </a:r>
            <a:r>
              <a:rPr lang="en-US" sz="1900" b="1" dirty="0" err="1">
                <a:latin typeface="Times New Roman" panose="02020603050405020304" pitchFamily="18" charset="0"/>
                <a:ea typeface="Tahoma" panose="020B0604030504040204" pitchFamily="34" charset="0"/>
                <a:cs typeface="Times New Roman" panose="02020603050405020304" pitchFamily="18" charset="0"/>
              </a:rPr>
              <a:t>ớc</a:t>
            </a:r>
            <a:r>
              <a:rPr lang="en-US" sz="1900" b="1" dirty="0">
                <a:latin typeface="Times New Roman" panose="02020603050405020304" pitchFamily="18" charset="0"/>
                <a:ea typeface="Tahoma" panose="020B0604030504040204" pitchFamily="34" charset="0"/>
                <a:cs typeface="Times New Roman" panose="02020603050405020304" pitchFamily="18" charset="0"/>
              </a:rPr>
              <a:t> 2</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Những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liên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quan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1900" dirty="0">
                <a:latin typeface="Times New Roman" panose="02020603050405020304" pitchFamily="18" charset="0"/>
                <a:ea typeface="Tahoma" panose="020B0604030504040204" pitchFamily="34" charset="0"/>
                <a:cs typeface="Times New Roman" panose="02020603050405020304" pitchFamily="18" charset="0"/>
              </a:rPr>
              <a:t> bootstrap 4 </a:t>
            </a:r>
            <a:r>
              <a:rPr lang="en-US" sz="1900" dirty="0" err="1">
                <a:latin typeface="Times New Roman" panose="02020603050405020304" pitchFamily="18" charset="0"/>
                <a:ea typeface="Tahoma" panose="020B0604030504040204" pitchFamily="34" charset="0"/>
                <a:cs typeface="Times New Roman" panose="02020603050405020304" pitchFamily="18" charset="0"/>
              </a:rPr>
              <a:t>cần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áp</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dụng</a:t>
            </a:r>
            <a:endParaRPr lang="en-US" sz="1900"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 </a:t>
            </a:r>
            <a:r>
              <a:rPr lang="en-US" sz="19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900" dirty="0">
                <a:latin typeface="Times New Roman" panose="02020603050405020304" pitchFamily="18" charset="0"/>
                <a:ea typeface="Tahoma" panose="020B0604030504040204" pitchFamily="34" charset="0"/>
                <a:cs typeface="Times New Roman" panose="02020603050405020304" pitchFamily="18" charset="0"/>
              </a:rPr>
              <a:t> title </a:t>
            </a:r>
            <a:r>
              <a:rPr lang="en-US" sz="1900" dirty="0" err="1">
                <a:latin typeface="Times New Roman" panose="02020603050405020304" pitchFamily="18" charset="0"/>
                <a:ea typeface="Tahoma" panose="020B0604030504040204" pitchFamily="34" charset="0"/>
                <a:cs typeface="Times New Roman" panose="02020603050405020304" pitchFamily="18" charset="0"/>
              </a:rPr>
              <a:t>chữ</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lớn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áp</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latin typeface="Times New Roman" panose="02020603050405020304" pitchFamily="18" charset="0"/>
                <a:ea typeface="Tahoma" panose="020B0604030504040204" pitchFamily="34" charset="0"/>
                <a:cs typeface="Times New Roman" panose="02020603050405020304" pitchFamily="18" charset="0"/>
              </a:rPr>
              <a:t> class </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display-4</a:t>
            </a:r>
            <a:r>
              <a:rPr lang="en-US" sz="19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900" dirty="0">
                <a:latin typeface="Times New Roman" panose="02020603050405020304" pitchFamily="18" charset="0"/>
                <a:ea typeface="Tahoma" panose="020B0604030504040204" pitchFamily="34" charset="0"/>
                <a:cs typeface="Times New Roman" panose="02020603050405020304" pitchFamily="18" charset="0"/>
              </a:rPr>
              <a:t> bootstrap 4</a:t>
            </a: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 </a:t>
            </a:r>
            <a:r>
              <a:rPr lang="en-US" sz="19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nav</a:t>
            </a:r>
            <a:r>
              <a:rPr lang="en-US" sz="1900" dirty="0">
                <a:latin typeface="Times New Roman" panose="02020603050405020304" pitchFamily="18" charset="0"/>
                <a:ea typeface="Tahoma" panose="020B0604030504040204" pitchFamily="34" charset="0"/>
                <a:cs typeface="Times New Roman" panose="02020603050405020304" pitchFamily="18" charset="0"/>
              </a:rPr>
              <a:t>-tabs: </a:t>
            </a:r>
            <a:r>
              <a:rPr lang="en-US" sz="1900" dirty="0" err="1">
                <a:latin typeface="Times New Roman" panose="02020603050405020304" pitchFamily="18" charset="0"/>
                <a:ea typeface="Tahoma" panose="020B0604030504040204" pitchFamily="34" charset="0"/>
                <a:cs typeface="Times New Roman" panose="02020603050405020304" pitchFamily="18" charset="0"/>
              </a:rPr>
              <a:t>Sử</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nav</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-tabs</a:t>
            </a:r>
            <a:r>
              <a:rPr lang="en-US" sz="1900" dirty="0">
                <a:latin typeface="Times New Roman" panose="02020603050405020304" pitchFamily="18" charset="0"/>
                <a:ea typeface="Tahoma" panose="020B0604030504040204" pitchFamily="34" charset="0"/>
                <a:cs typeface="Times New Roman" panose="02020603050405020304" pitchFamily="18" charset="0"/>
              </a:rPr>
              <a:t> bootstrap 4 ( </a:t>
            </a:r>
            <a:r>
              <a:rPr lang="en-US" sz="1900" dirty="0" err="1">
                <a:latin typeface="Times New Roman" panose="02020603050405020304" pitchFamily="18" charset="0"/>
                <a:ea typeface="Tahoma" panose="020B0604030504040204" pitchFamily="34" charset="0"/>
                <a:cs typeface="Times New Roman" panose="02020603050405020304" pitchFamily="18" charset="0"/>
              </a:rPr>
              <a:t>Quên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có</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thể</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lên</a:t>
            </a:r>
            <a:r>
              <a:rPr lang="en-US" sz="1900" dirty="0">
                <a:latin typeface="Times New Roman" panose="02020603050405020304" pitchFamily="18" charset="0"/>
                <a:ea typeface="Tahoma" panose="020B0604030504040204" pitchFamily="34" charset="0"/>
                <a:cs typeface="Times New Roman" panose="02020603050405020304" pitchFamily="18" charset="0"/>
              </a:rPr>
              <a:t> google </a:t>
            </a:r>
            <a:r>
              <a:rPr lang="en-US" sz="1900" dirty="0" err="1">
                <a:latin typeface="Times New Roman" panose="02020603050405020304" pitchFamily="18" charset="0"/>
                <a:ea typeface="Tahoma" panose="020B0604030504040204" pitchFamily="34" charset="0"/>
                <a:cs typeface="Times New Roman" panose="02020603050405020304" pitchFamily="18" charset="0"/>
              </a:rPr>
              <a:t>gõ</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nav</a:t>
            </a:r>
            <a:r>
              <a:rPr lang="en-US" sz="1900" dirty="0">
                <a:latin typeface="Times New Roman" panose="02020603050405020304" pitchFamily="18" charset="0"/>
                <a:ea typeface="Tahoma" panose="020B0604030504040204" pitchFamily="34" charset="0"/>
                <a:cs typeface="Times New Roman" panose="02020603050405020304" pitchFamily="18" charset="0"/>
              </a:rPr>
              <a:t>-tab link </a:t>
            </a:r>
            <a:r>
              <a:rPr lang="en-US" sz="1900" dirty="0" err="1">
                <a:latin typeface="Times New Roman" panose="02020603050405020304" pitchFamily="18" charset="0"/>
                <a:ea typeface="Tahoma" panose="020B0604030504040204" pitchFamily="34" charset="0"/>
                <a:cs typeface="Times New Roman" panose="02020603050405020304" pitchFamily="18" charset="0"/>
              </a:rPr>
              <a:t>getbootstrap</a:t>
            </a:r>
            <a:r>
              <a:rPr lang="en-US" sz="1900" dirty="0">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 Thanh search: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input group </a:t>
            </a:r>
            <a:r>
              <a:rPr lang="en-US" sz="19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bootstrapt</a:t>
            </a:r>
            <a:r>
              <a:rPr lang="en-US" sz="1900" dirty="0">
                <a:latin typeface="Times New Roman" panose="02020603050405020304" pitchFamily="18" charset="0"/>
                <a:ea typeface="Tahoma" panose="020B0604030504040204" pitchFamily="34" charset="0"/>
                <a:cs typeface="Times New Roman" panose="02020603050405020304" pitchFamily="18" charset="0"/>
              </a:rPr>
              <a:t> 4 (</a:t>
            </a:r>
            <a:r>
              <a:rPr lang="en-US" sz="1900" dirty="0" err="1">
                <a:latin typeface="Times New Roman" panose="02020603050405020304" pitchFamily="18" charset="0"/>
                <a:ea typeface="Tahoma" panose="020B0604030504040204" pitchFamily="34" charset="0"/>
                <a:cs typeface="Times New Roman" panose="02020603050405020304" pitchFamily="18" charset="0"/>
              </a:rPr>
              <a:t>Quên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lên</a:t>
            </a:r>
            <a:r>
              <a:rPr lang="en-US" sz="1900" dirty="0">
                <a:latin typeface="Times New Roman" panose="02020603050405020304" pitchFamily="18" charset="0"/>
                <a:ea typeface="Tahoma" panose="020B0604030504040204" pitchFamily="34" charset="0"/>
                <a:cs typeface="Times New Roman" panose="02020603050405020304" pitchFamily="18" charset="0"/>
              </a:rPr>
              <a:t> google search input group link v4-		     alpha </a:t>
            </a:r>
            <a:r>
              <a:rPr lang="en-US" sz="19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getbootstrap</a:t>
            </a:r>
            <a:r>
              <a:rPr lang="en-US" sz="1900" dirty="0">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 Table: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900" dirty="0">
                <a:latin typeface="Times New Roman" panose="02020603050405020304" pitchFamily="18" charset="0"/>
                <a:ea typeface="Tahoma" panose="020B0604030504040204" pitchFamily="34" charset="0"/>
                <a:cs typeface="Times New Roman" panose="02020603050405020304" pitchFamily="18" charset="0"/>
              </a:rPr>
              <a:t> class </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table</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900" dirty="0">
                <a:latin typeface="Times New Roman" panose="02020603050405020304" pitchFamily="18" charset="0"/>
                <a:ea typeface="Tahoma" panose="020B0604030504040204" pitchFamily="34" charset="0"/>
                <a:cs typeface="Times New Roman" panose="02020603050405020304" pitchFamily="18" charset="0"/>
              </a:rPr>
              <a:t> bootstrap 4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Đặt</a:t>
            </a:r>
            <a:r>
              <a:rPr lang="en-US" sz="1900" dirty="0">
                <a:latin typeface="Times New Roman" panose="02020603050405020304" pitchFamily="18" charset="0"/>
                <a:ea typeface="Tahoma" panose="020B0604030504040204" pitchFamily="34" charset="0"/>
                <a:cs typeface="Times New Roman" panose="02020603050405020304" pitchFamily="18" charset="0"/>
              </a:rPr>
              <a:t> id </a:t>
            </a:r>
            <a:r>
              <a:rPr lang="en-US" sz="1900" dirty="0" err="1">
                <a:latin typeface="Times New Roman" panose="02020603050405020304" pitchFamily="18" charset="0"/>
                <a:ea typeface="Tahoma" panose="020B0604030504040204" pitchFamily="34" charset="0"/>
                <a:cs typeface="Times New Roman" panose="02020603050405020304" pitchFamily="18" charset="0"/>
              </a:rPr>
              <a:t>cho</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tbody</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cần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hiển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thị</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dữ</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liệu</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bằng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jquery</a:t>
            </a:r>
            <a:r>
              <a:rPr lang="en-US" sz="1900" dirty="0">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 Open modal: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Modal</a:t>
            </a:r>
            <a:r>
              <a:rPr lang="en-US" sz="1900" dirty="0">
                <a:latin typeface="Times New Roman" panose="02020603050405020304" pitchFamily="18" charset="0"/>
                <a:ea typeface="Tahoma" panose="020B0604030504040204" pitchFamily="34" charset="0"/>
                <a:cs typeface="Times New Roman" panose="02020603050405020304" pitchFamily="18" charset="0"/>
              </a:rPr>
              <a:t> bootstrap (link w3school </a:t>
            </a:r>
            <a:r>
              <a:rPr lang="en-US" sz="19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getbootstrap</a:t>
            </a:r>
            <a:r>
              <a:rPr lang="en-US" sz="1900" dirty="0">
                <a:latin typeface="Times New Roman" panose="02020603050405020304" pitchFamily="18" charset="0"/>
                <a:ea typeface="Tahoma" panose="020B0604030504040204" pitchFamily="34" charset="0"/>
                <a:cs typeface="Times New Roman" panose="02020603050405020304" pitchFamily="18" charset="0"/>
              </a:rPr>
              <a:t>). L</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a:latin typeface="Times New Roman" panose="02020603050405020304" pitchFamily="18" charset="0"/>
                <a:ea typeface="Tahoma" panose="020B0604030504040204" pitchFamily="34" charset="0"/>
                <a:cs typeface="Times New Roman" panose="02020603050405020304" pitchFamily="18" charset="0"/>
              </a:rPr>
              <a:t>u ý: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vào</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nh</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a:latin typeface="Times New Roman" panose="02020603050405020304" pitchFamily="18" charset="0"/>
                <a:ea typeface="Tahoma" panose="020B0604030504040204" pitchFamily="34" charset="0"/>
                <a:cs typeface="Times New Roman" panose="02020603050405020304" pitchFamily="18" charset="0"/>
              </a:rPr>
              <a:t>ng </a:t>
            </a:r>
            <a:r>
              <a:rPr lang="en-US" sz="1900" dirty="0" err="1">
                <a:latin typeface="Times New Roman" panose="02020603050405020304" pitchFamily="18" charset="0"/>
                <a:ea typeface="Tahoma" panose="020B0604030504040204" pitchFamily="34" charset="0"/>
                <a:cs typeface="Times New Roman" panose="02020603050405020304" pitchFamily="18" charset="0"/>
              </a:rPr>
              <a:t>hiện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tại</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ch</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a:latin typeface="Times New Roman" panose="02020603050405020304" pitchFamily="18" charset="0"/>
                <a:ea typeface="Tahoma" panose="020B0604030504040204" pitchFamily="34" charset="0"/>
                <a:cs typeface="Times New Roman" panose="02020603050405020304" pitchFamily="18" charset="0"/>
              </a:rPr>
              <a:t>a </a:t>
            </a:r>
            <a:r>
              <a:rPr lang="en-US" sz="1900" dirty="0" err="1">
                <a:latin typeface="Times New Roman" panose="02020603050405020304" pitchFamily="18" charset="0"/>
                <a:ea typeface="Tahoma" panose="020B0604030504040204" pitchFamily="34" charset="0"/>
                <a:cs typeface="Times New Roman" panose="02020603050405020304" pitchFamily="18" charset="0"/>
              </a:rPr>
              <a:t>cần</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endParaRPr lang="en-US" sz="1900"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342834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14</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BFDBEE6-7119-48D1-A73E-F2A71C28A458}"/>
              </a:ext>
            </a:extLst>
          </p:cNvPr>
          <p:cNvSpPr/>
          <p:nvPr/>
        </p:nvSpPr>
        <p:spPr>
          <a:xfrm>
            <a:off x="204787" y="1348561"/>
            <a:ext cx="12447344" cy="2414572"/>
          </a:xfrm>
          <a:prstGeom prst="rect">
            <a:avLst/>
          </a:prstGeom>
        </p:spPr>
        <p:txBody>
          <a:bodyPr wrap="square">
            <a:spAutoFit/>
          </a:bodyPr>
          <a:lstStyle/>
          <a:p>
            <a:pPr marL="571500" indent="-571500">
              <a:lnSpc>
                <a:spcPct val="150000"/>
              </a:lnSpc>
              <a:buFont typeface="Wingdings" panose="05000000000000000000" pitchFamily="2" charset="2"/>
              <a:buChar char="Ø"/>
            </a:pP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Phần</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2: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javascript</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3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endParaRPr lang="en-US" sz="23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a:latin typeface="Times New Roman" panose="02020603050405020304" pitchFamily="18" charset="0"/>
                <a:ea typeface="Tahoma" panose="020B0604030504040204" pitchFamily="34" charset="0"/>
                <a:cs typeface="Times New Roman" panose="02020603050405020304" pitchFamily="18" charset="0"/>
              </a:rPr>
              <a:t>B</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ớc</a:t>
            </a:r>
            <a:r>
              <a:rPr lang="en-US" sz="1900" dirty="0">
                <a:latin typeface="Times New Roman" panose="02020603050405020304" pitchFamily="18" charset="0"/>
                <a:ea typeface="Tahoma" panose="020B0604030504040204" pitchFamily="34" charset="0"/>
                <a:cs typeface="Times New Roman" panose="02020603050405020304" pitchFamily="18" charset="0"/>
              </a:rPr>
              <a:t> 1: </a:t>
            </a:r>
            <a:r>
              <a:rPr lang="en-US" sz="1900" dirty="0" err="1">
                <a:latin typeface="Times New Roman" panose="02020603050405020304" pitchFamily="18" charset="0"/>
                <a:ea typeface="Tahoma" panose="020B0604030504040204" pitchFamily="34" charset="0"/>
                <a:cs typeface="Times New Roman" panose="02020603050405020304" pitchFamily="18" charset="0"/>
              </a:rPr>
              <a:t>Xây</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dựng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prototype</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900" dirty="0">
                <a:latin typeface="Times New Roman" panose="02020603050405020304" pitchFamily="18" charset="0"/>
                <a:ea typeface="Tahoma" panose="020B0604030504040204" pitchFamily="34" charset="0"/>
                <a:cs typeface="Times New Roman" panose="02020603050405020304" pitchFamily="18" charset="0"/>
              </a:rPr>
              <a:t> class t</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ơng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ứng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theo</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yêu</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cầu</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phía</a:t>
            </a:r>
            <a:r>
              <a:rPr lang="en-US" sz="1900" dirty="0">
                <a:latin typeface="Times New Roman" panose="02020603050405020304" pitchFamily="18" charset="0"/>
                <a:ea typeface="Tahoma" panose="020B0604030504040204" pitchFamily="34" charset="0"/>
                <a:cs typeface="Times New Roman" panose="02020603050405020304" pitchFamily="18" charset="0"/>
              </a:rPr>
              <a:t> d</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ới</a:t>
            </a:r>
            <a:endParaRPr lang="en-US" sz="1900"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B</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ớc</a:t>
            </a:r>
            <a:r>
              <a:rPr lang="en-US" sz="1900" dirty="0">
                <a:latin typeface="Times New Roman" panose="02020603050405020304" pitchFamily="18" charset="0"/>
                <a:ea typeface="Tahoma" panose="020B0604030504040204" pitchFamily="34" charset="0"/>
                <a:cs typeface="Times New Roman" panose="02020603050405020304" pitchFamily="18" charset="0"/>
              </a:rPr>
              <a:t> 2: </a:t>
            </a:r>
            <a:r>
              <a:rPr lang="en-US" sz="1900" dirty="0" err="1">
                <a:latin typeface="Times New Roman" panose="02020603050405020304" pitchFamily="18" charset="0"/>
                <a:ea typeface="Tahoma" panose="020B0604030504040204" pitchFamily="34" charset="0"/>
                <a:cs typeface="Times New Roman" panose="02020603050405020304" pitchFamily="18" charset="0"/>
              </a:rPr>
              <a:t>Viết</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ph</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ơng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thêm</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9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xóa</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9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sửa</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9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tìm</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9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kiếm</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900" dirty="0">
                <a:latin typeface="Times New Roman" panose="02020603050405020304" pitchFamily="18" charset="0"/>
                <a:ea typeface="Tahoma" panose="020B0604030504040204" pitchFamily="34" charset="0"/>
                <a:cs typeface="Times New Roman" panose="02020603050405020304" pitchFamily="18" charset="0"/>
              </a:rPr>
              <a:t>t</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ơng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tự</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bài</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tập</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js</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hôm</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tr</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ớc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cho</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lớp</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đối</a:t>
            </a:r>
            <a:r>
              <a:rPr lang="en-US" sz="1900" dirty="0">
                <a:latin typeface="Times New Roman" panose="02020603050405020304" pitchFamily="18" charset="0"/>
                <a:ea typeface="Tahoma" panose="020B0604030504040204" pitchFamily="34" charset="0"/>
                <a:cs typeface="Times New Roman" panose="02020603050405020304" pitchFamily="18" charset="0"/>
              </a:rPr>
              <a:t> t</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ợng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Prototype</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DanhSachNguoiDung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endParaRPr lang="vi-VN" sz="1900"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vi-VN" sz="1900" dirty="0">
                <a:latin typeface="Times New Roman" panose="02020603050405020304" pitchFamily="18" charset="0"/>
                <a:ea typeface="Tahoma" panose="020B0604030504040204" pitchFamily="34" charset="0"/>
                <a:cs typeface="Times New Roman" panose="02020603050405020304" pitchFamily="18" charset="0"/>
              </a:rPr>
              <a:t>	Bước 3: Chèn các file script vào view index.html ở vị trí cuối cùng để đảm bảo rằng các tag html đã tạo xong</a:t>
            </a:r>
            <a:endParaRPr lang="en-US" sz="1900"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7B387CDA-9360-4FC5-A7E7-7722DE2F8B3C}"/>
              </a:ext>
            </a:extLst>
          </p:cNvPr>
          <p:cNvGraphicFramePr>
            <a:graphicFrameLocks noGrp="1"/>
          </p:cNvGraphicFramePr>
          <p:nvPr>
            <p:extLst>
              <p:ext uri="{D42A27DB-BD31-4B8C-83A1-F6EECF244321}">
                <p14:modId xmlns:p14="http://schemas.microsoft.com/office/powerpoint/2010/main" val="3489511976"/>
              </p:ext>
            </p:extLst>
          </p:nvPr>
        </p:nvGraphicFramePr>
        <p:xfrm>
          <a:off x="2771441" y="4091927"/>
          <a:ext cx="2540536" cy="2396799"/>
        </p:xfrm>
        <a:graphic>
          <a:graphicData uri="http://schemas.openxmlformats.org/drawingml/2006/table">
            <a:tbl>
              <a:tblPr firstRow="1" bandRow="1">
                <a:tableStyleId>{5C22544A-7EE6-4342-B048-85BDC9FD1C3A}</a:tableStyleId>
              </a:tblPr>
              <a:tblGrid>
                <a:gridCol w="2540536">
                  <a:extLst>
                    <a:ext uri="{9D8B030D-6E8A-4147-A177-3AD203B41FA5}">
                      <a16:colId xmlns:a16="http://schemas.microsoft.com/office/drawing/2014/main" val="1763996606"/>
                    </a:ext>
                  </a:extLst>
                </a:gridCol>
              </a:tblGrid>
              <a:tr h="415599">
                <a:tc>
                  <a:txBody>
                    <a:bodyPr/>
                    <a:lstStyle/>
                    <a:p>
                      <a:pPr algn="ctr"/>
                      <a:r>
                        <a:rPr lang="en-US" sz="2000" dirty="0" err="1">
                          <a:latin typeface="Times New Roman" panose="02020603050405020304" pitchFamily="18" charset="0"/>
                          <a:cs typeface="Times New Roman" panose="02020603050405020304" pitchFamily="18" charset="0"/>
                        </a:rPr>
                        <a:t>NguoiDung</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939390"/>
                  </a:ext>
                </a:extLst>
              </a:tr>
              <a:tr h="291019">
                <a:tc>
                  <a:txBody>
                    <a:bodyPr/>
                    <a:lstStyle/>
                    <a:p>
                      <a:pPr marL="285750" indent="-28575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TaiKhoan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var</a:t>
                      </a:r>
                      <a:endParaRPr lang="en-US" sz="20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1959779598"/>
                  </a:ext>
                </a:extLst>
              </a:tr>
              <a:tr h="291019">
                <a:tc>
                  <a:txBody>
                    <a:bodyPr/>
                    <a:lstStyle/>
                    <a:p>
                      <a:pPr marL="285750" indent="-28575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MatKhau</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var</a:t>
                      </a:r>
                      <a:endParaRPr lang="en-US" sz="20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3638923822"/>
                  </a:ext>
                </a:extLst>
              </a:tr>
              <a:tr h="291019">
                <a:tc>
                  <a:txBody>
                    <a:bodyPr/>
                    <a:lstStyle/>
                    <a:p>
                      <a:pPr marL="285750" indent="-28575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HoTen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var</a:t>
                      </a:r>
                      <a:endParaRPr lang="en-US" sz="20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370004672"/>
                  </a:ext>
                </a:extLst>
              </a:tr>
              <a:tr h="291019">
                <a:tc>
                  <a:txBody>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Email : </a:t>
                      </a:r>
                      <a:r>
                        <a:rPr lang="en-US" sz="2000" dirty="0" err="1">
                          <a:latin typeface="Times New Roman" panose="02020603050405020304" pitchFamily="18" charset="0"/>
                          <a:cs typeface="Times New Roman" panose="02020603050405020304" pitchFamily="18" charset="0"/>
                        </a:rPr>
                        <a:t>var</a:t>
                      </a:r>
                      <a:endParaRPr lang="en-US" sz="20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120754700"/>
                  </a:ext>
                </a:extLst>
              </a:tr>
              <a:tr h="291019">
                <a:tc>
                  <a:txBody>
                    <a:bodyPr/>
                    <a:lstStyle/>
                    <a:p>
                      <a:pPr marL="285750" indent="-28575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SoDT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endParaRPr lang="en-US" sz="2000" dirty="0">
                        <a:latin typeface="Times New Roman" panose="02020603050405020304" pitchFamily="18" charset="0"/>
                        <a:cs typeface="Times New Roman" panose="02020603050405020304" pitchFamily="18" charset="0"/>
                      </a:endParaRPr>
                    </a:p>
                  </a:txBody>
                  <a:tcPr>
                    <a:solidFill>
                      <a:schemeClr val="accent3">
                        <a:lumMod val="40000"/>
                        <a:lumOff val="60000"/>
                      </a:schemeClr>
                    </a:solidFill>
                  </a:tcPr>
                </a:tc>
                <a:extLst>
                  <a:ext uri="{0D108BD9-81ED-4DB2-BD59-A6C34878D82A}">
                    <a16:rowId xmlns:a16="http://schemas.microsoft.com/office/drawing/2014/main" val="619047102"/>
                  </a:ext>
                </a:extLst>
              </a:tr>
            </a:tbl>
          </a:graphicData>
        </a:graphic>
      </p:graphicFrame>
      <p:graphicFrame>
        <p:nvGraphicFramePr>
          <p:cNvPr id="11" name="Table 10">
            <a:extLst>
              <a:ext uri="{FF2B5EF4-FFF2-40B4-BE49-F238E27FC236}">
                <a16:creationId xmlns:a16="http://schemas.microsoft.com/office/drawing/2014/main" id="{7C9B9EC9-2CCE-4506-B741-72221C0CF47A}"/>
              </a:ext>
            </a:extLst>
          </p:cNvPr>
          <p:cNvGraphicFramePr>
            <a:graphicFrameLocks noGrp="1"/>
          </p:cNvGraphicFramePr>
          <p:nvPr>
            <p:extLst>
              <p:ext uri="{D42A27DB-BD31-4B8C-83A1-F6EECF244321}">
                <p14:modId xmlns:p14="http://schemas.microsoft.com/office/powerpoint/2010/main" val="160856876"/>
              </p:ext>
            </p:extLst>
          </p:nvPr>
        </p:nvGraphicFramePr>
        <p:xfrm>
          <a:off x="6476372" y="4091927"/>
          <a:ext cx="4182668" cy="2194560"/>
        </p:xfrm>
        <a:graphic>
          <a:graphicData uri="http://schemas.openxmlformats.org/drawingml/2006/table">
            <a:tbl>
              <a:tblPr firstRow="1" bandRow="1">
                <a:tableStyleId>{5C22544A-7EE6-4342-B048-85BDC9FD1C3A}</a:tableStyleId>
              </a:tblPr>
              <a:tblGrid>
                <a:gridCol w="4182668">
                  <a:extLst>
                    <a:ext uri="{9D8B030D-6E8A-4147-A177-3AD203B41FA5}">
                      <a16:colId xmlns:a16="http://schemas.microsoft.com/office/drawing/2014/main" val="1763996606"/>
                    </a:ext>
                  </a:extLst>
                </a:gridCol>
              </a:tblGrid>
              <a:tr h="291019">
                <a:tc>
                  <a:txBody>
                    <a:bodyPr/>
                    <a:lstStyle/>
                    <a:p>
                      <a:pPr algn="ctr"/>
                      <a:r>
                        <a:rPr lang="en-US" dirty="0" err="1">
                          <a:latin typeface="Times New Roman" panose="02020603050405020304" pitchFamily="18" charset="0"/>
                          <a:cs typeface="Times New Roman" panose="02020603050405020304" pitchFamily="18" charset="0"/>
                        </a:rPr>
                        <a:t>DanhSachNguoiDung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939390"/>
                  </a:ext>
                </a:extLst>
              </a:tr>
              <a:tr h="291019">
                <a:tc>
                  <a:txBody>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DSND: Array&lt;</a:t>
                      </a:r>
                      <a:r>
                        <a:rPr lang="en-US" dirty="0" err="1">
                          <a:latin typeface="Times New Roman" panose="02020603050405020304" pitchFamily="18" charset="0"/>
                          <a:cs typeface="Times New Roman" panose="02020603050405020304" pitchFamily="18" charset="0"/>
                        </a:rPr>
                        <a:t>NguoiDung</a:t>
                      </a:r>
                      <a:r>
                        <a:rPr lang="en-US" dirty="0">
                          <a:latin typeface="Times New Roman" panose="02020603050405020304" pitchFamily="18" charset="0"/>
                          <a:cs typeface="Times New Roman" panose="02020603050405020304" pitchFamily="18" charset="0"/>
                        </a:rPr>
                        <a:t>&gt;</a:t>
                      </a:r>
                    </a:p>
                  </a:txBody>
                  <a:tcPr>
                    <a:solidFill>
                      <a:schemeClr val="accent3">
                        <a:lumMod val="40000"/>
                        <a:lumOff val="60000"/>
                      </a:schemeClr>
                    </a:solidFill>
                  </a:tcPr>
                </a:tc>
                <a:extLst>
                  <a:ext uri="{0D108BD9-81ED-4DB2-BD59-A6C34878D82A}">
                    <a16:rowId xmlns:a16="http://schemas.microsoft.com/office/drawing/2014/main" val="1959779598"/>
                  </a:ext>
                </a:extLst>
              </a:tr>
              <a:tr h="291019">
                <a:tc>
                  <a:txBody>
                    <a:bodyPr/>
                    <a:lstStyle/>
                    <a:p>
                      <a:pPr marL="285750" indent="-285750">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ThemSV</a:t>
                      </a:r>
                      <a:r>
                        <a:rPr lang="en-US" dirty="0">
                          <a:solidFill>
                            <a:schemeClr val="bg1"/>
                          </a:solidFill>
                          <a:latin typeface="Times New Roman" panose="02020603050405020304" pitchFamily="18" charset="0"/>
                          <a:cs typeface="Times New Roman" panose="02020603050405020304" pitchFamily="18" charset="0"/>
                        </a:rPr>
                        <a:t>()</a:t>
                      </a:r>
                    </a:p>
                  </a:txBody>
                  <a:tcPr>
                    <a:solidFill>
                      <a:schemeClr val="accent1"/>
                    </a:solidFill>
                  </a:tcPr>
                </a:tc>
                <a:extLst>
                  <a:ext uri="{0D108BD9-81ED-4DB2-BD59-A6C34878D82A}">
                    <a16:rowId xmlns:a16="http://schemas.microsoft.com/office/drawing/2014/main" val="1226509476"/>
                  </a:ext>
                </a:extLst>
              </a:tr>
              <a:tr h="291019">
                <a:tc>
                  <a:txBody>
                    <a:bodyPr/>
                    <a:lstStyle/>
                    <a:p>
                      <a:pPr marL="285750" indent="-285750">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XoaSV</a:t>
                      </a:r>
                      <a:r>
                        <a:rPr lang="en-US" dirty="0">
                          <a:solidFill>
                            <a:schemeClr val="bg1"/>
                          </a:solidFill>
                          <a:latin typeface="Times New Roman" panose="02020603050405020304" pitchFamily="18" charset="0"/>
                          <a:cs typeface="Times New Roman" panose="02020603050405020304" pitchFamily="18" charset="0"/>
                        </a:rPr>
                        <a:t>()</a:t>
                      </a:r>
                    </a:p>
                  </a:txBody>
                  <a:tcPr>
                    <a:solidFill>
                      <a:schemeClr val="accent1"/>
                    </a:solidFill>
                  </a:tcPr>
                </a:tc>
                <a:extLst>
                  <a:ext uri="{0D108BD9-81ED-4DB2-BD59-A6C34878D82A}">
                    <a16:rowId xmlns:a16="http://schemas.microsoft.com/office/drawing/2014/main" val="2451619224"/>
                  </a:ext>
                </a:extLst>
              </a:tr>
              <a:tr h="291019">
                <a:tc>
                  <a:txBody>
                    <a:bodyPr/>
                    <a:lstStyle/>
                    <a:p>
                      <a:pPr marL="285750" indent="-285750">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SuaSV</a:t>
                      </a:r>
                      <a:r>
                        <a:rPr lang="en-US" dirty="0">
                          <a:solidFill>
                            <a:schemeClr val="bg1"/>
                          </a:solidFill>
                          <a:latin typeface="Times New Roman" panose="02020603050405020304" pitchFamily="18" charset="0"/>
                          <a:cs typeface="Times New Roman" panose="02020603050405020304" pitchFamily="18" charset="0"/>
                        </a:rPr>
                        <a:t>()</a:t>
                      </a:r>
                    </a:p>
                  </a:txBody>
                  <a:tcPr>
                    <a:solidFill>
                      <a:schemeClr val="accent1"/>
                    </a:solidFill>
                  </a:tcPr>
                </a:tc>
                <a:extLst>
                  <a:ext uri="{0D108BD9-81ED-4DB2-BD59-A6C34878D82A}">
                    <a16:rowId xmlns:a16="http://schemas.microsoft.com/office/drawing/2014/main" val="1483483501"/>
                  </a:ext>
                </a:extLst>
              </a:tr>
              <a:tr h="291019">
                <a:tc>
                  <a:txBody>
                    <a:bodyPr/>
                    <a:lstStyle/>
                    <a:p>
                      <a:pPr marL="285750" indent="-285750">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TimKiem</a:t>
                      </a:r>
                      <a:r>
                        <a:rPr lang="en-US" dirty="0">
                          <a:solidFill>
                            <a:schemeClr val="bg1"/>
                          </a:solidFill>
                          <a:latin typeface="Times New Roman" panose="02020603050405020304" pitchFamily="18" charset="0"/>
                          <a:cs typeface="Times New Roman" panose="02020603050405020304" pitchFamily="18" charset="0"/>
                        </a:rPr>
                        <a:t>()</a:t>
                      </a:r>
                    </a:p>
                  </a:txBody>
                  <a:tcPr>
                    <a:solidFill>
                      <a:schemeClr val="accent1"/>
                    </a:solidFill>
                  </a:tcPr>
                </a:tc>
                <a:extLst>
                  <a:ext uri="{0D108BD9-81ED-4DB2-BD59-A6C34878D82A}">
                    <a16:rowId xmlns:a16="http://schemas.microsoft.com/office/drawing/2014/main" val="3317322734"/>
                  </a:ext>
                </a:extLst>
              </a:tr>
            </a:tbl>
          </a:graphicData>
        </a:graphic>
      </p:graphicFrame>
    </p:spTree>
    <p:extLst>
      <p:ext uri="{BB962C8B-B14F-4D97-AF65-F5344CB8AC3E}">
        <p14:creationId xmlns:p14="http://schemas.microsoft.com/office/powerpoint/2010/main" val="334399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15</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EC1727C4-FB36-4C52-BEC5-B59BB96DF0CF}"/>
              </a:ext>
            </a:extLst>
          </p:cNvPr>
          <p:cNvSpPr/>
          <p:nvPr/>
        </p:nvSpPr>
        <p:spPr>
          <a:xfrm>
            <a:off x="914399" y="1337853"/>
            <a:ext cx="10720252" cy="1941237"/>
          </a:xfrm>
          <a:prstGeom prst="rect">
            <a:avLst/>
          </a:prstGeom>
        </p:spPr>
        <p:txBody>
          <a:bodyPr wrap="square">
            <a:spAutoFit/>
          </a:bodyPr>
          <a:lstStyle/>
          <a:p>
            <a:pPr lvl="1">
              <a:lnSpc>
                <a:spcPct val="150000"/>
              </a:lnSpc>
            </a:pPr>
            <a:r>
              <a:rPr lang="vi-VN" sz="2000" b="1" dirty="0">
                <a:solidFill>
                  <a:srgbClr val="00B050"/>
                </a:solidFill>
                <a:latin typeface="Tahoma" panose="020B0604030504040204" pitchFamily="34" charset="0"/>
                <a:ea typeface="Tahoma" panose="020B0604030504040204" pitchFamily="34" charset="0"/>
                <a:cs typeface="Tahoma" panose="020B0604030504040204" pitchFamily="34" charset="0"/>
              </a:rPr>
              <a:t>3.1 Chức năng thêm người dùng thực hiện viết bằng jquery</a:t>
            </a:r>
          </a:p>
          <a:p>
            <a:pPr lvl="1">
              <a:lnSpc>
                <a:spcPct val="150000"/>
              </a:lnSpc>
            </a:pPr>
            <a:r>
              <a:rPr lang="vi-VN" sz="2000" b="1"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vi-VN" sz="1400" dirty="0">
                <a:latin typeface="Tahoma" panose="020B0604030504040204" pitchFamily="34" charset="0"/>
                <a:ea typeface="Tahoma" panose="020B0604030504040204" pitchFamily="34" charset="0"/>
                <a:cs typeface="Tahoma" panose="020B0604030504040204" pitchFamily="34" charset="0"/>
              </a:rPr>
              <a:t>+ Bước 1: Tạo các</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thẻ</a:t>
            </a:r>
            <a:r>
              <a:rPr lang="en-US" sz="1400" dirty="0">
                <a:latin typeface="Tahoma" panose="020B0604030504040204" pitchFamily="34" charset="0"/>
                <a:ea typeface="Tahoma" panose="020B0604030504040204" pitchFamily="34" charset="0"/>
                <a:cs typeface="Tahoma" panose="020B0604030504040204" pitchFamily="34" charset="0"/>
              </a:rPr>
              <a:t> input </a:t>
            </a:r>
            <a:r>
              <a:rPr lang="en-US" sz="1400" dirty="0" err="1">
                <a:latin typeface="Tahoma" panose="020B0604030504040204" pitchFamily="34" charset="0"/>
                <a:ea typeface="Tahoma" panose="020B0604030504040204" pitchFamily="34" charset="0"/>
                <a:cs typeface="Tahoma" panose="020B0604030504040204" pitchFamily="34" charset="0"/>
              </a:rPr>
              <a:t>chứa</a:t>
            </a:r>
            <a:r>
              <a:rPr lang="vi-VN" sz="1400" dirty="0">
                <a:latin typeface="Tahoma" panose="020B0604030504040204" pitchFamily="34" charset="0"/>
                <a:ea typeface="Tahoma" panose="020B0604030504040204" pitchFamily="34" charset="0"/>
                <a:cs typeface="Tahoma" panose="020B0604030504040204" pitchFamily="34" charset="0"/>
              </a:rPr>
              <a:t> thông tin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người</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dùng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nhập</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vào</a:t>
            </a:r>
            <a:r>
              <a:rPr lang="vi-VN" sz="1400" dirty="0">
                <a:latin typeface="Tahoma" panose="020B0604030504040204" pitchFamily="34" charset="0"/>
                <a:ea typeface="Tahoma" panose="020B0604030504040204" pitchFamily="34" charset="0"/>
                <a:cs typeface="Tahoma" panose="020B0604030504040204" pitchFamily="34" charset="0"/>
              </a:rPr>
              <a:t> trên cửa sổ của popup modal (thiết kế input bằng bs4).</a:t>
            </a:r>
          </a:p>
          <a:p>
            <a:pPr lvl="1">
              <a:lnSpc>
                <a:spcPct val="150000"/>
              </a:lnSpc>
            </a:pPr>
            <a:r>
              <a:rPr lang="vi-VN" sz="1400" dirty="0">
                <a:latin typeface="Tahoma" panose="020B0604030504040204" pitchFamily="34" charset="0"/>
                <a:ea typeface="Tahoma" panose="020B0604030504040204" pitchFamily="34" charset="0"/>
                <a:cs typeface="Tahoma" panose="020B0604030504040204" pitchFamily="34" charset="0"/>
              </a:rPr>
              <a:t>	Lưu ý chỉ thiết kế sẵn phần </a:t>
            </a:r>
            <a:r>
              <a:rPr lang="en-US" sz="1400" b="1" dirty="0">
                <a:solidFill>
                  <a:srgbClr val="C00000"/>
                </a:solidFill>
                <a:latin typeface="Tahoma" panose="020B0604030504040204" pitchFamily="34" charset="0"/>
                <a:ea typeface="Tahoma" panose="020B0604030504040204" pitchFamily="34" charset="0"/>
                <a:cs typeface="Tahoma" panose="020B0604030504040204" pitchFamily="34" charset="0"/>
              </a:rPr>
              <a:t>m</a:t>
            </a:r>
            <a:r>
              <a:rPr lang="vi-VN" sz="1400" b="1" dirty="0">
                <a:solidFill>
                  <a:srgbClr val="C00000"/>
                </a:solidFill>
                <a:latin typeface="Tahoma" panose="020B0604030504040204" pitchFamily="34" charset="0"/>
                <a:ea typeface="Tahoma" panose="020B0604030504040204" pitchFamily="34" charset="0"/>
                <a:cs typeface="Tahoma" panose="020B0604030504040204" pitchFamily="34" charset="0"/>
              </a:rPr>
              <a:t>odal-body </a:t>
            </a:r>
            <a:r>
              <a:rPr lang="vi-VN" sz="1400" dirty="0">
                <a:latin typeface="Tahoma" panose="020B0604030504040204" pitchFamily="34" charset="0"/>
                <a:ea typeface="Tahoma" panose="020B0604030504040204" pitchFamily="34" charset="0"/>
                <a:cs typeface="Tahoma" panose="020B0604030504040204" pitchFamily="34" charset="0"/>
              </a:rPr>
              <a:t>(Phần </a:t>
            </a:r>
            <a:r>
              <a:rPr lang="vi-VN" sz="1400" b="1" dirty="0">
                <a:solidFill>
                  <a:srgbClr val="C00000"/>
                </a:solidFill>
                <a:latin typeface="Tahoma" panose="020B0604030504040204" pitchFamily="34" charset="0"/>
                <a:ea typeface="Tahoma" panose="020B0604030504040204" pitchFamily="34" charset="0"/>
                <a:cs typeface="Tahoma" panose="020B0604030504040204" pitchFamily="34" charset="0"/>
              </a:rPr>
              <a:t>modal-header</a:t>
            </a:r>
            <a:r>
              <a:rPr lang="vi-VN" sz="1400" dirty="0">
                <a:latin typeface="Tahoma" panose="020B0604030504040204" pitchFamily="34" charset="0"/>
                <a:ea typeface="Tahoma" panose="020B0604030504040204" pitchFamily="34" charset="0"/>
                <a:cs typeface="Tahoma" panose="020B0604030504040204" pitchFamily="34" charset="0"/>
              </a:rPr>
              <a:t> và </a:t>
            </a:r>
            <a:r>
              <a:rPr lang="vi-VN" sz="1400" b="1" dirty="0">
                <a:solidFill>
                  <a:srgbClr val="C00000"/>
                </a:solidFill>
                <a:latin typeface="Tahoma" panose="020B0604030504040204" pitchFamily="34" charset="0"/>
                <a:ea typeface="Tahoma" panose="020B0604030504040204" pitchFamily="34" charset="0"/>
                <a:cs typeface="Tahoma" panose="020B0604030504040204" pitchFamily="34" charset="0"/>
              </a:rPr>
              <a:t>modal-footer </a:t>
            </a:r>
            <a:r>
              <a:rPr lang="vi-VN" sz="1400" dirty="0">
                <a:latin typeface="Tahoma" panose="020B0604030504040204" pitchFamily="34" charset="0"/>
                <a:ea typeface="Tahoma" panose="020B0604030504040204" pitchFamily="34" charset="0"/>
                <a:cs typeface="Tahoma" panose="020B0604030504040204" pitchFamily="34" charset="0"/>
              </a:rPr>
              <a:t>ta dùng jquery lại sau).</a:t>
            </a:r>
          </a:p>
          <a:p>
            <a:pPr lvl="1">
              <a:lnSpc>
                <a:spcPct val="150000"/>
              </a:lnSpc>
            </a:pPr>
            <a:r>
              <a:rPr lang="vi-VN" sz="1400" dirty="0">
                <a:solidFill>
                  <a:srgbClr val="00B050"/>
                </a:solidFill>
                <a:latin typeface="Tahoma" panose="020B0604030504040204" pitchFamily="34" charset="0"/>
                <a:ea typeface="Tahoma" panose="020B0604030504040204" pitchFamily="34" charset="0"/>
                <a:cs typeface="Tahoma" panose="020B0604030504040204" pitchFamily="34" charset="0"/>
              </a:rPr>
              <a:t>	</a:t>
            </a:r>
            <a:endParaRPr lang="en-US" sz="1400" dirty="0">
              <a:latin typeface="Tahoma" panose="020B0604030504040204" pitchFamily="34" charset="0"/>
              <a:ea typeface="Tahoma" panose="020B0604030504040204" pitchFamily="34" charset="0"/>
              <a:cs typeface="Tahoma" panose="020B0604030504040204" pitchFamily="34" charset="0"/>
            </a:endParaRPr>
          </a:p>
          <a:p>
            <a:pPr lvl="1">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	</a:t>
            </a:r>
          </a:p>
        </p:txBody>
      </p:sp>
      <p:pic>
        <p:nvPicPr>
          <p:cNvPr id="3" name="Picture 2">
            <a:extLst>
              <a:ext uri="{FF2B5EF4-FFF2-40B4-BE49-F238E27FC236}">
                <a16:creationId xmlns:a16="http://schemas.microsoft.com/office/drawing/2014/main" id="{072DD14A-B6CC-4DFB-8C80-0973EB8E3AC6}"/>
              </a:ext>
            </a:extLst>
          </p:cNvPr>
          <p:cNvPicPr>
            <a:picLocks noChangeAspect="1"/>
          </p:cNvPicPr>
          <p:nvPr/>
        </p:nvPicPr>
        <p:blipFill>
          <a:blip r:embed="rId3"/>
          <a:stretch>
            <a:fillRect/>
          </a:stretch>
        </p:blipFill>
        <p:spPr>
          <a:xfrm>
            <a:off x="6096000" y="2766294"/>
            <a:ext cx="4950070" cy="2784414"/>
          </a:xfrm>
          <a:prstGeom prst="rect">
            <a:avLst/>
          </a:prstGeom>
        </p:spPr>
      </p:pic>
      <p:pic>
        <p:nvPicPr>
          <p:cNvPr id="14" name="Picture 13">
            <a:extLst>
              <a:ext uri="{FF2B5EF4-FFF2-40B4-BE49-F238E27FC236}">
                <a16:creationId xmlns:a16="http://schemas.microsoft.com/office/drawing/2014/main" id="{9A14F950-39D1-4C0A-BBAF-26C805E83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930" y="2766294"/>
            <a:ext cx="4085493" cy="3792131"/>
          </a:xfrm>
          <a:prstGeom prst="rect">
            <a:avLst/>
          </a:prstGeom>
        </p:spPr>
      </p:pic>
    </p:spTree>
    <p:extLst>
      <p:ext uri="{BB962C8B-B14F-4D97-AF65-F5344CB8AC3E}">
        <p14:creationId xmlns:p14="http://schemas.microsoft.com/office/powerpoint/2010/main" val="299086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16</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EC1727C4-FB36-4C52-BEC5-B59BB96DF0CF}"/>
              </a:ext>
            </a:extLst>
          </p:cNvPr>
          <p:cNvSpPr/>
          <p:nvPr/>
        </p:nvSpPr>
        <p:spPr>
          <a:xfrm>
            <a:off x="914399" y="1337853"/>
            <a:ext cx="10720252" cy="5450851"/>
          </a:xfrm>
          <a:prstGeom prst="rect">
            <a:avLst/>
          </a:prstGeom>
        </p:spPr>
        <p:txBody>
          <a:bodyPr wrap="square">
            <a:spAutoFit/>
          </a:bodyPr>
          <a:lstStyle/>
          <a:p>
            <a:pPr lvl="1">
              <a:lnSpc>
                <a:spcPct val="150000"/>
              </a:lnSpc>
            </a:pPr>
            <a:r>
              <a:rPr lang="vi-VN" b="1" dirty="0">
                <a:solidFill>
                  <a:srgbClr val="552421"/>
                </a:solidFill>
                <a:latin typeface="+mj-lt"/>
                <a:ea typeface="Tahoma" panose="020B0604030504040204" pitchFamily="34" charset="0"/>
                <a:cs typeface="Tahoma" panose="020B0604030504040204" pitchFamily="34" charset="0"/>
              </a:rPr>
              <a:t>3.1 Chức năng thêm người dùng thực hiện viết bằng jquery</a:t>
            </a:r>
          </a:p>
          <a:p>
            <a:pPr lvl="1">
              <a:lnSpc>
                <a:spcPct val="150000"/>
              </a:lnSpc>
            </a:pPr>
            <a:r>
              <a:rPr lang="vi-VN" dirty="0">
                <a:latin typeface="+mj-lt"/>
                <a:ea typeface="Tahoma" panose="020B0604030504040204" pitchFamily="34" charset="0"/>
                <a:cs typeface="Tahoma" panose="020B0604030504040204" pitchFamily="34" charset="0"/>
              </a:rPr>
              <a:t>+ Bước 2: Lấy thông tin người dùng nhập vào từ giao diện sử dụng các phương thức sau.</a:t>
            </a:r>
          </a:p>
          <a:p>
            <a:pPr lvl="1">
              <a:lnSpc>
                <a:spcPct val="150000"/>
              </a:lnSpc>
            </a:pPr>
            <a:r>
              <a:rPr lang="vi-VN" dirty="0">
                <a:latin typeface="+mj-lt"/>
                <a:ea typeface="Tahoma" panose="020B0604030504040204" pitchFamily="34" charset="0"/>
                <a:cs typeface="Tahoma" panose="020B0604030504040204" pitchFamily="34" charset="0"/>
              </a:rPr>
              <a:t>	        - Chức năng “Bấm nút thêm thì cửa sổ </a:t>
            </a:r>
            <a:r>
              <a:rPr lang="vi-VN" dirty="0">
                <a:solidFill>
                  <a:srgbClr val="552421"/>
                </a:solidFill>
                <a:latin typeface="+mj-lt"/>
                <a:ea typeface="Tahoma" panose="020B0604030504040204" pitchFamily="34" charset="0"/>
                <a:cs typeface="Tahoma" panose="020B0604030504040204" pitchFamily="34" charset="0"/>
              </a:rPr>
              <a:t>popup modal </a:t>
            </a:r>
            <a:r>
              <a:rPr lang="vi-VN" dirty="0">
                <a:latin typeface="+mj-lt"/>
                <a:ea typeface="Tahoma" panose="020B0604030504040204" pitchFamily="34" charset="0"/>
                <a:cs typeface="Tahoma" panose="020B0604030504040204" pitchFamily="34" charset="0"/>
              </a:rPr>
              <a:t>hiện ra”</a:t>
            </a:r>
          </a:p>
          <a:p>
            <a:pPr lvl="1">
              <a:lnSpc>
                <a:spcPct val="150000"/>
              </a:lnSpc>
            </a:pPr>
            <a:r>
              <a:rPr lang="vi-VN" dirty="0">
                <a:latin typeface="+mj-lt"/>
                <a:ea typeface="Tahoma" panose="020B0604030504040204" pitchFamily="34" charset="0"/>
                <a:cs typeface="Tahoma" panose="020B0604030504040204" pitchFamily="34" charset="0"/>
              </a:rPr>
              <a:t>		* Thao tác xử lý:</a:t>
            </a:r>
          </a:p>
          <a:p>
            <a:pPr lvl="1">
              <a:lnSpc>
                <a:spcPct val="150000"/>
              </a:lnSpc>
            </a:pPr>
            <a:r>
              <a:rPr lang="vi-VN" dirty="0">
                <a:latin typeface="+mj-lt"/>
                <a:ea typeface="Tahoma" panose="020B0604030504040204" pitchFamily="34" charset="0"/>
                <a:cs typeface="Tahoma" panose="020B0604030504040204" pitchFamily="34" charset="0"/>
              </a:rPr>
              <a:t>		       + Dùng jquery </a:t>
            </a:r>
            <a:r>
              <a:rPr lang="vi-VN" b="1" dirty="0">
                <a:solidFill>
                  <a:srgbClr val="552421"/>
                </a:solidFill>
                <a:latin typeface="+mj-lt"/>
                <a:ea typeface="Tahoma" panose="020B0604030504040204" pitchFamily="34" charset="0"/>
                <a:cs typeface="Tahoma" panose="020B0604030504040204" pitchFamily="34" charset="0"/>
              </a:rPr>
              <a:t>(event) </a:t>
            </a:r>
            <a:r>
              <a:rPr lang="vi-VN" dirty="0">
                <a:latin typeface="+mj-lt"/>
                <a:ea typeface="Tahoma" panose="020B0604030504040204" pitchFamily="34" charset="0"/>
                <a:cs typeface="Tahoma" panose="020B0604030504040204" pitchFamily="34" charset="0"/>
              </a:rPr>
              <a:t>Định nghĩa sự kiện </a:t>
            </a:r>
            <a:r>
              <a:rPr lang="vi-VN" b="1" dirty="0">
                <a:solidFill>
                  <a:srgbClr val="552421"/>
                </a:solidFill>
                <a:latin typeface="+mj-lt"/>
                <a:ea typeface="Tahoma" panose="020B0604030504040204" pitchFamily="34" charset="0"/>
                <a:cs typeface="Tahoma" panose="020B0604030504040204" pitchFamily="34" charset="0"/>
              </a:rPr>
              <a:t>click() </a:t>
            </a:r>
            <a:r>
              <a:rPr lang="vi-VN" dirty="0">
                <a:latin typeface="+mj-lt"/>
                <a:ea typeface="Tahoma" panose="020B0604030504040204" pitchFamily="34" charset="0"/>
                <a:cs typeface="Tahoma" panose="020B0604030504040204" pitchFamily="34" charset="0"/>
              </a:rPr>
              <a:t>cho nút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Thêm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ng</a:t>
            </a:r>
            <a:r>
              <a:rPr lang="vi-VN"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ư</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ời</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dùng</a:t>
            </a:r>
            <a:r>
              <a:rPr lang="vi-VN" dirty="0">
                <a:latin typeface="+mj-lt"/>
                <a:ea typeface="Tahoma" panose="020B0604030504040204" pitchFamily="34" charset="0"/>
                <a:cs typeface="Tahoma" panose="020B0604030504040204" pitchFamily="34" charset="0"/>
              </a:rPr>
              <a:t>		       </a:t>
            </a:r>
            <a:r>
              <a:rPr lang="en-US" dirty="0">
                <a:latin typeface="+mj-lt"/>
                <a:ea typeface="Tahoma" panose="020B0604030504040204" pitchFamily="34" charset="0"/>
                <a:cs typeface="Tahoma" panose="020B0604030504040204" pitchFamily="34" charset="0"/>
              </a:rPr>
              <a:t>	        </a:t>
            </a:r>
            <a:r>
              <a:rPr lang="vi-VN" dirty="0">
                <a:latin typeface="+mj-lt"/>
                <a:ea typeface="Tahoma" panose="020B0604030504040204" pitchFamily="34" charset="0"/>
                <a:cs typeface="Tahoma" panose="020B0604030504040204" pitchFamily="34" charset="0"/>
              </a:rPr>
              <a:t>+ Trong sự kiện đó dùng (event) </a:t>
            </a:r>
            <a:r>
              <a:rPr lang="vi-VN" b="1" dirty="0">
                <a:solidFill>
                  <a:srgbClr val="552421"/>
                </a:solidFill>
                <a:latin typeface="+mj-lt"/>
                <a:ea typeface="Tahoma" panose="020B0604030504040204" pitchFamily="34" charset="0"/>
                <a:cs typeface="Tahoma" panose="020B0604030504040204" pitchFamily="34" charset="0"/>
              </a:rPr>
              <a:t>trigger(“click”) </a:t>
            </a:r>
            <a:r>
              <a:rPr lang="vi-VN" dirty="0">
                <a:latin typeface="+mj-lt"/>
                <a:ea typeface="Tahoma" panose="020B0604030504040204" pitchFamily="34" charset="0"/>
                <a:cs typeface="Tahoma" panose="020B0604030504040204" pitchFamily="34" charset="0"/>
              </a:rPr>
              <a:t>để </a:t>
            </a:r>
            <a:r>
              <a:rPr lang="vi-VN" dirty="0">
                <a:solidFill>
                  <a:srgbClr val="552421"/>
                </a:solidFill>
                <a:latin typeface="+mj-lt"/>
                <a:ea typeface="Tahoma" panose="020B0604030504040204" pitchFamily="34" charset="0"/>
                <a:cs typeface="Tahoma" panose="020B0604030504040204" pitchFamily="34" charset="0"/>
              </a:rPr>
              <a:t>gọi nút </a:t>
            </a:r>
            <a:r>
              <a:rPr lang="vi-VN" b="1" dirty="0">
                <a:solidFill>
                  <a:srgbClr val="552421"/>
                </a:solidFill>
                <a:latin typeface="+mj-lt"/>
                <a:ea typeface="Tahoma" panose="020B0604030504040204" pitchFamily="34" charset="0"/>
                <a:cs typeface="Tahoma" panose="020B0604030504040204" pitchFamily="34" charset="0"/>
              </a:rPr>
              <a:t>modal </a:t>
            </a:r>
            <a:r>
              <a:rPr lang="vi-VN" dirty="0">
                <a:solidFill>
                  <a:srgbClr val="552421"/>
                </a:solidFill>
                <a:latin typeface="+mj-lt"/>
                <a:ea typeface="Tahoma" panose="020B0604030504040204" pitchFamily="34" charset="0"/>
                <a:cs typeface="Tahoma" panose="020B0604030504040204" pitchFamily="34" charset="0"/>
              </a:rPr>
              <a:t>click</a:t>
            </a:r>
          </a:p>
          <a:p>
            <a:pPr lvl="1">
              <a:lnSpc>
                <a:spcPct val="150000"/>
              </a:lnSpc>
            </a:pPr>
            <a:r>
              <a:rPr lang="vi-VN" dirty="0">
                <a:latin typeface="+mj-lt"/>
                <a:ea typeface="Tahoma" panose="020B0604030504040204" pitchFamily="34" charset="0"/>
                <a:cs typeface="Tahoma" panose="020B0604030504040204" pitchFamily="34" charset="0"/>
              </a:rPr>
              <a:t>		        Ghi chú: Event trigger được dùng để gọi 1 sự kiện từ 1 thao tác sự kiện khác. Ở đây khi ta </a:t>
            </a:r>
            <a:r>
              <a:rPr lang="en-US" dirty="0">
                <a:latin typeface="+mj-lt"/>
                <a:ea typeface="Tahoma" panose="020B0604030504040204" pitchFamily="34" charset="0"/>
                <a:cs typeface="Tahoma" panose="020B0604030504040204" pitchFamily="34" charset="0"/>
              </a:rPr>
              <a:t>		         </a:t>
            </a:r>
            <a:r>
              <a:rPr lang="vi-VN" dirty="0">
                <a:latin typeface="+mj-lt"/>
                <a:ea typeface="Tahoma" panose="020B0604030504040204" pitchFamily="34" charset="0"/>
                <a:cs typeface="Tahoma" panose="020B0604030504040204" pitchFamily="34" charset="0"/>
              </a:rPr>
              <a:t>click nút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Thêm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ng</a:t>
            </a:r>
            <a:r>
              <a:rPr lang="vi-VN"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ư</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ời</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dùng</a:t>
            </a:r>
            <a:r>
              <a:rPr lang="vi-VN"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vi-VN" dirty="0">
                <a:latin typeface="+mj-lt"/>
                <a:ea typeface="Tahoma" panose="020B0604030504040204" pitchFamily="34" charset="0"/>
                <a:cs typeface="Tahoma" panose="020B0604030504040204" pitchFamily="34" charset="0"/>
              </a:rPr>
              <a:t>thì nút </a:t>
            </a:r>
            <a:r>
              <a:rPr lang="vi-VN" b="1" dirty="0">
                <a:solidFill>
                  <a:srgbClr val="552421"/>
                </a:solidFill>
                <a:latin typeface="+mj-lt"/>
                <a:ea typeface="Tahoma" panose="020B0604030504040204" pitchFamily="34" charset="0"/>
                <a:cs typeface="Tahoma" panose="020B0604030504040204" pitchFamily="34" charset="0"/>
              </a:rPr>
              <a:t>Modal</a:t>
            </a:r>
            <a:r>
              <a:rPr lang="vi-VN" dirty="0">
                <a:latin typeface="+mj-lt"/>
                <a:ea typeface="Tahoma" panose="020B0604030504040204" pitchFamily="34" charset="0"/>
                <a:cs typeface="Tahoma" panose="020B0604030504040204" pitchFamily="34" charset="0"/>
              </a:rPr>
              <a:t> được click.</a:t>
            </a:r>
            <a:endParaRPr lang="en-US" dirty="0">
              <a:latin typeface="+mj-lt"/>
              <a:ea typeface="Tahoma" panose="020B0604030504040204" pitchFamily="34" charset="0"/>
              <a:cs typeface="Tahoma" panose="020B0604030504040204" pitchFamily="34" charset="0"/>
            </a:endParaRPr>
          </a:p>
          <a:p>
            <a:pPr lvl="1">
              <a:lnSpc>
                <a:spcPct val="150000"/>
              </a:lnSpc>
            </a:pPr>
            <a:r>
              <a:rPr lang="en-US" dirty="0">
                <a:latin typeface="+mj-lt"/>
                <a:ea typeface="Tahoma" panose="020B0604030504040204" pitchFamily="34" charset="0"/>
                <a:cs typeface="Tahoma" panose="020B0604030504040204" pitchFamily="34"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dom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đến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phần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modal-title</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đổi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tên</a:t>
            </a:r>
            <a:r>
              <a:rPr lang="en-US" dirty="0">
                <a:latin typeface="Times New Roman" panose="02020603050405020304" pitchFamily="18" charset="0"/>
                <a:ea typeface="Tahoma" panose="020B0604030504040204" pitchFamily="34" charset="0"/>
                <a:cs typeface="Times New Roman" panose="02020603050405020304" pitchFamily="18" charset="0"/>
              </a:rPr>
              <a:t> modal title </a:t>
            </a:r>
            <a:r>
              <a:rPr lang="en-US" dirty="0" err="1">
                <a:latin typeface="Times New Roman" panose="02020603050405020304" pitchFamily="18" charset="0"/>
                <a:ea typeface="Tahoma" panose="020B0604030504040204" pitchFamily="34" charset="0"/>
                <a:cs typeface="Times New Roman" panose="02020603050405020304" pitchFamily="18" charset="0"/>
              </a:rPr>
              <a:t>thành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Thêm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thông</a:t>
            </a:r>
            <a:r>
              <a:rPr lang="en-US" dirty="0">
                <a:latin typeface="Times New Roman" panose="02020603050405020304" pitchFamily="18" charset="0"/>
                <a:ea typeface="Tahoma" panose="020B0604030504040204" pitchFamily="34" charset="0"/>
                <a:cs typeface="Times New Roman" panose="02020603050405020304" pitchFamily="18" charset="0"/>
              </a:rPr>
              <a:t> tin ng</a:t>
            </a:r>
            <a:r>
              <a:rPr lang="vi-VN" dirty="0">
                <a:latin typeface="Times New Roman" panose="02020603050405020304" pitchFamily="18" charset="0"/>
                <a:ea typeface="Tahoma" panose="020B0604030504040204" pitchFamily="34" charset="0"/>
                <a:cs typeface="Times New Roman" panose="02020603050405020304" pitchFamily="18" charset="0"/>
              </a:rPr>
              <a:t>ư</a:t>
            </a:r>
            <a:r>
              <a:rPr lang="en-US" dirty="0" err="1">
                <a:latin typeface="Times New Roman" panose="02020603050405020304" pitchFamily="18" charset="0"/>
                <a:ea typeface="Tahoma" panose="020B0604030504040204" pitchFamily="34" charset="0"/>
                <a:cs typeface="Times New Roman" panose="02020603050405020304" pitchFamily="18" charset="0"/>
              </a:rPr>
              <a:t>ời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Bằng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dụng</a:t>
            </a:r>
            <a:r>
              <a:rPr lang="en-US" dirty="0">
                <a:latin typeface="Times New Roman" panose="02020603050405020304" pitchFamily="18" charset="0"/>
                <a:ea typeface="Tahoma" panose="020B0604030504040204" pitchFamily="34" charset="0"/>
                <a:cs typeface="Times New Roman" panose="02020603050405020304" pitchFamily="18" charset="0"/>
              </a:rPr>
              <a:t> $(“#modal-title”).html(“</a:t>
            </a:r>
            <a:r>
              <a:rPr lang="en-US" dirty="0" err="1">
                <a:latin typeface="Times New Roman" panose="02020603050405020304" pitchFamily="18" charset="0"/>
                <a:ea typeface="Tahoma" panose="020B0604030504040204" pitchFamily="34" charset="0"/>
                <a:cs typeface="Times New Roman" panose="02020603050405020304" pitchFamily="18" charset="0"/>
              </a:rPr>
              <a:t>Thông</a:t>
            </a:r>
            <a:r>
              <a:rPr lang="en-US" dirty="0">
                <a:latin typeface="Times New Roman" panose="02020603050405020304" pitchFamily="18" charset="0"/>
                <a:ea typeface="Tahoma" panose="020B0604030504040204" pitchFamily="34" charset="0"/>
                <a:cs typeface="Times New Roman" panose="02020603050405020304" pitchFamily="18" charset="0"/>
              </a:rPr>
              <a:t> tin ng</a:t>
            </a:r>
            <a:r>
              <a:rPr lang="vi-VN" dirty="0">
                <a:latin typeface="Times New Roman" panose="02020603050405020304" pitchFamily="18" charset="0"/>
                <a:ea typeface="Tahoma" panose="020B0604030504040204" pitchFamily="34" charset="0"/>
                <a:cs typeface="Times New Roman" panose="02020603050405020304" pitchFamily="18" charset="0"/>
              </a:rPr>
              <a:t>ư</a:t>
            </a:r>
            <a:r>
              <a:rPr lang="en-US" dirty="0" err="1">
                <a:latin typeface="Times New Roman" panose="02020603050405020304" pitchFamily="18" charset="0"/>
                <a:ea typeface="Tahoma" panose="020B0604030504040204" pitchFamily="34" charset="0"/>
                <a:cs typeface="Times New Roman" panose="02020603050405020304" pitchFamily="18" charset="0"/>
              </a:rPr>
              <a:t>ời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	</a:t>
            </a:r>
          </a:p>
          <a:p>
            <a:pPr lvl="1">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		       +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dom</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đến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modal-footer</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để</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thêm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thêm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thông</a:t>
            </a:r>
            <a:r>
              <a:rPr lang="en-US" dirty="0">
                <a:latin typeface="Times New Roman" panose="02020603050405020304" pitchFamily="18" charset="0"/>
                <a:ea typeface="Tahoma" panose="020B0604030504040204" pitchFamily="34" charset="0"/>
                <a:cs typeface="Times New Roman" panose="02020603050405020304" pitchFamily="18" charset="0"/>
              </a:rPr>
              <a:t> tin ng</a:t>
            </a:r>
            <a:r>
              <a:rPr lang="vi-VN" dirty="0">
                <a:latin typeface="Times New Roman" panose="02020603050405020304" pitchFamily="18" charset="0"/>
                <a:ea typeface="Tahoma" panose="020B0604030504040204" pitchFamily="34" charset="0"/>
                <a:cs typeface="Times New Roman" panose="02020603050405020304" pitchFamily="18" charset="0"/>
              </a:rPr>
              <a:t>ư</a:t>
            </a:r>
            <a:r>
              <a:rPr lang="en-US" dirty="0" err="1">
                <a:latin typeface="Times New Roman" panose="02020603050405020304" pitchFamily="18" charset="0"/>
                <a:ea typeface="Tahoma" panose="020B0604030504040204" pitchFamily="34" charset="0"/>
                <a:cs typeface="Times New Roman" panose="02020603050405020304" pitchFamily="18" charset="0"/>
              </a:rPr>
              <a:t>ời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vi-VN" dirty="0">
                <a:solidFill>
                  <a:srgbClr val="00B050"/>
                </a:solidFill>
                <a:latin typeface="+mj-lt"/>
                <a:ea typeface="Tahoma" panose="020B0604030504040204" pitchFamily="34" charset="0"/>
                <a:cs typeface="Tahoma" panose="020B0604030504040204" pitchFamily="34" charset="0"/>
              </a:rPr>
              <a:t>	</a:t>
            </a:r>
            <a:endParaRPr lang="en-US" dirty="0">
              <a:latin typeface="+mj-lt"/>
              <a:ea typeface="Tahoma" panose="020B0604030504040204" pitchFamily="34" charset="0"/>
              <a:cs typeface="Tahoma" panose="020B0604030504040204" pitchFamily="34" charset="0"/>
            </a:endParaRPr>
          </a:p>
          <a:p>
            <a:pPr lvl="1">
              <a:lnSpc>
                <a:spcPct val="150000"/>
              </a:lnSpc>
            </a:pPr>
            <a:r>
              <a:rPr lang="en-US" dirty="0">
                <a:latin typeface="+mj-lt"/>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144862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17</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4623FE8-9721-4CBE-95DF-A7C2FC97C099}"/>
              </a:ext>
            </a:extLst>
          </p:cNvPr>
          <p:cNvSpPr/>
          <p:nvPr/>
        </p:nvSpPr>
        <p:spPr>
          <a:xfrm>
            <a:off x="1271954" y="1454329"/>
            <a:ext cx="7819292" cy="456535"/>
          </a:xfrm>
          <a:prstGeom prst="rect">
            <a:avLst/>
          </a:prstGeom>
        </p:spPr>
        <p:txBody>
          <a:bodyPr wrap="square">
            <a:spAutoFit/>
          </a:bodyPr>
          <a:lstStyle/>
          <a:p>
            <a:pPr lvl="1">
              <a:lnSpc>
                <a:spcPct val="150000"/>
              </a:lnSpc>
            </a:pPr>
            <a:r>
              <a:rPr lang="vi-VN" b="1" dirty="0">
                <a:solidFill>
                  <a:srgbClr val="552421"/>
                </a:solidFill>
                <a:latin typeface="+mj-lt"/>
                <a:ea typeface="Tahoma" panose="020B0604030504040204" pitchFamily="34" charset="0"/>
                <a:cs typeface="Tahoma" panose="020B0604030504040204" pitchFamily="34" charset="0"/>
              </a:rPr>
              <a:t>3.1 Chức năng thêm người dùng thực hiện viết bằng jquery</a:t>
            </a:r>
          </a:p>
        </p:txBody>
      </p:sp>
      <p:pic>
        <p:nvPicPr>
          <p:cNvPr id="8" name="Picture 7">
            <a:extLst>
              <a:ext uri="{FF2B5EF4-FFF2-40B4-BE49-F238E27FC236}">
                <a16:creationId xmlns:a16="http://schemas.microsoft.com/office/drawing/2014/main" id="{32209791-05A9-4E4B-A598-BAC0D8826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67" y="2380855"/>
            <a:ext cx="6050804" cy="3505504"/>
          </a:xfrm>
          <a:prstGeom prst="rect">
            <a:avLst/>
          </a:prstGeom>
        </p:spPr>
      </p:pic>
      <p:pic>
        <p:nvPicPr>
          <p:cNvPr id="9" name="Picture 8">
            <a:extLst>
              <a:ext uri="{FF2B5EF4-FFF2-40B4-BE49-F238E27FC236}">
                <a16:creationId xmlns:a16="http://schemas.microsoft.com/office/drawing/2014/main" id="{DE0213BE-8D56-4E0E-827A-EC5E26E6C58E}"/>
              </a:ext>
            </a:extLst>
          </p:cNvPr>
          <p:cNvPicPr>
            <a:picLocks noChangeAspect="1"/>
          </p:cNvPicPr>
          <p:nvPr/>
        </p:nvPicPr>
        <p:blipFill>
          <a:blip r:embed="rId4"/>
          <a:stretch>
            <a:fillRect/>
          </a:stretch>
        </p:blipFill>
        <p:spPr>
          <a:xfrm>
            <a:off x="7332785" y="2447110"/>
            <a:ext cx="4676496" cy="2630529"/>
          </a:xfrm>
          <a:prstGeom prst="rect">
            <a:avLst/>
          </a:prstGeom>
        </p:spPr>
      </p:pic>
    </p:spTree>
    <p:extLst>
      <p:ext uri="{BB962C8B-B14F-4D97-AF65-F5344CB8AC3E}">
        <p14:creationId xmlns:p14="http://schemas.microsoft.com/office/powerpoint/2010/main" val="224243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18</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EC1727C4-FB36-4C52-BEC5-B59BB96DF0CF}"/>
              </a:ext>
            </a:extLst>
          </p:cNvPr>
          <p:cNvSpPr/>
          <p:nvPr/>
        </p:nvSpPr>
        <p:spPr>
          <a:xfrm>
            <a:off x="914399" y="1337853"/>
            <a:ext cx="10720252" cy="4204356"/>
          </a:xfrm>
          <a:prstGeom prst="rect">
            <a:avLst/>
          </a:prstGeom>
        </p:spPr>
        <p:txBody>
          <a:bodyPr wrap="square">
            <a:spAutoFit/>
          </a:bodyPr>
          <a:lstStyle/>
          <a:p>
            <a:pPr lvl="1">
              <a:lnSpc>
                <a:spcPct val="150000"/>
              </a:lnSpc>
            </a:pPr>
            <a:r>
              <a:rPr lang="vi-VN" b="1" dirty="0">
                <a:solidFill>
                  <a:srgbClr val="552421"/>
                </a:solidFill>
                <a:latin typeface="+mj-lt"/>
                <a:ea typeface="Tahoma" panose="020B0604030504040204" pitchFamily="34" charset="0"/>
                <a:cs typeface="Tahoma" panose="020B0604030504040204" pitchFamily="34" charset="0"/>
              </a:rPr>
              <a:t>3.1 Chức năng thêm người dùng thực hiện viết bằng jquery</a:t>
            </a:r>
          </a:p>
          <a:p>
            <a:pPr marL="742950" lvl="1" indent="-285750">
              <a:lnSpc>
                <a:spcPct val="150000"/>
              </a:lnSpc>
              <a:buFont typeface="Arial" panose="020B0604020202020204" pitchFamily="34" charset="0"/>
              <a:buChar char="•"/>
            </a:pPr>
            <a:r>
              <a:rPr lang="vi-VN" b="1" dirty="0">
                <a:solidFill>
                  <a:srgbClr val="552421"/>
                </a:solidFill>
                <a:latin typeface="+mj-lt"/>
                <a:ea typeface="Tahoma" panose="020B0604030504040204" pitchFamily="34" charset="0"/>
                <a:cs typeface="Tahoma" panose="020B0604030504040204" pitchFamily="34" charset="0"/>
              </a:rPr>
              <a:t>Bước </a:t>
            </a:r>
            <a:r>
              <a:rPr lang="en-US" b="1" dirty="0">
                <a:solidFill>
                  <a:srgbClr val="552421"/>
                </a:solidFill>
                <a:latin typeface="+mj-lt"/>
                <a:ea typeface="Tahoma" panose="020B0604030504040204" pitchFamily="34" charset="0"/>
                <a:cs typeface="Tahoma" panose="020B0604030504040204" pitchFamily="34" charset="0"/>
              </a:rPr>
              <a:t>3</a:t>
            </a:r>
            <a:r>
              <a:rPr lang="en-US" dirty="0">
                <a:latin typeface="+mj-lt"/>
                <a:ea typeface="Tahoma" panose="020B0604030504040204" pitchFamily="34" charset="0"/>
                <a:cs typeface="Tahoma" panose="020B0604030504040204" pitchFamily="34"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sự</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kiện</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nút</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thêm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nhân</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viên</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popup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click</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thực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hiện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năng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thêm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nhân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viên</a:t>
            </a:r>
            <a:r>
              <a:rPr lang="en-US" dirty="0">
                <a:latin typeface="Times New Roman" panose="02020603050405020304" pitchFamily="18" charset="0"/>
                <a:ea typeface="Tahoma" panose="020B0604030504040204" pitchFamily="34" charset="0"/>
                <a:cs typeface="Times New Roman" panose="02020603050405020304" pitchFamily="18" charset="0"/>
              </a:rPr>
              <a:t> </a:t>
            </a:r>
          </a:p>
          <a:p>
            <a:pPr marL="742950" lvl="1" indent="-285750">
              <a:lnSpc>
                <a:spcPct val="150000"/>
              </a:lnSpc>
              <a:buFont typeface="Arial" panose="020B0604020202020204" pitchFamily="34" charset="0"/>
              <a:buChar char="•"/>
            </a:pP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Lưu</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ý</a:t>
            </a:r>
            <a:r>
              <a:rPr lang="en-US" b="1" u="sng" dirty="0">
                <a:latin typeface="Times New Roman" panose="02020603050405020304" pitchFamily="18" charset="0"/>
                <a:ea typeface="Tahoma" panose="020B0604030504040204" pitchFamily="34" charset="0"/>
                <a:cs typeface="Times New Roman" panose="02020603050405020304" pitchFamily="18" charset="0"/>
              </a:rPr>
              <a: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btnThem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”).click() </a:t>
            </a:r>
            <a:r>
              <a:rPr lang="en-US" dirty="0" err="1">
                <a:latin typeface="Times New Roman" panose="02020603050405020304" pitchFamily="18" charset="0"/>
                <a:ea typeface="Tahoma" panose="020B0604030504040204" pitchFamily="34" charset="0"/>
                <a:cs typeface="Times New Roman" panose="02020603050405020304" pitchFamily="18" charset="0"/>
              </a:rPr>
              <a:t>sẽ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không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dụng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được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vì</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thành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phần</a:t>
            </a:r>
            <a:r>
              <a:rPr lang="en-US" dirty="0">
                <a:latin typeface="Times New Roman" panose="02020603050405020304" pitchFamily="18" charset="0"/>
                <a:ea typeface="Tahoma" panose="020B0604030504040204" pitchFamily="34" charset="0"/>
                <a:cs typeface="Times New Roman" panose="02020603050405020304" pitchFamily="18" charset="0"/>
              </a:rPr>
              <a:t> html </a:t>
            </a:r>
            <a:r>
              <a:rPr lang="en-US" dirty="0" err="1">
                <a:latin typeface="Times New Roman" panose="02020603050405020304" pitchFamily="18" charset="0"/>
                <a:ea typeface="Tahoma" panose="020B0604030504040204" pitchFamily="34" charset="0"/>
                <a:cs typeface="Times New Roman" panose="02020603050405020304" pitchFamily="18" charset="0"/>
              </a:rPr>
              <a:t>của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input#btnThem</a:t>
            </a:r>
            <a:r>
              <a:rPr lang="en-US"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được</a:t>
            </a:r>
            <a:r>
              <a:rPr lang="en-US" dirty="0">
                <a:latin typeface="Times New Roman" panose="02020603050405020304" pitchFamily="18" charset="0"/>
                <a:ea typeface="Tahoma" panose="020B0604030504040204" pitchFamily="34" charset="0"/>
                <a:cs typeface="Times New Roman" panose="02020603050405020304" pitchFamily="18" charset="0"/>
              </a:rPr>
              <a:t> add </a:t>
            </a:r>
            <a:r>
              <a:rPr lang="en-US" dirty="0" err="1">
                <a:latin typeface="Times New Roman" panose="02020603050405020304" pitchFamily="18" charset="0"/>
                <a:ea typeface="Tahoma" panose="020B0604030504040204" pitchFamily="34" charset="0"/>
                <a:cs typeface="Times New Roman" panose="02020603050405020304" pitchFamily="18" charset="0"/>
              </a:rPr>
              <a:t>vào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giao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diện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hàm</a:t>
            </a:r>
            <a:r>
              <a:rPr lang="en-US" dirty="0">
                <a:latin typeface="Times New Roman" panose="02020603050405020304" pitchFamily="18" charset="0"/>
                <a:ea typeface="Tahoma" panose="020B0604030504040204" pitchFamily="34" charset="0"/>
                <a:cs typeface="Times New Roman" panose="02020603050405020304" pitchFamily="18" charset="0"/>
              </a:rPr>
              <a:t> main </a:t>
            </a:r>
            <a:r>
              <a:rPr lang="en-US" dirty="0" err="1">
                <a:latin typeface="Times New Roman" panose="02020603050405020304" pitchFamily="18" charset="0"/>
                <a:ea typeface="Tahoma" panose="020B0604030504040204" pitchFamily="34" charset="0"/>
                <a:cs typeface="Times New Roman" panose="02020603050405020304" pitchFamily="18" charset="0"/>
              </a:rPr>
              <a:t>chúng</a:t>
            </a:r>
            <a:r>
              <a:rPr lang="en-US" dirty="0">
                <a:latin typeface="Times New Roman" panose="02020603050405020304" pitchFamily="18" charset="0"/>
                <a:ea typeface="Tahoma" panose="020B0604030504040204" pitchFamily="34" charset="0"/>
                <a:cs typeface="Times New Roman" panose="02020603050405020304" pitchFamily="18" charset="0"/>
              </a:rPr>
              <a:t> ta </a:t>
            </a:r>
            <a:r>
              <a:rPr lang="en-US" dirty="0" err="1">
                <a:latin typeface="Times New Roman" panose="02020603050405020304" pitchFamily="18" charset="0"/>
                <a:ea typeface="Tahoma" panose="020B0604030504040204" pitchFamily="34" charset="0"/>
                <a:cs typeface="Times New Roman" panose="02020603050405020304" pitchFamily="18" charset="0"/>
              </a:rPr>
              <a:t>đã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truyền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trước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do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jquery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không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thể</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tìm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thấy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ThemNhanVien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Do </a:t>
            </a:r>
            <a:r>
              <a:rPr lang="en-US" dirty="0" err="1">
                <a:latin typeface="Times New Roman" panose="02020603050405020304" pitchFamily="18" charset="0"/>
                <a:ea typeface="Tahoma" panose="020B0604030504040204" pitchFamily="34" charset="0"/>
                <a:cs typeface="Times New Roman" panose="02020603050405020304" pitchFamily="18" charset="0"/>
              </a:rPr>
              <a:t>vậy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trường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hợp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này</a:t>
            </a:r>
            <a:r>
              <a:rPr lang="en-US" dirty="0">
                <a:latin typeface="Times New Roman" panose="02020603050405020304" pitchFamily="18" charset="0"/>
                <a:ea typeface="Tahoma" panose="020B0604030504040204" pitchFamily="34" charset="0"/>
                <a:cs typeface="Times New Roman" panose="02020603050405020304" pitchFamily="18" charset="0"/>
              </a:rPr>
              <a:t> ta </a:t>
            </a:r>
            <a:r>
              <a:rPr lang="en-US" dirty="0" err="1">
                <a:latin typeface="Times New Roman" panose="02020603050405020304" pitchFamily="18" charset="0"/>
                <a:ea typeface="Tahoma" panose="020B0604030504040204" pitchFamily="34" charset="0"/>
                <a:cs typeface="Times New Roman" panose="02020603050405020304" pitchFamily="18" charset="0"/>
              </a:rPr>
              <a:t>sẽ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dụng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action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delegate()</a:t>
            </a:r>
          </a:p>
          <a:p>
            <a:pPr marL="742950" lvl="1" indent="-285750">
              <a:lnSpc>
                <a:spcPct val="150000"/>
              </a:lnSpc>
              <a:buFont typeface="Arial" panose="020B0604020202020204" pitchFamily="34" charset="0"/>
              <a:buChar char="•"/>
            </a:pP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Giải</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thích</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$(“body”).delegate(“#</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btnThem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click”,function</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Cú</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mang</a:t>
            </a:r>
            <a:r>
              <a:rPr lang="en-US" dirty="0">
                <a:latin typeface="Times New Roman" panose="02020603050405020304" pitchFamily="18" charset="0"/>
                <a:ea typeface="Tahoma" panose="020B0604030504040204" pitchFamily="34" charset="0"/>
                <a:cs typeface="Times New Roman" panose="02020603050405020304" pitchFamily="18" charset="0"/>
              </a:rPr>
              <a:t> ý </a:t>
            </a:r>
            <a:r>
              <a:rPr lang="en-US" dirty="0" err="1">
                <a:latin typeface="Times New Roman" panose="02020603050405020304" pitchFamily="18" charset="0"/>
                <a:ea typeface="Tahoma" panose="020B0604030504040204" pitchFamily="34" charset="0"/>
                <a:cs typeface="Times New Roman" panose="02020603050405020304" pitchFamily="18" charset="0"/>
              </a:rPr>
              <a:t>nghĩa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định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thẻ</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được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tồn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trước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bao </a:t>
            </a:r>
            <a:r>
              <a:rPr lang="en-US" dirty="0" err="1">
                <a:latin typeface="Times New Roman" panose="02020603050405020304" pitchFamily="18" charset="0"/>
                <a:ea typeface="Tahoma" panose="020B0604030504040204" pitchFamily="34" charset="0"/>
                <a:cs typeface="Times New Roman" panose="02020603050405020304" pitchFamily="18" charset="0"/>
              </a:rPr>
              <a:t>hàm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thẻ</a:t>
            </a:r>
            <a:r>
              <a:rPr lang="en-US" dirty="0">
                <a:latin typeface="Times New Roman" panose="02020603050405020304" pitchFamily="18" charset="0"/>
                <a:ea typeface="Tahoma" panose="020B0604030504040204" pitchFamily="34" charset="0"/>
                <a:cs typeface="Times New Roman" panose="02020603050405020304" pitchFamily="18" charset="0"/>
              </a:rPr>
              <a:t> con </a:t>
            </a:r>
            <a:r>
              <a:rPr lang="en-US" dirty="0" err="1">
                <a:latin typeface="Times New Roman" panose="02020603050405020304" pitchFamily="18" charset="0"/>
                <a:ea typeface="Tahoma" panose="020B0604030504040204" pitchFamily="34" charset="0"/>
                <a:cs typeface="Times New Roman" panose="02020603050405020304" pitchFamily="18" charset="0"/>
              </a:rPr>
              <a:t>sinh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ra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sau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này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Thường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 body </a:t>
            </a:r>
            <a:r>
              <a:rPr lang="en-US" dirty="0" err="1">
                <a:latin typeface="Times New Roman" panose="02020603050405020304" pitchFamily="18" charset="0"/>
                <a:ea typeface="Tahoma" panose="020B0604030504040204" pitchFamily="34" charset="0"/>
                <a:cs typeface="Times New Roman" panose="02020603050405020304" pitchFamily="18" charset="0"/>
              </a:rPr>
              <a:t>vì</a:t>
            </a:r>
            <a:r>
              <a:rPr lang="en-US" dirty="0">
                <a:latin typeface="Times New Roman" panose="02020603050405020304" pitchFamily="18" charset="0"/>
                <a:ea typeface="Tahoma" panose="020B0604030504040204" pitchFamily="34" charset="0"/>
                <a:cs typeface="Times New Roman" panose="02020603050405020304" pitchFamily="18" charset="0"/>
              </a:rPr>
              <a:t> body bao </a:t>
            </a:r>
            <a:r>
              <a:rPr lang="en-US" dirty="0" err="1">
                <a:latin typeface="Times New Roman" panose="02020603050405020304" pitchFamily="18" charset="0"/>
                <a:ea typeface="Tahoma" panose="020B0604030504040204" pitchFamily="34" charset="0"/>
                <a:cs typeface="Times New Roman" panose="02020603050405020304" pitchFamily="18" charset="0"/>
              </a:rPr>
              <a:t>tất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tag HTML </a:t>
            </a:r>
            <a:r>
              <a:rPr lang="en-US" dirty="0" err="1">
                <a:latin typeface="Times New Roman" panose="02020603050405020304" pitchFamily="18" charset="0"/>
                <a:ea typeface="Tahoma" panose="020B0604030504040204" pitchFamily="34" charset="0"/>
                <a:cs typeface="Times New Roman" panose="02020603050405020304" pitchFamily="18" charset="0"/>
              </a:rPr>
              <a:t>từ</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lúc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bắt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đầu</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endParaRPr lang="en-US" dirty="0">
              <a:latin typeface="+mj-lt"/>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9FA60579-1C38-4D1F-834B-24CCE2C50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031" y="5327561"/>
            <a:ext cx="7887383" cy="1028789"/>
          </a:xfrm>
          <a:prstGeom prst="rect">
            <a:avLst/>
          </a:prstGeom>
        </p:spPr>
      </p:pic>
    </p:spTree>
    <p:extLst>
      <p:ext uri="{BB962C8B-B14F-4D97-AF65-F5344CB8AC3E}">
        <p14:creationId xmlns:p14="http://schemas.microsoft.com/office/powerpoint/2010/main" val="406311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19</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EC1727C4-FB36-4C52-BEC5-B59BB96DF0CF}"/>
              </a:ext>
            </a:extLst>
          </p:cNvPr>
          <p:cNvSpPr/>
          <p:nvPr/>
        </p:nvSpPr>
        <p:spPr>
          <a:xfrm>
            <a:off x="914399" y="1337853"/>
            <a:ext cx="10720252" cy="4204356"/>
          </a:xfrm>
          <a:prstGeom prst="rect">
            <a:avLst/>
          </a:prstGeom>
        </p:spPr>
        <p:txBody>
          <a:bodyPr wrap="square">
            <a:spAutoFit/>
          </a:bodyPr>
          <a:lstStyle/>
          <a:p>
            <a:pPr lvl="1">
              <a:lnSpc>
                <a:spcPct val="150000"/>
              </a:lnSpc>
            </a:pPr>
            <a:r>
              <a:rPr lang="vi-VN" b="1" dirty="0">
                <a:solidFill>
                  <a:srgbClr val="552421"/>
                </a:solidFill>
                <a:latin typeface="+mj-lt"/>
                <a:ea typeface="Tahoma" panose="020B0604030504040204" pitchFamily="34" charset="0"/>
                <a:cs typeface="Tahoma" panose="020B0604030504040204" pitchFamily="34" charset="0"/>
              </a:rPr>
              <a:t>3.1 Chức năng thêm người dùng thực hiện viết bằng jquery</a:t>
            </a:r>
          </a:p>
          <a:p>
            <a:pPr marL="742950" lvl="1" indent="-285750">
              <a:lnSpc>
                <a:spcPct val="150000"/>
              </a:lnSpc>
              <a:buFont typeface="Arial" panose="020B0604020202020204" pitchFamily="34" charset="0"/>
              <a:buChar char="•"/>
            </a:pPr>
            <a:r>
              <a:rPr lang="vi-VN" b="1" dirty="0">
                <a:solidFill>
                  <a:srgbClr val="552421"/>
                </a:solidFill>
                <a:latin typeface="+mj-lt"/>
                <a:ea typeface="Tahoma" panose="020B0604030504040204" pitchFamily="34" charset="0"/>
                <a:cs typeface="Tahoma" panose="020B0604030504040204" pitchFamily="34" charset="0"/>
              </a:rPr>
              <a:t>Bước </a:t>
            </a:r>
            <a:r>
              <a:rPr lang="en-US" b="1" dirty="0">
                <a:solidFill>
                  <a:srgbClr val="552421"/>
                </a:solidFill>
                <a:latin typeface="+mj-lt"/>
                <a:ea typeface="Tahoma" panose="020B0604030504040204" pitchFamily="34" charset="0"/>
                <a:cs typeface="Tahoma" panose="020B0604030504040204" pitchFamily="34" charset="0"/>
              </a:rPr>
              <a:t>3</a:t>
            </a:r>
            <a:r>
              <a:rPr lang="en-US" dirty="0">
                <a:latin typeface="+mj-lt"/>
                <a:ea typeface="Tahoma" panose="020B0604030504040204" pitchFamily="34" charset="0"/>
                <a:cs typeface="Tahoma" panose="020B0604030504040204" pitchFamily="34"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sự</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kiện</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nút</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thêm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nhân</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viên</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popup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click</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thực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hiện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năng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thêm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nhân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viên</a:t>
            </a:r>
            <a:r>
              <a:rPr lang="en-US" dirty="0">
                <a:latin typeface="Times New Roman" panose="02020603050405020304" pitchFamily="18" charset="0"/>
                <a:ea typeface="Tahoma" panose="020B0604030504040204" pitchFamily="34" charset="0"/>
                <a:cs typeface="Times New Roman" panose="02020603050405020304" pitchFamily="18" charset="0"/>
              </a:rPr>
              <a:t> </a:t>
            </a:r>
          </a:p>
          <a:p>
            <a:pPr marL="742950" lvl="1" indent="-285750">
              <a:lnSpc>
                <a:spcPct val="150000"/>
              </a:lnSpc>
              <a:buFont typeface="Arial" panose="020B0604020202020204" pitchFamily="34" charset="0"/>
              <a:buChar char="•"/>
            </a:pP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Lưu</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ý</a:t>
            </a:r>
            <a:r>
              <a:rPr lang="en-US" b="1" u="sng" dirty="0">
                <a:latin typeface="Times New Roman" panose="02020603050405020304" pitchFamily="18" charset="0"/>
                <a:ea typeface="Tahoma" panose="020B0604030504040204" pitchFamily="34" charset="0"/>
                <a:cs typeface="Times New Roman" panose="02020603050405020304" pitchFamily="18" charset="0"/>
              </a:rPr>
              <a: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btnThem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”).click() </a:t>
            </a:r>
            <a:r>
              <a:rPr lang="en-US" dirty="0" err="1">
                <a:latin typeface="Times New Roman" panose="02020603050405020304" pitchFamily="18" charset="0"/>
                <a:ea typeface="Tahoma" panose="020B0604030504040204" pitchFamily="34" charset="0"/>
                <a:cs typeface="Times New Roman" panose="02020603050405020304" pitchFamily="18" charset="0"/>
              </a:rPr>
              <a:t>sẽ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không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dụng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được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vì</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thành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phần</a:t>
            </a:r>
            <a:r>
              <a:rPr lang="en-US" dirty="0">
                <a:latin typeface="Times New Roman" panose="02020603050405020304" pitchFamily="18" charset="0"/>
                <a:ea typeface="Tahoma" panose="020B0604030504040204" pitchFamily="34" charset="0"/>
                <a:cs typeface="Times New Roman" panose="02020603050405020304" pitchFamily="18" charset="0"/>
              </a:rPr>
              <a:t> html </a:t>
            </a:r>
            <a:r>
              <a:rPr lang="en-US" dirty="0" err="1">
                <a:latin typeface="Times New Roman" panose="02020603050405020304" pitchFamily="18" charset="0"/>
                <a:ea typeface="Tahoma" panose="020B0604030504040204" pitchFamily="34" charset="0"/>
                <a:cs typeface="Times New Roman" panose="02020603050405020304" pitchFamily="18" charset="0"/>
              </a:rPr>
              <a:t>của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input#btnThem</a:t>
            </a:r>
            <a:r>
              <a:rPr lang="en-US"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được</a:t>
            </a:r>
            <a:r>
              <a:rPr lang="en-US" dirty="0">
                <a:latin typeface="Times New Roman" panose="02020603050405020304" pitchFamily="18" charset="0"/>
                <a:ea typeface="Tahoma" panose="020B0604030504040204" pitchFamily="34" charset="0"/>
                <a:cs typeface="Times New Roman" panose="02020603050405020304" pitchFamily="18" charset="0"/>
              </a:rPr>
              <a:t> add </a:t>
            </a:r>
            <a:r>
              <a:rPr lang="en-US" dirty="0" err="1">
                <a:latin typeface="Times New Roman" panose="02020603050405020304" pitchFamily="18" charset="0"/>
                <a:ea typeface="Tahoma" panose="020B0604030504040204" pitchFamily="34" charset="0"/>
                <a:cs typeface="Times New Roman" panose="02020603050405020304" pitchFamily="18" charset="0"/>
              </a:rPr>
              <a:t>vào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giao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diện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hàm</a:t>
            </a:r>
            <a:r>
              <a:rPr lang="en-US" dirty="0">
                <a:latin typeface="Times New Roman" panose="02020603050405020304" pitchFamily="18" charset="0"/>
                <a:ea typeface="Tahoma" panose="020B0604030504040204" pitchFamily="34" charset="0"/>
                <a:cs typeface="Times New Roman" panose="02020603050405020304" pitchFamily="18" charset="0"/>
              </a:rPr>
              <a:t> main </a:t>
            </a:r>
            <a:r>
              <a:rPr lang="en-US" dirty="0" err="1">
                <a:latin typeface="Times New Roman" panose="02020603050405020304" pitchFamily="18" charset="0"/>
                <a:ea typeface="Tahoma" panose="020B0604030504040204" pitchFamily="34" charset="0"/>
                <a:cs typeface="Times New Roman" panose="02020603050405020304" pitchFamily="18" charset="0"/>
              </a:rPr>
              <a:t>chúng</a:t>
            </a:r>
            <a:r>
              <a:rPr lang="en-US" dirty="0">
                <a:latin typeface="Times New Roman" panose="02020603050405020304" pitchFamily="18" charset="0"/>
                <a:ea typeface="Tahoma" panose="020B0604030504040204" pitchFamily="34" charset="0"/>
                <a:cs typeface="Times New Roman" panose="02020603050405020304" pitchFamily="18" charset="0"/>
              </a:rPr>
              <a:t> ta </a:t>
            </a:r>
            <a:r>
              <a:rPr lang="en-US" dirty="0" err="1">
                <a:latin typeface="Times New Roman" panose="02020603050405020304" pitchFamily="18" charset="0"/>
                <a:ea typeface="Tahoma" panose="020B0604030504040204" pitchFamily="34" charset="0"/>
                <a:cs typeface="Times New Roman" panose="02020603050405020304" pitchFamily="18" charset="0"/>
              </a:rPr>
              <a:t>đã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truyền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trước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do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jquery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không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thể</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tìm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thấy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nút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ThemNhanVien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Do </a:t>
            </a:r>
            <a:r>
              <a:rPr lang="en-US" dirty="0" err="1">
                <a:latin typeface="Times New Roman" panose="02020603050405020304" pitchFamily="18" charset="0"/>
                <a:ea typeface="Tahoma" panose="020B0604030504040204" pitchFamily="34" charset="0"/>
                <a:cs typeface="Times New Roman" panose="02020603050405020304" pitchFamily="18" charset="0"/>
              </a:rPr>
              <a:t>vậy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trường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hợp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này</a:t>
            </a:r>
            <a:r>
              <a:rPr lang="en-US" dirty="0">
                <a:latin typeface="Times New Roman" panose="02020603050405020304" pitchFamily="18" charset="0"/>
                <a:ea typeface="Tahoma" panose="020B0604030504040204" pitchFamily="34" charset="0"/>
                <a:cs typeface="Times New Roman" panose="02020603050405020304" pitchFamily="18" charset="0"/>
              </a:rPr>
              <a:t> ta </a:t>
            </a:r>
            <a:r>
              <a:rPr lang="en-US" dirty="0" err="1">
                <a:latin typeface="Times New Roman" panose="02020603050405020304" pitchFamily="18" charset="0"/>
                <a:ea typeface="Tahoma" panose="020B0604030504040204" pitchFamily="34" charset="0"/>
                <a:cs typeface="Times New Roman" panose="02020603050405020304" pitchFamily="18" charset="0"/>
              </a:rPr>
              <a:t>sẽ</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dụng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action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delegate()</a:t>
            </a:r>
          </a:p>
          <a:p>
            <a:pPr marL="742950" lvl="1" indent="-285750">
              <a:lnSpc>
                <a:spcPct val="150000"/>
              </a:lnSpc>
              <a:buFont typeface="Arial" panose="020B0604020202020204" pitchFamily="34" charset="0"/>
              <a:buChar char="•"/>
            </a:pP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Giải</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thích</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$(“body”).delegate(“#</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btnThem</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click”,function</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Cú</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mang</a:t>
            </a:r>
            <a:r>
              <a:rPr lang="en-US" dirty="0">
                <a:latin typeface="Times New Roman" panose="02020603050405020304" pitchFamily="18" charset="0"/>
                <a:ea typeface="Tahoma" panose="020B0604030504040204" pitchFamily="34" charset="0"/>
                <a:cs typeface="Times New Roman" panose="02020603050405020304" pitchFamily="18" charset="0"/>
              </a:rPr>
              <a:t> ý </a:t>
            </a:r>
            <a:r>
              <a:rPr lang="en-US" dirty="0" err="1">
                <a:latin typeface="Times New Roman" panose="02020603050405020304" pitchFamily="18" charset="0"/>
                <a:ea typeface="Tahoma" panose="020B0604030504040204" pitchFamily="34" charset="0"/>
                <a:cs typeface="Times New Roman" panose="02020603050405020304" pitchFamily="18" charset="0"/>
              </a:rPr>
              <a:t>nghĩa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xác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định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thẻ</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được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tồn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tại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trước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bao </a:t>
            </a:r>
            <a:r>
              <a:rPr lang="en-US" dirty="0" err="1">
                <a:latin typeface="Times New Roman" panose="02020603050405020304" pitchFamily="18" charset="0"/>
                <a:ea typeface="Tahoma" panose="020B0604030504040204" pitchFamily="34" charset="0"/>
                <a:cs typeface="Times New Roman" panose="02020603050405020304" pitchFamily="18" charset="0"/>
              </a:rPr>
              <a:t>hàm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thẻ</a:t>
            </a:r>
            <a:r>
              <a:rPr lang="en-US" dirty="0">
                <a:latin typeface="Times New Roman" panose="02020603050405020304" pitchFamily="18" charset="0"/>
                <a:ea typeface="Tahoma" panose="020B0604030504040204" pitchFamily="34" charset="0"/>
                <a:cs typeface="Times New Roman" panose="02020603050405020304" pitchFamily="18" charset="0"/>
              </a:rPr>
              <a:t> con </a:t>
            </a:r>
            <a:r>
              <a:rPr lang="en-US" dirty="0" err="1">
                <a:latin typeface="Times New Roman" panose="02020603050405020304" pitchFamily="18" charset="0"/>
                <a:ea typeface="Tahoma" panose="020B0604030504040204" pitchFamily="34" charset="0"/>
                <a:cs typeface="Times New Roman" panose="02020603050405020304" pitchFamily="18" charset="0"/>
              </a:rPr>
              <a:t>sinh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ra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sau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này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trong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Thường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 body </a:t>
            </a:r>
            <a:r>
              <a:rPr lang="en-US" dirty="0" err="1">
                <a:latin typeface="Times New Roman" panose="02020603050405020304" pitchFamily="18" charset="0"/>
                <a:ea typeface="Tahoma" panose="020B0604030504040204" pitchFamily="34" charset="0"/>
                <a:cs typeface="Times New Roman" panose="02020603050405020304" pitchFamily="18" charset="0"/>
              </a:rPr>
              <a:t>vì</a:t>
            </a:r>
            <a:r>
              <a:rPr lang="en-US" dirty="0">
                <a:latin typeface="Times New Roman" panose="02020603050405020304" pitchFamily="18" charset="0"/>
                <a:ea typeface="Tahoma" panose="020B0604030504040204" pitchFamily="34" charset="0"/>
                <a:cs typeface="Times New Roman" panose="02020603050405020304" pitchFamily="18" charset="0"/>
              </a:rPr>
              <a:t> body bao </a:t>
            </a:r>
            <a:r>
              <a:rPr lang="en-US" dirty="0" err="1">
                <a:latin typeface="Times New Roman" panose="02020603050405020304" pitchFamily="18" charset="0"/>
                <a:ea typeface="Tahoma" panose="020B0604030504040204" pitchFamily="34" charset="0"/>
                <a:cs typeface="Times New Roman" panose="02020603050405020304" pitchFamily="18" charset="0"/>
              </a:rPr>
              <a:t>tất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tag HTML </a:t>
            </a:r>
            <a:r>
              <a:rPr lang="en-US" dirty="0" err="1">
                <a:latin typeface="Times New Roman" panose="02020603050405020304" pitchFamily="18" charset="0"/>
                <a:ea typeface="Tahoma" panose="020B0604030504040204" pitchFamily="34" charset="0"/>
                <a:cs typeface="Times New Roman" panose="02020603050405020304" pitchFamily="18" charset="0"/>
              </a:rPr>
              <a:t>từ</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lúc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bắt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đầu</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endParaRPr lang="en-US" dirty="0">
              <a:latin typeface="+mj-lt"/>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9FA60579-1C38-4D1F-834B-24CCE2C50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031" y="5327561"/>
            <a:ext cx="7887383" cy="1028789"/>
          </a:xfrm>
          <a:prstGeom prst="rect">
            <a:avLst/>
          </a:prstGeom>
        </p:spPr>
      </p:pic>
    </p:spTree>
    <p:extLst>
      <p:ext uri="{BB962C8B-B14F-4D97-AF65-F5344CB8AC3E}">
        <p14:creationId xmlns:p14="http://schemas.microsoft.com/office/powerpoint/2010/main" val="169482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58611" y="293514"/>
            <a:ext cx="6026992" cy="584775"/>
          </a:xfrm>
          <a:prstGeom prst="rect">
            <a:avLst/>
          </a:prstGeom>
          <a:noFill/>
        </p:spPr>
        <p:txBody>
          <a:bodyPr wrap="square" rtlCol="0">
            <a:spAutoFit/>
          </a:bodyPr>
          <a:lstStyle/>
          <a:p>
            <a:pPr algn="ctr"/>
            <a:r>
              <a:rPr lang="en-US" sz="3200" dirty="0">
                <a:solidFill>
                  <a:srgbClr val="552421"/>
                </a:solidFill>
                <a:latin typeface="Times New Roman" panose="02020603050405020304" pitchFamily="18" charset="0"/>
                <a:cs typeface="Times New Roman" panose="02020603050405020304" pitchFamily="18" charset="0"/>
              </a:rPr>
              <a:t>JQUERY LÀ GÌ ?</a:t>
            </a:r>
          </a:p>
        </p:txBody>
      </p:sp>
      <p:sp>
        <p:nvSpPr>
          <p:cNvPr id="13" name="TextBox 12"/>
          <p:cNvSpPr txBox="1"/>
          <p:nvPr/>
        </p:nvSpPr>
        <p:spPr>
          <a:xfrm>
            <a:off x="719668" y="1729451"/>
            <a:ext cx="10634132" cy="3875356"/>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vi-VN" sz="2300" dirty="0">
                <a:latin typeface="+mj-lt"/>
              </a:rPr>
              <a:t>jQuery là 1 bộ thư viện được viết dựa trên ngôn ngữ JavaScript giúp đơn giản hoá việc viết mã lệnh JavaScript.</a:t>
            </a:r>
            <a:endParaRPr lang="en-US" sz="2300" dirty="0">
              <a:latin typeface="+mj-lt"/>
            </a:endParaRPr>
          </a:p>
          <a:p>
            <a:pPr marL="342900" indent="-342900">
              <a:lnSpc>
                <a:spcPct val="150000"/>
              </a:lnSpc>
              <a:buFont typeface="Wingdings" panose="05000000000000000000" pitchFamily="2" charset="2"/>
              <a:buChar char="v"/>
            </a:pPr>
            <a:r>
              <a:rPr lang="vi-VN" sz="2300" dirty="0">
                <a:latin typeface="+mj-lt"/>
              </a:rPr>
              <a:t>jQuery là thư viện mã nguồn mở (hoàn toàn miễn phí sử dụng) </a:t>
            </a:r>
            <a:r>
              <a:rPr lang="en-US" sz="2300" dirty="0" err="1">
                <a:latin typeface="Times New Roman" panose="02020603050405020304" pitchFamily="18" charset="0"/>
                <a:cs typeface="Times New Roman" panose="02020603050405020304" pitchFamily="18" charset="0"/>
              </a:rPr>
              <a:t>ra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tháng</a:t>
            </a:r>
            <a:r>
              <a:rPr lang="en-US" sz="2300" dirty="0">
                <a:latin typeface="Times New Roman" panose="02020603050405020304" pitchFamily="18" charset="0"/>
                <a:cs typeface="Times New Roman" panose="02020603050405020304" pitchFamily="18" charset="0"/>
              </a:rPr>
              <a:t> 8 2006.</a:t>
            </a:r>
          </a:p>
          <a:p>
            <a:pPr marL="342900" indent="-342900">
              <a:lnSpc>
                <a:spcPct val="150000"/>
              </a:lnSpc>
              <a:buFont typeface="Wingdings" panose="05000000000000000000" pitchFamily="2" charset="2"/>
              <a:buChar char="v"/>
            </a:pPr>
            <a:r>
              <a:rPr lang="vi-VN" sz="2300" dirty="0">
                <a:latin typeface="+mj-lt"/>
              </a:rPr>
              <a:t>Với dung lượng nhẹ và rất dễ sử dụng jQuery nhanh chóng được phổ biến rộng rãi và đang được bình chọn là một trong các thư viện Javascript tốt nhất hiện nay.</a:t>
            </a:r>
            <a:endParaRPr lang="en-US" sz="2300" dirty="0">
              <a:latin typeface="+mj-lt"/>
            </a:endParaRPr>
          </a:p>
          <a:p>
            <a:pPr lvl="1">
              <a:lnSpc>
                <a:spcPct val="150000"/>
              </a:lnSpc>
              <a:buClr>
                <a:srgbClr val="552421"/>
              </a:buClr>
            </a:pPr>
            <a:r>
              <a:rPr lang="en-US" sz="2600" dirty="0">
                <a:solidFill>
                  <a:srgbClr val="380904"/>
                </a:solidFill>
                <a:latin typeface="+mj-lt"/>
                <a:cs typeface="Times New Roman" panose="02020603050405020304" pitchFamily="18" charset="0"/>
              </a:rPr>
              <a:t>	</a:t>
            </a:r>
          </a:p>
          <a:p>
            <a:pPr marL="800100" lvl="1" indent="-342900">
              <a:lnSpc>
                <a:spcPct val="150000"/>
              </a:lnSpc>
              <a:buClr>
                <a:srgbClr val="552421"/>
              </a:buClr>
              <a:buFont typeface="Arial" panose="020B0604020202020204" pitchFamily="34" charset="0"/>
              <a:buChar char="•"/>
            </a:pPr>
            <a:endParaRPr lang="en-US" sz="2600" dirty="0">
              <a:solidFill>
                <a:srgbClr val="380904"/>
              </a:solidFill>
              <a:latin typeface="+mj-lt"/>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2</a:t>
            </a:fld>
            <a:endParaRPr lang="en-US"/>
          </a:p>
        </p:txBody>
      </p:sp>
    </p:spTree>
    <p:extLst>
      <p:ext uri="{BB962C8B-B14F-4D97-AF65-F5344CB8AC3E}">
        <p14:creationId xmlns:p14="http://schemas.microsoft.com/office/powerpoint/2010/main" val="3683886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20</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EC1727C4-FB36-4C52-BEC5-B59BB96DF0CF}"/>
              </a:ext>
            </a:extLst>
          </p:cNvPr>
          <p:cNvSpPr/>
          <p:nvPr/>
        </p:nvSpPr>
        <p:spPr>
          <a:xfrm>
            <a:off x="914399" y="1337853"/>
            <a:ext cx="11025555" cy="2542363"/>
          </a:xfrm>
          <a:prstGeom prst="rect">
            <a:avLst/>
          </a:prstGeom>
        </p:spPr>
        <p:txBody>
          <a:bodyPr wrap="square">
            <a:spAutoFit/>
          </a:bodyPr>
          <a:lstStyle/>
          <a:p>
            <a:pPr lvl="1">
              <a:lnSpc>
                <a:spcPct val="150000"/>
              </a:lnSpc>
            </a:pPr>
            <a:r>
              <a:rPr lang="vi-VN" b="1" dirty="0">
                <a:solidFill>
                  <a:srgbClr val="552421"/>
                </a:solidFill>
                <a:latin typeface="+mj-lt"/>
                <a:ea typeface="Tahoma" panose="020B0604030504040204" pitchFamily="34" charset="0"/>
                <a:cs typeface="Tahoma" panose="020B0604030504040204" pitchFamily="34" charset="0"/>
              </a:rPr>
              <a:t>3.1 Chức năng thêm người dùng thực hiện viết bằng jquery</a:t>
            </a:r>
          </a:p>
          <a:p>
            <a:pPr marL="742950" lvl="1" indent="-285750">
              <a:lnSpc>
                <a:spcPct val="150000"/>
              </a:lnSpc>
              <a:buFont typeface="Arial" panose="020B0604020202020204" pitchFamily="34" charset="0"/>
              <a:buChar char="•"/>
            </a:pP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Bước</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4</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Dùng</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dom</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đến</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id</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thẻ</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input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lấy</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thông</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tin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thông</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qua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action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val</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Ví</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dụ</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TaiKhoan</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val</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ngắn</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gọn</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hơn</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rất</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nhiều</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so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với</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cú</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pháp</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document.getElementById</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TaiKhoan</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”).value. Sau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đó</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đổ</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dữ</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liệu</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vào</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đối</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tượng</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gọi</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phương</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thức</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themnguoidung</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như</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javascript</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làm</a:t>
            </a:r>
            <a:r>
              <a:rPr lang="en-US"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endParaRPr lang="vi-VN" dirty="0">
              <a:solidFill>
                <a:srgbClr val="552421"/>
              </a:solidFill>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endParaRPr lang="en-US" dirty="0">
              <a:latin typeface="+mj-lt"/>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771E57EA-69EF-4472-B570-2CFB3F354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665" y="3591377"/>
            <a:ext cx="5197674" cy="3053812"/>
          </a:xfrm>
          <a:prstGeom prst="rect">
            <a:avLst/>
          </a:prstGeom>
        </p:spPr>
      </p:pic>
    </p:spTree>
    <p:extLst>
      <p:ext uri="{BB962C8B-B14F-4D97-AF65-F5344CB8AC3E}">
        <p14:creationId xmlns:p14="http://schemas.microsoft.com/office/powerpoint/2010/main" val="2986987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21</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3A60AE0-36DB-49AD-9523-36E61105C554}"/>
              </a:ext>
            </a:extLst>
          </p:cNvPr>
          <p:cNvPicPr>
            <a:picLocks noChangeAspect="1"/>
          </p:cNvPicPr>
          <p:nvPr/>
        </p:nvPicPr>
        <p:blipFill>
          <a:blip r:embed="rId3"/>
          <a:stretch>
            <a:fillRect/>
          </a:stretch>
        </p:blipFill>
        <p:spPr>
          <a:xfrm>
            <a:off x="954395" y="3429000"/>
            <a:ext cx="5973944" cy="2986972"/>
          </a:xfrm>
          <a:prstGeom prst="rect">
            <a:avLst/>
          </a:prstGeom>
        </p:spPr>
      </p:pic>
      <p:sp>
        <p:nvSpPr>
          <p:cNvPr id="11" name="Rectangle 10">
            <a:extLst>
              <a:ext uri="{FF2B5EF4-FFF2-40B4-BE49-F238E27FC236}">
                <a16:creationId xmlns:a16="http://schemas.microsoft.com/office/drawing/2014/main" id="{68CAC194-9CDF-492D-8E38-00E674800B18}"/>
              </a:ext>
            </a:extLst>
          </p:cNvPr>
          <p:cNvSpPr/>
          <p:nvPr/>
        </p:nvSpPr>
        <p:spPr>
          <a:xfrm>
            <a:off x="635407" y="1275186"/>
            <a:ext cx="10720252" cy="1844544"/>
          </a:xfrm>
          <a:prstGeom prst="rect">
            <a:avLst/>
          </a:prstGeom>
        </p:spPr>
        <p:txBody>
          <a:bodyPr wrap="square">
            <a:spAutoFit/>
          </a:bodyPr>
          <a:lstStyle/>
          <a:p>
            <a:pPr lvl="1">
              <a:lnSpc>
                <a:spcPct val="150000"/>
              </a:lnSpc>
            </a:pPr>
            <a:r>
              <a:rPr lang="vi-VN" sz="2000" b="1" dirty="0">
                <a:solidFill>
                  <a:srgbClr val="552421"/>
                </a:solidFill>
                <a:latin typeface="+mj-lt"/>
                <a:ea typeface="Tahoma" panose="020B0604030504040204" pitchFamily="34" charset="0"/>
                <a:cs typeface="Tahoma" panose="020B0604030504040204" pitchFamily="34" charset="0"/>
              </a:rPr>
              <a:t>3.</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1</a:t>
            </a:r>
            <a:r>
              <a:rPr lang="vi-VN" sz="2000" b="1" dirty="0">
                <a:solidFill>
                  <a:srgbClr val="552421"/>
                </a:solidFill>
                <a:latin typeface="+mj-lt"/>
                <a:ea typeface="Tahoma" panose="020B0604030504040204" pitchFamily="34" charset="0"/>
                <a:cs typeface="Tahoma" panose="020B0604030504040204" pitchFamily="34" charset="0"/>
              </a:rPr>
              <a:t> Chức năng thêm người dùng thực hiện viết bằng jquery</a:t>
            </a:r>
          </a:p>
          <a:p>
            <a:pPr lvl="1">
              <a:lnSpc>
                <a:spcPct val="150000"/>
              </a:lnSpc>
            </a:pPr>
            <a:r>
              <a:rPr lang="vi-VN" sz="2000" b="1" dirty="0">
                <a:solidFill>
                  <a:srgbClr val="00B050"/>
                </a:solidFill>
                <a:latin typeface="+mj-lt"/>
                <a:ea typeface="Tahoma" panose="020B0604030504040204" pitchFamily="34" charset="0"/>
                <a:cs typeface="Tahoma" panose="020B0604030504040204" pitchFamily="34" charset="0"/>
              </a:rPr>
              <a:t>	</a:t>
            </a:r>
            <a:r>
              <a:rPr lang="en-US" sz="1400" b="1" dirty="0">
                <a:solidFill>
                  <a:srgbClr val="00B050"/>
                </a:solidFill>
                <a:latin typeface="+mj-lt"/>
                <a:ea typeface="Tahoma" panose="020B0604030504040204" pitchFamily="34" charset="0"/>
                <a:cs typeface="Tahoma" panose="020B0604030504040204" pitchFamily="34" charset="0"/>
              </a:rPr>
              <a:t>   </a:t>
            </a:r>
            <a:r>
              <a:rPr lang="vi-VN" sz="1900" dirty="0">
                <a:latin typeface="+mj-lt"/>
                <a:ea typeface="Tahoma" panose="020B0604030504040204" pitchFamily="34" charset="0"/>
                <a:cs typeface="Tahoma" panose="020B0604030504040204" pitchFamily="34" charset="0"/>
              </a:rPr>
              <a:t>Bước </a:t>
            </a:r>
            <a:r>
              <a:rPr lang="en-US" sz="1900" dirty="0">
                <a:latin typeface="Times New Roman" panose="02020603050405020304" pitchFamily="18" charset="0"/>
                <a:ea typeface="Tahoma" panose="020B0604030504040204" pitchFamily="34" charset="0"/>
                <a:cs typeface="Times New Roman" panose="02020603050405020304" pitchFamily="18" charset="0"/>
              </a:rPr>
              <a:t>5</a:t>
            </a:r>
            <a:r>
              <a:rPr lang="en-US" sz="1900" dirty="0">
                <a:latin typeface="+mj-lt"/>
                <a:ea typeface="Tahoma" panose="020B0604030504040204" pitchFamily="34" charset="0"/>
                <a:cs typeface="Tahoma" panose="020B0604030504040204" pitchFamily="34"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Viết</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ph</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ơng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900" dirty="0">
                <a:latin typeface="Times New Roman" panose="02020603050405020304" pitchFamily="18" charset="0"/>
                <a:ea typeface="Tahoma" panose="020B0604030504040204" pitchFamily="34" charset="0"/>
                <a:cs typeface="Times New Roman" panose="02020603050405020304" pitchFamily="18" charset="0"/>
              </a:rPr>
              <a:t> load ng</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ời</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danh</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sách</a:t>
            </a:r>
            <a:r>
              <a:rPr lang="en-US" sz="1900" dirty="0">
                <a:latin typeface="Times New Roman" panose="02020603050405020304" pitchFamily="18" charset="0"/>
                <a:ea typeface="Tahoma" panose="020B0604030504040204" pitchFamily="34" charset="0"/>
                <a:cs typeface="Times New Roman" panose="02020603050405020304" pitchFamily="18" charset="0"/>
              </a:rPr>
              <a:t> ng</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ời</a:t>
            </a:r>
            <a:r>
              <a:rPr lang="en-US" sz="1900" dirty="0">
                <a:latin typeface="Times New Roman" panose="02020603050405020304" pitchFamily="18" charset="0"/>
                <a:ea typeface="Tahoma" panose="020B0604030504040204" pitchFamily="34" charset="0"/>
                <a:cs typeface="Times New Roman" panose="02020603050405020304" pitchFamily="18" charset="0"/>
              </a:rPr>
              <a:t> dung </a:t>
            </a:r>
            <a:r>
              <a:rPr lang="en-US" sz="1900" dirty="0" err="1">
                <a:latin typeface="Times New Roman" panose="02020603050405020304" pitchFamily="18" charset="0"/>
                <a:ea typeface="Tahoma" panose="020B0604030504040204" pitchFamily="34" charset="0"/>
                <a:cs typeface="Times New Roman" panose="02020603050405020304" pitchFamily="18" charset="0"/>
              </a:rPr>
              <a:t>sử</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1900" dirty="0">
                <a:latin typeface="Times New Roman" panose="02020603050405020304" pitchFamily="18" charset="0"/>
                <a:ea typeface="Tahoma" panose="020B0604030504040204" pitchFamily="34" charset="0"/>
                <a:cs typeface="Times New Roman" panose="02020603050405020304" pitchFamily="18" charset="0"/>
              </a:rPr>
              <a:t> jQuery.</a:t>
            </a:r>
          </a:p>
          <a:p>
            <a:pPr lvl="1">
              <a:lnSpc>
                <a:spcPct val="150000"/>
              </a:lnSpc>
            </a:pP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Thay</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vì</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đối</a:t>
            </a:r>
            <a:r>
              <a:rPr lang="en-US" sz="1900" dirty="0">
                <a:latin typeface="Times New Roman" panose="02020603050405020304" pitchFamily="18" charset="0"/>
                <a:ea typeface="Tahoma" panose="020B0604030504040204" pitchFamily="34" charset="0"/>
                <a:cs typeface="Times New Roman" panose="02020603050405020304" pitchFamily="18" charset="0"/>
              </a:rPr>
              <a:t> t</a:t>
            </a:r>
            <a:r>
              <a:rPr lang="vi-VN" sz="1900" dirty="0">
                <a:latin typeface="Times New Roman" panose="02020603050405020304" pitchFamily="18" charset="0"/>
                <a:ea typeface="Tahoma" panose="020B0604030504040204" pitchFamily="34" charset="0"/>
                <a:cs typeface="Times New Roman" panose="02020603050405020304" pitchFamily="18" charset="0"/>
              </a:rPr>
              <a:t>ư</a:t>
            </a:r>
            <a:r>
              <a:rPr lang="en-US" sz="1900" dirty="0" err="1">
                <a:latin typeface="Times New Roman" panose="02020603050405020304" pitchFamily="18" charset="0"/>
                <a:ea typeface="Tahoma" panose="020B0604030504040204" pitchFamily="34" charset="0"/>
                <a:cs typeface="Times New Roman" panose="02020603050405020304" pitchFamily="18" charset="0"/>
              </a:rPr>
              <a:t>ợng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document.create</a:t>
            </a:r>
            <a:r>
              <a:rPr lang="en-US" sz="1900" dirty="0">
                <a:latin typeface="Times New Roman" panose="02020603050405020304" pitchFamily="18" charset="0"/>
                <a:ea typeface="Tahoma" panose="020B0604030504040204" pitchFamily="34" charset="0"/>
                <a:cs typeface="Times New Roman" panose="02020603050405020304" pitchFamily="18" charset="0"/>
              </a:rPr>
              <a:t> … ta </a:t>
            </a:r>
            <a:r>
              <a:rPr lang="en-US" sz="19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900" dirty="0">
                <a:latin typeface="Times New Roman" panose="02020603050405020304" pitchFamily="18" charset="0"/>
                <a:ea typeface="Tahoma" panose="020B0604030504040204" pitchFamily="34" charset="0"/>
                <a:cs typeface="Times New Roman" panose="02020603050405020304" pitchFamily="18" charset="0"/>
              </a:rPr>
              <a:t> string template </a:t>
            </a:r>
            <a:r>
              <a:rPr lang="en-US" sz="19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làm</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trực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tiếp</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bằng</a:t>
            </a:r>
            <a:r>
              <a:rPr lang="en-US" sz="1900" dirty="0">
                <a:latin typeface="Times New Roman" panose="02020603050405020304" pitchFamily="18" charset="0"/>
                <a:ea typeface="Tahoma" panose="020B0604030504040204" pitchFamily="34" charset="0"/>
                <a:cs typeface="Times New Roman" panose="02020603050405020304" pitchFamily="18" charset="0"/>
              </a:rPr>
              <a:t> </a:t>
            </a:r>
            <a:r>
              <a:rPr lang="en-US" sz="1900" dirty="0" err="1">
                <a:latin typeface="Times New Roman" panose="02020603050405020304" pitchFamily="18" charset="0"/>
                <a:ea typeface="Tahoma" panose="020B0604030504040204" pitchFamily="34" charset="0"/>
                <a:cs typeface="Times New Roman" panose="02020603050405020304" pitchFamily="18" charset="0"/>
              </a:rPr>
              <a:t>chuỗi</a:t>
            </a:r>
            <a:r>
              <a:rPr lang="en-US" sz="1900" dirty="0">
                <a:latin typeface="+mj-lt"/>
                <a:ea typeface="Tahoma" panose="020B0604030504040204" pitchFamily="34" charset="0"/>
                <a:cs typeface="Tahoma" panose="020B0604030504040204" pitchFamily="34" charset="0"/>
              </a:rPr>
              <a:t>.</a:t>
            </a:r>
            <a:r>
              <a:rPr lang="en-US" sz="1900" dirty="0">
                <a:latin typeface="Tahoma" panose="020B0604030504040204" pitchFamily="34" charset="0"/>
                <a:ea typeface="Tahoma" panose="020B0604030504040204" pitchFamily="34" charset="0"/>
                <a:cs typeface="Tahoma" panose="020B0604030504040204" pitchFamily="34" charset="0"/>
              </a:rPr>
              <a:t>	</a:t>
            </a:r>
            <a:endParaRPr lang="vi-VN" sz="19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41EA73B7-5EF0-436F-9842-7D8392B0F6C0}"/>
              </a:ext>
            </a:extLst>
          </p:cNvPr>
          <p:cNvPicPr>
            <a:picLocks noChangeAspect="1"/>
          </p:cNvPicPr>
          <p:nvPr/>
        </p:nvPicPr>
        <p:blipFill>
          <a:blip r:embed="rId4"/>
          <a:stretch>
            <a:fillRect/>
          </a:stretch>
        </p:blipFill>
        <p:spPr>
          <a:xfrm>
            <a:off x="7156938" y="3429000"/>
            <a:ext cx="4799805" cy="2927350"/>
          </a:xfrm>
          <a:prstGeom prst="rect">
            <a:avLst/>
          </a:prstGeom>
        </p:spPr>
      </p:pic>
    </p:spTree>
    <p:extLst>
      <p:ext uri="{BB962C8B-B14F-4D97-AF65-F5344CB8AC3E}">
        <p14:creationId xmlns:p14="http://schemas.microsoft.com/office/powerpoint/2010/main" val="77744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22</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052625" y="299575"/>
            <a:ext cx="574388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Kiến</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áp</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dụng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bài</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tập</a:t>
            </a:r>
            <a:endPar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03AB040E-13C0-4568-870A-527F6A479BBC}"/>
              </a:ext>
            </a:extLst>
          </p:cNvPr>
          <p:cNvSpPr/>
          <p:nvPr/>
        </p:nvSpPr>
        <p:spPr>
          <a:xfrm>
            <a:off x="149469" y="1345509"/>
            <a:ext cx="10720252" cy="498663"/>
          </a:xfrm>
          <a:prstGeom prst="rect">
            <a:avLst/>
          </a:prstGeom>
        </p:spPr>
        <p:txBody>
          <a:bodyPr wrap="square">
            <a:spAutoFit/>
          </a:bodyPr>
          <a:lstStyle/>
          <a:p>
            <a:pPr lvl="1">
              <a:lnSpc>
                <a:spcPct val="150000"/>
              </a:lnSpc>
            </a:pP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L</a:t>
            </a:r>
            <a:r>
              <a:rPr lang="vi-VN"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ư</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u ý: </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`${object}`</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stringtemplate</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chỉ</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hổ</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trợ</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các</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trình</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duyệt</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sau</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sz="1400" dirty="0">
                <a:solidFill>
                  <a:srgbClr val="552421"/>
                </a:solidFill>
                <a:latin typeface="Tahoma" panose="020B0604030504040204" pitchFamily="34" charset="0"/>
                <a:ea typeface="Tahoma" panose="020B0604030504040204" pitchFamily="34" charset="0"/>
                <a:cs typeface="Tahoma" panose="020B0604030504040204" pitchFamily="34" charset="0"/>
              </a:rPr>
              <a:t>	</a:t>
            </a:r>
            <a:endParaRPr lang="vi-VN" sz="1400" dirty="0">
              <a:solidFill>
                <a:srgbClr val="55242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BCAFD357-A482-47B7-AD76-00C6750159AD}"/>
              </a:ext>
            </a:extLst>
          </p:cNvPr>
          <p:cNvPicPr>
            <a:picLocks noChangeAspect="1"/>
          </p:cNvPicPr>
          <p:nvPr/>
        </p:nvPicPr>
        <p:blipFill>
          <a:blip r:embed="rId3"/>
          <a:stretch>
            <a:fillRect/>
          </a:stretch>
        </p:blipFill>
        <p:spPr>
          <a:xfrm>
            <a:off x="457246" y="2096625"/>
            <a:ext cx="10104698" cy="3440021"/>
          </a:xfrm>
          <a:prstGeom prst="rect">
            <a:avLst/>
          </a:prstGeom>
        </p:spPr>
      </p:pic>
    </p:spTree>
    <p:extLst>
      <p:ext uri="{BB962C8B-B14F-4D97-AF65-F5344CB8AC3E}">
        <p14:creationId xmlns:p14="http://schemas.microsoft.com/office/powerpoint/2010/main" val="2300584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23</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3967025" y="270870"/>
            <a:ext cx="3182281" cy="646331"/>
          </a:xfrm>
          <a:prstGeom prst="rect">
            <a:avLst/>
          </a:prstGeom>
        </p:spPr>
        <p:txBody>
          <a:bodyPr wrap="none">
            <a:spAutoFit/>
          </a:bodyPr>
          <a:lstStyle/>
          <a:p>
            <a:r>
              <a:rPr lang="vi-VN" sz="3600" dirty="0">
                <a:solidFill>
                  <a:srgbClr val="380904"/>
                </a:solidFill>
                <a:latin typeface="+mj-lt"/>
                <a:ea typeface="Tahoma" panose="020B0604030504040204" pitchFamily="34" charset="0"/>
                <a:cs typeface="Tahoma" panose="020B0604030504040204" pitchFamily="34" charset="0"/>
              </a:rPr>
              <a:t>Jquery tổng hợ</a:t>
            </a:r>
            <a:r>
              <a:rPr lang="en-US" sz="3600" dirty="0">
                <a:solidFill>
                  <a:srgbClr val="380904"/>
                </a:solidFill>
                <a:latin typeface="+mj-lt"/>
                <a:ea typeface="Tahoma" panose="020B0604030504040204" pitchFamily="34" charset="0"/>
                <a:cs typeface="Tahoma" panose="020B0604030504040204" pitchFamily="34" charset="0"/>
              </a:rPr>
              <a:t>p</a:t>
            </a:r>
            <a:endParaRPr lang="vi-VN" sz="3600" dirty="0">
              <a:solidFill>
                <a:srgbClr val="380904"/>
              </a:solidFill>
              <a:latin typeface="+mj-lt"/>
              <a:ea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A9AA723C-D4F0-4395-978A-F92CBB198BF3}"/>
              </a:ext>
            </a:extLst>
          </p:cNvPr>
          <p:cNvSpPr/>
          <p:nvPr/>
        </p:nvSpPr>
        <p:spPr>
          <a:xfrm>
            <a:off x="839259" y="1717004"/>
            <a:ext cx="11000208" cy="400110"/>
          </a:xfrm>
          <a:prstGeom prst="rect">
            <a:avLst/>
          </a:prstGeom>
        </p:spPr>
        <p:txBody>
          <a:bodyPr wrap="square">
            <a:spAutoFit/>
          </a:bodyPr>
          <a:lstStyle/>
          <a:p>
            <a:pPr marL="457200" indent="-457200">
              <a:buFont typeface="+mj-lt"/>
              <a:buAutoNum type="arabicPeriod"/>
            </a:pP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Thao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tác</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DOM get, set html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vi-VN"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(query selector html,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 traversing -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misc</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12" name="Rectangle 11">
            <a:extLst>
              <a:ext uri="{FF2B5EF4-FFF2-40B4-BE49-F238E27FC236}">
                <a16:creationId xmlns:a16="http://schemas.microsoft.com/office/drawing/2014/main" id="{5ECFAF23-D568-4D3F-9542-A40F0DDF7452}"/>
              </a:ext>
            </a:extLst>
          </p:cNvPr>
          <p:cNvSpPr/>
          <p:nvPr/>
        </p:nvSpPr>
        <p:spPr>
          <a:xfrm>
            <a:off x="1281250" y="2163280"/>
            <a:ext cx="11024125" cy="2708434"/>
          </a:xfrm>
          <a:prstGeom prst="rect">
            <a:avLst/>
          </a:prstGeom>
        </p:spPr>
        <p:txBody>
          <a:bodyPr wrap="square">
            <a:spAutoFit/>
          </a:bodyPr>
          <a:lstStyle/>
          <a:p>
            <a:pPr>
              <a:spcBef>
                <a:spcPts val="600"/>
              </a:spcBef>
              <a:spcAft>
                <a:spcPts val="600"/>
              </a:spcAft>
            </a:pP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val</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để</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lấy</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và</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gán</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giá</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trị</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thẻ</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input</a:t>
            </a:r>
          </a:p>
          <a:p>
            <a:pPr>
              <a:spcBef>
                <a:spcPts val="600"/>
              </a:spcBef>
              <a:spcAft>
                <a:spcPts val="600"/>
              </a:spcAft>
            </a:pP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html():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để</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lấy</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và</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gán</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giá</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trị</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html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thẻ</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có</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thẻ</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đóng</a:t>
            </a:r>
            <a:endPar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a:spcBef>
                <a:spcPts val="600"/>
              </a:spcBef>
              <a:spcAft>
                <a:spcPts val="600"/>
              </a:spcAft>
            </a:pP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xét</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css</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phần</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tử</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html</a:t>
            </a:r>
          </a:p>
          <a:p>
            <a:pPr>
              <a:spcBef>
                <a:spcPts val="600"/>
              </a:spcBef>
              <a:spcAft>
                <a:spcPts val="600"/>
              </a:spcAft>
            </a:pP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trigger():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gọi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 event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từ</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 selector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khác</a:t>
            </a:r>
            <a:endPar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a:spcBef>
                <a:spcPts val="600"/>
              </a:spcBef>
              <a:spcAft>
                <a:spcPts val="600"/>
              </a:spcAft>
            </a:pP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delegate():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định</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nghĩa</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cho</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sự</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kiện</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 selector đ</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ợc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sinh</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ra</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sau</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bởi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javascript</a:t>
            </a:r>
            <a:endPar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a:p>
            <a:pPr>
              <a:spcBef>
                <a:spcPts val="600"/>
              </a:spcBef>
              <a:spcAft>
                <a:spcPts val="600"/>
              </a:spcAft>
            </a:pP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Stringtemplate</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để</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xử</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lý</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chuỗi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trong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javascript</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dễ</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dàng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h</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ơ</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n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tạo</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thẻ</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append …)</a:t>
            </a:r>
          </a:p>
        </p:txBody>
      </p:sp>
      <p:sp>
        <p:nvSpPr>
          <p:cNvPr id="13" name="Rectangle 12">
            <a:extLst>
              <a:ext uri="{FF2B5EF4-FFF2-40B4-BE49-F238E27FC236}">
                <a16:creationId xmlns:a16="http://schemas.microsoft.com/office/drawing/2014/main" id="{74A464ED-AB8A-49F2-BE45-7244034874ED}"/>
              </a:ext>
            </a:extLst>
          </p:cNvPr>
          <p:cNvSpPr/>
          <p:nvPr/>
        </p:nvSpPr>
        <p:spPr>
          <a:xfrm>
            <a:off x="839259" y="5045101"/>
            <a:ext cx="11000208" cy="1015663"/>
          </a:xfrm>
          <a:prstGeom prst="rect">
            <a:avLst/>
          </a:prstGeom>
        </p:spPr>
        <p:txBody>
          <a:bodyPr wrap="square">
            <a:spAutoFit/>
          </a:bodyPr>
          <a:lstStyle/>
          <a:p>
            <a:pPr marL="457200" indent="-457200">
              <a:buAutoNum type="arabicPeriod" startAt="2"/>
            </a:pP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Xử</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lý</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sự</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kiện</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(Event)  </a:t>
            </a:r>
          </a:p>
          <a:p>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click(): event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xảy</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ra</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khi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click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vào</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đối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t</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ợng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selector</a:t>
            </a:r>
          </a:p>
          <a:p>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p>
        </p:txBody>
      </p:sp>
      <p:sp>
        <p:nvSpPr>
          <p:cNvPr id="16" name="Rectangle 15">
            <a:extLst>
              <a:ext uri="{FF2B5EF4-FFF2-40B4-BE49-F238E27FC236}">
                <a16:creationId xmlns:a16="http://schemas.microsoft.com/office/drawing/2014/main" id="{E9780EED-0654-4BD9-B39A-932A9A8B0FBA}"/>
              </a:ext>
            </a:extLst>
          </p:cNvPr>
          <p:cNvSpPr/>
          <p:nvPr/>
        </p:nvSpPr>
        <p:spPr>
          <a:xfrm>
            <a:off x="1131781" y="6046383"/>
            <a:ext cx="7900624" cy="369332"/>
          </a:xfrm>
          <a:prstGeom prst="rect">
            <a:avLst/>
          </a:prstGeom>
        </p:spPr>
        <p:txBody>
          <a:bodyPr wrap="none">
            <a:spAutoFit/>
          </a:bodyPr>
          <a:lstStyle/>
          <a:p>
            <a:r>
              <a:rPr lang="en-US" b="1" dirty="0" err="1">
                <a:solidFill>
                  <a:srgbClr val="380904"/>
                </a:solidFill>
                <a:latin typeface="Times New Roman" panose="02020603050405020304" pitchFamily="18" charset="0"/>
                <a:cs typeface="Times New Roman" panose="02020603050405020304" pitchFamily="18" charset="0"/>
              </a:rPr>
              <a:t>Tham</a:t>
            </a:r>
            <a:r>
              <a:rPr lang="en-US" b="1" dirty="0">
                <a:solidFill>
                  <a:srgbClr val="380904"/>
                </a:solidFill>
                <a:latin typeface="Times New Roman" panose="02020603050405020304" pitchFamily="18" charset="0"/>
                <a:cs typeface="Times New Roman" panose="02020603050405020304" pitchFamily="18" charset="0"/>
              </a:rPr>
              <a:t> </a:t>
            </a:r>
            <a:r>
              <a:rPr lang="en-US" b="1" dirty="0" err="1">
                <a:solidFill>
                  <a:srgbClr val="380904"/>
                </a:solidFill>
                <a:latin typeface="Times New Roman" panose="02020603050405020304" pitchFamily="18" charset="0"/>
                <a:cs typeface="Times New Roman" panose="02020603050405020304" pitchFamily="18" charset="0"/>
              </a:rPr>
              <a:t>khảo</a:t>
            </a:r>
            <a:r>
              <a:rPr lang="en-US" b="1" dirty="0">
                <a:solidFill>
                  <a:srgbClr val="380904"/>
                </a:solidFill>
                <a:latin typeface="Times New Roman" panose="02020603050405020304" pitchFamily="18" charset="0"/>
                <a:cs typeface="Times New Roman" panose="02020603050405020304" pitchFamily="18" charset="0"/>
              </a:rPr>
              <a:t> </a:t>
            </a:r>
            <a:r>
              <a:rPr lang="en-US" b="1" dirty="0" err="1">
                <a:solidFill>
                  <a:srgbClr val="380904"/>
                </a:solidFill>
                <a:latin typeface="Times New Roman" panose="02020603050405020304" pitchFamily="18" charset="0"/>
                <a:cs typeface="Times New Roman" panose="02020603050405020304" pitchFamily="18" charset="0"/>
              </a:rPr>
              <a:t>thêm</a:t>
            </a:r>
            <a:r>
              <a:rPr lang="en-US" b="1" dirty="0">
                <a:solidFill>
                  <a:srgbClr val="380904"/>
                </a:solidFill>
                <a:latin typeface="Times New Roman" panose="02020603050405020304" pitchFamily="18" charset="0"/>
                <a:cs typeface="Times New Roman" panose="02020603050405020304" pitchFamily="18" charset="0"/>
              </a:rPr>
              <a:t>: https://www.w3schools.com/jquery/jquery_ref_selectors.asp</a:t>
            </a:r>
          </a:p>
        </p:txBody>
      </p:sp>
    </p:spTree>
    <p:extLst>
      <p:ext uri="{BB962C8B-B14F-4D97-AF65-F5344CB8AC3E}">
        <p14:creationId xmlns:p14="http://schemas.microsoft.com/office/powerpoint/2010/main" val="266520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24</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2633522" y="285597"/>
            <a:ext cx="6506909"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năng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mở</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rộng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dự</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án</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A9AA723C-D4F0-4395-978A-F92CBB198BF3}"/>
              </a:ext>
            </a:extLst>
          </p:cNvPr>
          <p:cNvSpPr/>
          <p:nvPr/>
        </p:nvSpPr>
        <p:spPr>
          <a:xfrm>
            <a:off x="839259" y="1717004"/>
            <a:ext cx="11000208" cy="400110"/>
          </a:xfrm>
          <a:prstGeom prst="rect">
            <a:avLst/>
          </a:prstGeom>
        </p:spPr>
        <p:txBody>
          <a:bodyPr wrap="square">
            <a:spAutoFit/>
          </a:bodyPr>
          <a:lstStyle/>
          <a:p>
            <a:pPr marL="457200" indent="-457200">
              <a:buFont typeface="+mj-lt"/>
              <a:buAutoNum type="arabicPeriod"/>
            </a:pP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Tìm</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kiếm</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endPar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ECFAF23-D568-4D3F-9542-A40F0DDF7452}"/>
              </a:ext>
            </a:extLst>
          </p:cNvPr>
          <p:cNvSpPr/>
          <p:nvPr/>
        </p:nvSpPr>
        <p:spPr>
          <a:xfrm>
            <a:off x="1281250" y="2163280"/>
            <a:ext cx="11024125" cy="2806987"/>
          </a:xfrm>
          <a:prstGeom prst="rect">
            <a:avLst/>
          </a:prstGeom>
        </p:spPr>
        <p:txBody>
          <a:bodyPr wrap="square">
            <a:spAutoFit/>
          </a:bodyPr>
          <a:lstStyle/>
          <a:p>
            <a:pPr>
              <a:lnSpc>
                <a:spcPct val="150000"/>
              </a:lnSpc>
            </a:pPr>
            <a:r>
              <a:rPr lang="en-US"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+Event :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keyup</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keydown</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keypress() :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sự</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kiện</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khi</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dùng</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thao</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tác</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trên</a:t>
            </a:r>
            <a:r>
              <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phím</a:t>
            </a:r>
            <a:endParaRPr lang="en-US" sz="20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+Method </a:t>
            </a:r>
            <a:r>
              <a:rPr lang="en-US" sz="2000" b="1"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js</a:t>
            </a:r>
            <a:r>
              <a:rPr lang="en-US" sz="2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p>
          <a:p>
            <a:pPr>
              <a:lnSpc>
                <a:spcPct val="150000"/>
              </a:lnSpc>
            </a:pPr>
            <a:r>
              <a:rPr lang="en-US" sz="2000" b="1" dirty="0">
                <a:latin typeface="Times New Roman" panose="02020603050405020304" pitchFamily="18" charset="0"/>
                <a:ea typeface="Tahoma" panose="020B0604030504040204" pitchFamily="34" charset="0"/>
                <a:cs typeface="Times New Roman" panose="02020603050405020304" pitchFamily="18" charset="0"/>
              </a:rPr>
              <a:t>		- </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trim():</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Sử</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loại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bỏ</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khoản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trống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cuối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chuỗi</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2000" b="1" dirty="0">
                <a:latin typeface="Times New Roman" panose="02020603050405020304" pitchFamily="18" charset="0"/>
                <a:ea typeface="Tahoma" panose="020B0604030504040204" pitchFamily="34" charset="0"/>
                <a:cs typeface="Times New Roman" panose="02020603050405020304" pitchFamily="18" charset="0"/>
              </a:rPr>
              <a:t>		-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toLowerCase</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chuyển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chuỗi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dữ</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liệu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chữ</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a:t>
            </a:r>
            <a:r>
              <a:rPr lang="vi-VN" sz="2000" dirty="0">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latin typeface="Times New Roman" panose="02020603050405020304" pitchFamily="18" charset="0"/>
                <a:ea typeface="Tahoma" panose="020B0604030504040204" pitchFamily="34" charset="0"/>
                <a:cs typeface="Times New Roman" panose="02020603050405020304" pitchFamily="18" charset="0"/>
              </a:rPr>
              <a:t>ờng</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toUpperCase</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ng</a:t>
            </a:r>
            <a:r>
              <a:rPr lang="vi-VN" sz="2000" dirty="0">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latin typeface="Times New Roman" panose="02020603050405020304" pitchFamily="18" charset="0"/>
                <a:ea typeface="Tahoma" panose="020B0604030504040204" pitchFamily="34" charset="0"/>
                <a:cs typeface="Times New Roman" panose="02020603050405020304" pitchFamily="18" charset="0"/>
              </a:rPr>
              <a:t>ợc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lại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với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toLowerCase</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 </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Search():</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Tìm</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kiếm</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chuỗi</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kí</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tự</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có</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nằm</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đoạn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văn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bản</a:t>
            </a:r>
            <a:r>
              <a:rPr lang="en-US" sz="2000" dirty="0">
                <a:latin typeface="Times New Roman" panose="02020603050405020304" pitchFamily="18" charset="0"/>
                <a:ea typeface="Tahoma" panose="020B0604030504040204" pitchFamily="34" charset="0"/>
                <a:cs typeface="Times New Roman" panose="02020603050405020304" pitchFamily="18" charset="0"/>
              </a:rPr>
              <a:t> hay </a:t>
            </a:r>
            <a:r>
              <a:rPr lang="en-US" sz="2000" dirty="0" err="1">
                <a:latin typeface="Times New Roman" panose="02020603050405020304" pitchFamily="18" charset="0"/>
                <a:ea typeface="Tahoma" panose="020B0604030504040204" pitchFamily="34" charset="0"/>
                <a:cs typeface="Times New Roman" panose="02020603050405020304" pitchFamily="18" charset="0"/>
              </a:rPr>
              <a:t>không</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23617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25</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2633522" y="285597"/>
            <a:ext cx="6506909"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năng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mở</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rộng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dự</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án</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A9AA723C-D4F0-4395-978A-F92CBB198BF3}"/>
              </a:ext>
            </a:extLst>
          </p:cNvPr>
          <p:cNvSpPr/>
          <p:nvPr/>
        </p:nvSpPr>
        <p:spPr>
          <a:xfrm>
            <a:off x="839259" y="1456586"/>
            <a:ext cx="11000208" cy="400110"/>
          </a:xfrm>
          <a:prstGeom prst="rect">
            <a:avLst/>
          </a:prstGeom>
        </p:spPr>
        <p:txBody>
          <a:bodyPr wrap="square">
            <a:spAutoFit/>
          </a:bodyPr>
          <a:lstStyle/>
          <a:p>
            <a:pPr marL="457200" indent="-457200">
              <a:buFont typeface="+mj-lt"/>
              <a:buAutoNum type="arabicPeriod"/>
            </a:pP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Tìm</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kiếm</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endPar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89C6E8B-D727-49BC-9AB1-5FCA747D0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59" y="3021400"/>
            <a:ext cx="5508441" cy="3347359"/>
          </a:xfrm>
          <a:prstGeom prst="rect">
            <a:avLst/>
          </a:prstGeom>
        </p:spPr>
      </p:pic>
      <p:pic>
        <p:nvPicPr>
          <p:cNvPr id="8" name="Picture 7">
            <a:extLst>
              <a:ext uri="{FF2B5EF4-FFF2-40B4-BE49-F238E27FC236}">
                <a16:creationId xmlns:a16="http://schemas.microsoft.com/office/drawing/2014/main" id="{1D79AB0D-B50D-4D8C-8F52-F5ACE4401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363" y="3008992"/>
            <a:ext cx="5404357" cy="3347358"/>
          </a:xfrm>
          <a:prstGeom prst="rect">
            <a:avLst/>
          </a:prstGeom>
        </p:spPr>
      </p:pic>
      <p:sp>
        <p:nvSpPr>
          <p:cNvPr id="13" name="Rectangle 12">
            <a:extLst>
              <a:ext uri="{FF2B5EF4-FFF2-40B4-BE49-F238E27FC236}">
                <a16:creationId xmlns:a16="http://schemas.microsoft.com/office/drawing/2014/main" id="{5BAD0D20-C931-4F97-845A-B397ECCCED85}"/>
              </a:ext>
            </a:extLst>
          </p:cNvPr>
          <p:cNvSpPr/>
          <p:nvPr/>
        </p:nvSpPr>
        <p:spPr>
          <a:xfrm>
            <a:off x="528488" y="2099262"/>
            <a:ext cx="5171750" cy="707886"/>
          </a:xfrm>
          <a:prstGeom prst="rect">
            <a:avLst/>
          </a:prstGeom>
        </p:spPr>
        <p:txBody>
          <a:bodyPr wrap="square">
            <a:spAutoFit/>
          </a:bodyPr>
          <a:lstStyle/>
          <a:p>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B</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ớc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tạo</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ph</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ơng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thức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tìm</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dung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trong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prototype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DanhSachNguoiDung</a:t>
            </a:r>
            <a:endPar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D97F0617-72F6-46F1-90AD-6E013877A4F4}"/>
              </a:ext>
            </a:extLst>
          </p:cNvPr>
          <p:cNvSpPr/>
          <p:nvPr/>
        </p:nvSpPr>
        <p:spPr>
          <a:xfrm>
            <a:off x="6280639" y="2078901"/>
            <a:ext cx="5624146" cy="400110"/>
          </a:xfrm>
          <a:prstGeom prst="rect">
            <a:avLst/>
          </a:prstGeom>
        </p:spPr>
        <p:txBody>
          <a:bodyPr wrap="square">
            <a:spAutoFit/>
          </a:bodyPr>
          <a:lstStyle/>
          <a:p>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B</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ớc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2:Viết function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tìm</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dung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trong</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main.js</a:t>
            </a:r>
          </a:p>
        </p:txBody>
      </p:sp>
    </p:spTree>
    <p:extLst>
      <p:ext uri="{BB962C8B-B14F-4D97-AF65-F5344CB8AC3E}">
        <p14:creationId xmlns:p14="http://schemas.microsoft.com/office/powerpoint/2010/main" val="1004836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26</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2633522" y="285597"/>
            <a:ext cx="6506909"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năng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mở</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rộng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dự</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án</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A9AA723C-D4F0-4395-978A-F92CBB198BF3}"/>
              </a:ext>
            </a:extLst>
          </p:cNvPr>
          <p:cNvSpPr/>
          <p:nvPr/>
        </p:nvSpPr>
        <p:spPr>
          <a:xfrm>
            <a:off x="839259" y="1717004"/>
            <a:ext cx="11000208" cy="400110"/>
          </a:xfrm>
          <a:prstGeom prst="rect">
            <a:avLst/>
          </a:prstGeom>
        </p:spPr>
        <p:txBody>
          <a:bodyPr wrap="square">
            <a:spAutoFit/>
          </a:bodyPr>
          <a:lstStyle/>
          <a:p>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2.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Lưu</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trữ</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dung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vào</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localStorage</a:t>
            </a:r>
            <a:endPar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ECFAF23-D568-4D3F-9542-A40F0DDF7452}"/>
              </a:ext>
            </a:extLst>
          </p:cNvPr>
          <p:cNvSpPr/>
          <p:nvPr/>
        </p:nvSpPr>
        <p:spPr>
          <a:xfrm>
            <a:off x="1281250" y="2163280"/>
            <a:ext cx="11024125" cy="2951064"/>
          </a:xfrm>
          <a:prstGeom prst="rect">
            <a:avLst/>
          </a:prstGeom>
        </p:spPr>
        <p:txBody>
          <a:bodyPr wrap="square">
            <a:spAutoFit/>
          </a:bodyPr>
          <a:lstStyle/>
          <a:p>
            <a:pPr lvl="1">
              <a:lnSpc>
                <a:spcPct val="150000"/>
              </a:lnSpc>
            </a:pPr>
            <a:r>
              <a:rPr lang="en-US"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+Method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js</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p>
          <a:p>
            <a:pPr lvl="1">
              <a:lnSpc>
                <a:spcPct val="150000"/>
              </a:lnSpc>
            </a:pPr>
            <a:r>
              <a:rPr lang="en-US"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a:latin typeface="Times New Roman" panose="02020603050405020304" pitchFamily="18" charset="0"/>
                <a:ea typeface="Tahoma" panose="020B0604030504040204" pitchFamily="34" charset="0"/>
                <a:cs typeface="Times New Roman" panose="02020603050405020304" pitchFamily="18" charset="0"/>
              </a:rPr>
              <a:t>-</a:t>
            </a:r>
            <a:r>
              <a:rPr lang="en-US" b="1" dirty="0" err="1">
                <a:latin typeface="Times New Roman" panose="02020603050405020304" pitchFamily="18" charset="0"/>
                <a:ea typeface="Tahoma" panose="020B0604030504040204" pitchFamily="34" charset="0"/>
                <a:cs typeface="Times New Roman" panose="02020603050405020304" pitchFamily="18" charset="0"/>
              </a:rPr>
              <a:t>JSON.stringify</a:t>
            </a:r>
            <a:r>
              <a:rPr lang="en-US" b="1" dirty="0">
                <a:latin typeface="Times New Roman" panose="02020603050405020304" pitchFamily="18" charset="0"/>
                <a:ea typeface="Tahoma" panose="020B0604030504040204" pitchFamily="34" charset="0"/>
                <a:cs typeface="Times New Roman" panose="02020603050405020304" pitchFamily="18" charset="0"/>
              </a:rPr>
              <a:t>(object): </a:t>
            </a:r>
            <a:r>
              <a:rPr lang="en-US" dirty="0" err="1">
                <a:latin typeface="Times New Roman" panose="02020603050405020304" pitchFamily="18" charset="0"/>
                <a:ea typeface="Tahoma" panose="020B0604030504040204" pitchFamily="34" charset="0"/>
                <a:cs typeface="Times New Roman" panose="02020603050405020304" pitchFamily="18" charset="0"/>
              </a:rPr>
              <a:t>Chuyển</a:t>
            </a:r>
            <a:r>
              <a:rPr lang="en-US" dirty="0">
                <a:latin typeface="Times New Roman" panose="02020603050405020304" pitchFamily="18" charset="0"/>
                <a:ea typeface="Tahoma" panose="020B0604030504040204" pitchFamily="34" charset="0"/>
                <a:cs typeface="Times New Roman" panose="02020603050405020304" pitchFamily="18" charset="0"/>
              </a:rPr>
              <a:t> 1 object </a:t>
            </a:r>
            <a:r>
              <a:rPr lang="en-US" dirty="0" err="1">
                <a:latin typeface="Times New Roman" panose="02020603050405020304" pitchFamily="18" charset="0"/>
                <a:ea typeface="Tahoma" panose="020B0604030504040204" pitchFamily="34" charset="0"/>
                <a:cs typeface="Times New Roman" panose="02020603050405020304" pitchFamily="18" charset="0"/>
              </a:rPr>
              <a:t>javascript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chuỗi</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JSON.parse</a:t>
            </a:r>
            <a:r>
              <a:rPr lang="en-US" b="1" dirty="0">
                <a:latin typeface="Times New Roman" panose="02020603050405020304" pitchFamily="18" charset="0"/>
                <a:ea typeface="Tahoma" panose="020B0604030504040204" pitchFamily="34" charset="0"/>
                <a:cs typeface="Times New Roman" panose="02020603050405020304" pitchFamily="18" charset="0"/>
              </a:rPr>
              <a:t>(</a:t>
            </a:r>
            <a:r>
              <a:rPr lang="en-US" b="1" dirty="0" err="1">
                <a:latin typeface="Times New Roman" panose="02020603050405020304" pitchFamily="18" charset="0"/>
                <a:ea typeface="Tahoma" panose="020B0604030504040204" pitchFamily="34" charset="0"/>
                <a:cs typeface="Times New Roman" panose="02020603050405020304" pitchFamily="18" charset="0"/>
              </a:rPr>
              <a:t>chuoi</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Chuyển</a:t>
            </a:r>
            <a:r>
              <a:rPr lang="en-US" dirty="0">
                <a:latin typeface="Times New Roman" panose="02020603050405020304" pitchFamily="18" charset="0"/>
                <a:ea typeface="Tahoma" panose="020B0604030504040204" pitchFamily="34" charset="0"/>
                <a:cs typeface="Times New Roman" panose="02020603050405020304" pitchFamily="18" charset="0"/>
              </a:rPr>
              <a:t> 1 </a:t>
            </a:r>
            <a:r>
              <a:rPr lang="en-US" dirty="0" err="1">
                <a:latin typeface="Times New Roman" panose="02020603050405020304" pitchFamily="18" charset="0"/>
                <a:ea typeface="Tahoma" panose="020B0604030504040204" pitchFamily="34" charset="0"/>
                <a:cs typeface="Times New Roman" panose="02020603050405020304" pitchFamily="18" charset="0"/>
              </a:rPr>
              <a:t>chuỗi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về</a:t>
            </a:r>
            <a:r>
              <a:rPr lang="en-US" dirty="0">
                <a:latin typeface="Times New Roman" panose="02020603050405020304" pitchFamily="18" charset="0"/>
                <a:ea typeface="Tahoma" panose="020B0604030504040204" pitchFamily="34" charset="0"/>
                <a:cs typeface="Times New Roman" panose="02020603050405020304" pitchFamily="18" charset="0"/>
              </a:rPr>
              <a:t> object </a:t>
            </a:r>
            <a:r>
              <a:rPr lang="en-US" dirty="0" err="1">
                <a:latin typeface="Times New Roman" panose="02020603050405020304" pitchFamily="18" charset="0"/>
                <a:ea typeface="Tahoma" panose="020B0604030504040204" pitchFamily="34" charset="0"/>
                <a:cs typeface="Times New Roman" panose="02020603050405020304" pitchFamily="18" charset="0"/>
              </a:rPr>
              <a:t>javascript</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Dùng</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localstorage</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r>
              <a:rPr lang="en-US"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a:latin typeface="Times New Roman" panose="02020603050405020304" pitchFamily="18" charset="0"/>
                <a:ea typeface="Tahoma" panose="020B0604030504040204" pitchFamily="34" charset="0"/>
                <a:cs typeface="Times New Roman" panose="02020603050405020304" pitchFamily="18" charset="0"/>
              </a:rPr>
              <a:t>+</a:t>
            </a:r>
            <a:r>
              <a:rPr lang="en-US" b="1" dirty="0" err="1">
                <a:latin typeface="Times New Roman" panose="02020603050405020304" pitchFamily="18" charset="0"/>
                <a:ea typeface="Tahoma" panose="020B0604030504040204" pitchFamily="34" charset="0"/>
                <a:cs typeface="Times New Roman" panose="02020603050405020304" pitchFamily="18" charset="0"/>
              </a:rPr>
              <a:t>setItem</a:t>
            </a:r>
            <a:r>
              <a:rPr lang="en-US" b="1" dirty="0">
                <a:latin typeface="Times New Roman" panose="02020603050405020304" pitchFamily="18" charset="0"/>
                <a:ea typeface="Tahoma" panose="020B0604030504040204" pitchFamily="34" charset="0"/>
                <a:cs typeface="Times New Roman" panose="02020603050405020304" pitchFamily="18" charset="0"/>
              </a:rPr>
              <a:t>(“</a:t>
            </a:r>
            <a:r>
              <a:rPr lang="en-US" b="1" dirty="0" err="1">
                <a:latin typeface="Times New Roman" panose="02020603050405020304" pitchFamily="18" charset="0"/>
                <a:ea typeface="Tahoma" panose="020B0604030504040204" pitchFamily="34" charset="0"/>
                <a:cs typeface="Times New Roman" panose="02020603050405020304" pitchFamily="18" charset="0"/>
              </a:rPr>
              <a:t>Key”,value</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L</a:t>
            </a:r>
            <a:r>
              <a:rPr lang="vi-VN" dirty="0">
                <a:latin typeface="Times New Roman" panose="02020603050405020304" pitchFamily="18" charset="0"/>
                <a:ea typeface="Tahoma" panose="020B0604030504040204" pitchFamily="34" charset="0"/>
                <a:cs typeface="Times New Roman" panose="02020603050405020304" pitchFamily="18" charset="0"/>
              </a:rPr>
              <a:t>ư</a:t>
            </a:r>
            <a:r>
              <a:rPr lang="en-US" dirty="0">
                <a:latin typeface="Times New Roman" panose="02020603050405020304" pitchFamily="18" charset="0"/>
                <a:ea typeface="Tahoma" panose="020B0604030504040204" pitchFamily="34" charset="0"/>
                <a:cs typeface="Times New Roman" panose="02020603050405020304" pitchFamily="18" charset="0"/>
              </a:rPr>
              <a:t>u 1 </a:t>
            </a:r>
            <a:r>
              <a:rPr lang="en-US" dirty="0" err="1">
                <a:latin typeface="Times New Roman" panose="02020603050405020304" pitchFamily="18" charset="0"/>
                <a:ea typeface="Tahoma" panose="020B0604030504040204" pitchFamily="34" charset="0"/>
                <a:cs typeface="Times New Roman" panose="02020603050405020304" pitchFamily="18" charset="0"/>
              </a:rPr>
              <a:t>chuỗi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từ</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khóa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Key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giá</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trị</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value</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localstorage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getItem</a:t>
            </a:r>
            <a:r>
              <a:rPr lang="en-US" b="1" dirty="0">
                <a:latin typeface="Times New Roman" panose="02020603050405020304" pitchFamily="18" charset="0"/>
                <a:ea typeface="Tahoma" panose="020B0604030504040204" pitchFamily="34" charset="0"/>
                <a:cs typeface="Times New Roman" panose="02020603050405020304" pitchFamily="18" charset="0"/>
              </a:rPr>
              <a:t>(“Key”): </a:t>
            </a:r>
            <a:r>
              <a:rPr lang="en-US" dirty="0" err="1">
                <a:latin typeface="Times New Roman" panose="02020603050405020304" pitchFamily="18" charset="0"/>
                <a:ea typeface="Tahoma" panose="020B0604030504040204" pitchFamily="34" charset="0"/>
                <a:cs typeface="Times New Roman" panose="02020603050405020304" pitchFamily="18" charset="0"/>
              </a:rPr>
              <a:t>Lấy</a:t>
            </a:r>
            <a:r>
              <a:rPr lang="en-US" dirty="0">
                <a:latin typeface="Times New Roman" panose="02020603050405020304" pitchFamily="18" charset="0"/>
                <a:ea typeface="Tahoma" panose="020B0604030504040204" pitchFamily="34" charset="0"/>
                <a:cs typeface="Times New Roman" panose="02020603050405020304" pitchFamily="18" charset="0"/>
              </a:rPr>
              <a:t> 1 </a:t>
            </a:r>
            <a:r>
              <a:rPr lang="en-US" dirty="0" err="1">
                <a:latin typeface="Times New Roman" panose="02020603050405020304" pitchFamily="18" charset="0"/>
                <a:ea typeface="Tahoma" panose="020B0604030504040204" pitchFamily="34" charset="0"/>
                <a:cs typeface="Times New Roman" panose="02020603050405020304" pitchFamily="18" charset="0"/>
              </a:rPr>
              <a:t>chuỗi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quả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từ</a:t>
            </a:r>
            <a:r>
              <a:rPr lang="en-US" dirty="0">
                <a:latin typeface="Times New Roman" panose="02020603050405020304" pitchFamily="18" charset="0"/>
                <a:ea typeface="Tahoma" panose="020B0604030504040204" pitchFamily="34" charset="0"/>
                <a:cs typeface="Times New Roman" panose="02020603050405020304" pitchFamily="18" charset="0"/>
              </a:rPr>
              <a:t> storage </a:t>
            </a:r>
            <a:r>
              <a:rPr lang="en-US" dirty="0" err="1">
                <a:latin typeface="Times New Roman" panose="02020603050405020304" pitchFamily="18" charset="0"/>
                <a:ea typeface="Tahoma" panose="020B0604030504040204" pitchFamily="34" charset="0"/>
                <a:cs typeface="Times New Roman" panose="02020603050405020304" pitchFamily="18" charset="0"/>
              </a:rPr>
              <a:t>ra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ngoài</a:t>
            </a:r>
            <a:r>
              <a:rPr lang="en-US" dirty="0">
                <a:latin typeface="Times New Roman" panose="02020603050405020304" pitchFamily="18" charset="0"/>
                <a:ea typeface="Tahoma" panose="020B0604030504040204" pitchFamily="34" charset="0"/>
                <a:cs typeface="Times New Roman" panose="02020603050405020304" pitchFamily="18" charset="0"/>
              </a:rPr>
              <a:t>   </a:t>
            </a:r>
          </a:p>
          <a:p>
            <a:pPr>
              <a:lnSpc>
                <a:spcPct val="150000"/>
              </a:lnSpc>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48129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27</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2633522" y="285597"/>
            <a:ext cx="6506909"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năng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mở</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rộng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dự</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án</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1ED38744-4F14-4870-923A-97457B376048}"/>
              </a:ext>
            </a:extLst>
          </p:cNvPr>
          <p:cNvSpPr/>
          <p:nvPr/>
        </p:nvSpPr>
        <p:spPr>
          <a:xfrm>
            <a:off x="839259" y="1532365"/>
            <a:ext cx="11000208" cy="400110"/>
          </a:xfrm>
          <a:prstGeom prst="rect">
            <a:avLst/>
          </a:prstGeom>
        </p:spPr>
        <p:txBody>
          <a:bodyPr wrap="square">
            <a:spAutoFit/>
          </a:bodyPr>
          <a:lstStyle/>
          <a:p>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2.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Lưu</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trữ</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ng</a:t>
            </a:r>
            <a:r>
              <a:rPr lang="vi-VN"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dung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vào</a:t>
            </a:r>
            <a:r>
              <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localStorage</a:t>
            </a:r>
            <a:endParaRPr lang="en-US" sz="2000" b="1"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9042443-824A-4F05-8255-7CD34F6B9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59" y="2763390"/>
            <a:ext cx="4524049" cy="1684671"/>
          </a:xfrm>
          <a:prstGeom prst="rect">
            <a:avLst/>
          </a:prstGeom>
        </p:spPr>
      </p:pic>
      <p:sp>
        <p:nvSpPr>
          <p:cNvPr id="16" name="Rectangle 15">
            <a:extLst>
              <a:ext uri="{FF2B5EF4-FFF2-40B4-BE49-F238E27FC236}">
                <a16:creationId xmlns:a16="http://schemas.microsoft.com/office/drawing/2014/main" id="{ADFD27B9-DF0C-4BB4-B3F4-A9635DBA2730}"/>
              </a:ext>
            </a:extLst>
          </p:cNvPr>
          <p:cNvSpPr/>
          <p:nvPr/>
        </p:nvSpPr>
        <p:spPr>
          <a:xfrm>
            <a:off x="764225" y="2291109"/>
            <a:ext cx="4379275" cy="400110"/>
          </a:xfrm>
          <a:prstGeom prst="rect">
            <a:avLst/>
          </a:prstGeom>
        </p:spPr>
        <p:txBody>
          <a:bodyPr wrap="square">
            <a:spAutoFit/>
          </a:bodyPr>
          <a:lstStyle/>
          <a:p>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B</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ớc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1: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viết</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hàm</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l</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u Storage</a:t>
            </a:r>
          </a:p>
        </p:txBody>
      </p:sp>
      <p:sp>
        <p:nvSpPr>
          <p:cNvPr id="18" name="Rectangle 17">
            <a:extLst>
              <a:ext uri="{FF2B5EF4-FFF2-40B4-BE49-F238E27FC236}">
                <a16:creationId xmlns:a16="http://schemas.microsoft.com/office/drawing/2014/main" id="{6E4F24AA-3D90-4287-8325-C6CD5112CBCA}"/>
              </a:ext>
            </a:extLst>
          </p:cNvPr>
          <p:cNvSpPr/>
          <p:nvPr/>
        </p:nvSpPr>
        <p:spPr>
          <a:xfrm>
            <a:off x="6332687" y="2291109"/>
            <a:ext cx="5774646" cy="400110"/>
          </a:xfrm>
          <a:prstGeom prst="rect">
            <a:avLst/>
          </a:prstGeom>
        </p:spPr>
        <p:txBody>
          <a:bodyPr wrap="square">
            <a:spAutoFit/>
          </a:bodyPr>
          <a:lstStyle/>
          <a:p>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B</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ớc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2:gọi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hàm</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luuStorage</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khi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them ng</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ời</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dùng</a:t>
            </a:r>
            <a:endPar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3AB96F72-A4D5-421C-BEBA-BB084DD06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687" y="2763390"/>
            <a:ext cx="4740981" cy="2142783"/>
          </a:xfrm>
          <a:prstGeom prst="rect">
            <a:avLst/>
          </a:prstGeom>
        </p:spPr>
      </p:pic>
      <p:pic>
        <p:nvPicPr>
          <p:cNvPr id="21" name="Picture 20">
            <a:extLst>
              <a:ext uri="{FF2B5EF4-FFF2-40B4-BE49-F238E27FC236}">
                <a16:creationId xmlns:a16="http://schemas.microsoft.com/office/drawing/2014/main" id="{4125A897-377E-45C1-BB2A-16D13B627A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5179342"/>
            <a:ext cx="4652897" cy="1542133"/>
          </a:xfrm>
          <a:prstGeom prst="rect">
            <a:avLst/>
          </a:prstGeom>
        </p:spPr>
      </p:pic>
      <p:sp>
        <p:nvSpPr>
          <p:cNvPr id="22" name="Rectangle 21">
            <a:extLst>
              <a:ext uri="{FF2B5EF4-FFF2-40B4-BE49-F238E27FC236}">
                <a16:creationId xmlns:a16="http://schemas.microsoft.com/office/drawing/2014/main" id="{3534720C-3C2E-4ADB-B926-5BDD76C2F27B}"/>
              </a:ext>
            </a:extLst>
          </p:cNvPr>
          <p:cNvSpPr/>
          <p:nvPr/>
        </p:nvSpPr>
        <p:spPr>
          <a:xfrm>
            <a:off x="838200" y="4613646"/>
            <a:ext cx="4379275" cy="400110"/>
          </a:xfrm>
          <a:prstGeom prst="rect">
            <a:avLst/>
          </a:prstGeom>
        </p:spPr>
        <p:txBody>
          <a:bodyPr wrap="square">
            <a:spAutoFit/>
          </a:bodyPr>
          <a:lstStyle/>
          <a:p>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B</a:t>
            </a:r>
            <a:r>
              <a:rPr lang="vi-VN"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ớc</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3:Lấy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dữ</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liệu</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từ</a:t>
            </a:r>
            <a:r>
              <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localStorage</a:t>
            </a:r>
            <a:endParaRPr lang="en-US" sz="20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48396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28</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2633522" y="285597"/>
            <a:ext cx="6506909"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Các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chức</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năng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mở</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rộng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của</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dự</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án</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ECFAF23-D568-4D3F-9542-A40F0DDF7452}"/>
              </a:ext>
            </a:extLst>
          </p:cNvPr>
          <p:cNvSpPr/>
          <p:nvPr/>
        </p:nvSpPr>
        <p:spPr>
          <a:xfrm>
            <a:off x="838200" y="1218607"/>
            <a:ext cx="11024125" cy="5588068"/>
          </a:xfrm>
          <a:prstGeom prst="rect">
            <a:avLst/>
          </a:prstGeom>
        </p:spPr>
        <p:txBody>
          <a:bodyPr wrap="square">
            <a:spAutoFit/>
          </a:bodyPr>
          <a:lstStyle/>
          <a:p>
            <a:pPr>
              <a:lnSpc>
                <a:spcPct val="150000"/>
              </a:lnSpc>
            </a:pP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3.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Thực</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hiện</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tính</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năng</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xóa</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ng</a:t>
            </a:r>
            <a:r>
              <a:rPr lang="vi-VN"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ư</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ời</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dùng</a:t>
            </a:r>
            <a:endPar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16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duyệt</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phần</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tử</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traversing Method)</a:t>
            </a:r>
          </a:p>
          <a:p>
            <a:pPr>
              <a:lnSpc>
                <a:spcPct val="150000"/>
              </a:lnSpc>
            </a:pPr>
            <a:r>
              <a:rPr lang="en-US" sz="16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-$(‘Selector’).each(): </a:t>
            </a:r>
            <a:r>
              <a:rPr lang="en-US" sz="1600" dirty="0" err="1">
                <a:latin typeface="Times New Roman" panose="02020603050405020304" pitchFamily="18" charset="0"/>
                <a:ea typeface="Tahoma" panose="020B0604030504040204" pitchFamily="34" charset="0"/>
                <a:cs typeface="Times New Roman" panose="02020603050405020304" pitchFamily="18" charset="0"/>
              </a:rPr>
              <a:t>ph</a:t>
            </a:r>
            <a:r>
              <a:rPr lang="vi-VN" sz="1600" dirty="0">
                <a:latin typeface="Times New Roman" panose="02020603050405020304" pitchFamily="18" charset="0"/>
                <a:ea typeface="Tahoma" panose="020B0604030504040204" pitchFamily="34" charset="0"/>
                <a:cs typeface="Times New Roman" panose="02020603050405020304" pitchFamily="18" charset="0"/>
              </a:rPr>
              <a:t>ư</a:t>
            </a:r>
            <a:r>
              <a:rPr lang="en-US" sz="1600" dirty="0" err="1">
                <a:latin typeface="Times New Roman" panose="02020603050405020304" pitchFamily="18" charset="0"/>
                <a:ea typeface="Tahoma" panose="020B0604030504040204" pitchFamily="34" charset="0"/>
                <a:cs typeface="Times New Roman" panose="02020603050405020304" pitchFamily="18" charset="0"/>
              </a:rPr>
              <a:t>ơng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duyệt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tất</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cả</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tử</a:t>
            </a:r>
            <a:r>
              <a:rPr lang="en-US" sz="1600" dirty="0">
                <a:latin typeface="Times New Roman" panose="02020603050405020304" pitchFamily="18" charset="0"/>
                <a:ea typeface="Tahoma" panose="020B0604030504040204" pitchFamily="34" charset="0"/>
                <a:cs typeface="Times New Roman" panose="02020603050405020304" pitchFamily="18" charset="0"/>
              </a:rPr>
              <a:t> html </a:t>
            </a:r>
            <a:r>
              <a:rPr lang="en-US" sz="1600" dirty="0" err="1">
                <a:latin typeface="Times New Roman" panose="02020603050405020304" pitchFamily="18" charset="0"/>
                <a:ea typeface="Tahoma" panose="020B0604030504040204" pitchFamily="34" charset="0"/>
                <a:cs typeface="Times New Roman" panose="02020603050405020304" pitchFamily="18" charset="0"/>
              </a:rPr>
              <a:t>có</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cùng</a:t>
            </a:r>
            <a:r>
              <a:rPr lang="en-US" sz="1600" dirty="0">
                <a:latin typeface="Times New Roman" panose="02020603050405020304" pitchFamily="18" charset="0"/>
                <a:ea typeface="Tahoma" panose="020B0604030504040204" pitchFamily="34" charset="0"/>
                <a:cs typeface="Times New Roman" panose="02020603050405020304" pitchFamily="18" charset="0"/>
              </a:rPr>
              <a:t> selector.</a:t>
            </a:r>
          </a:p>
          <a:p>
            <a:pPr>
              <a:lnSpc>
                <a:spcPct val="150000"/>
              </a:lnSpc>
            </a:pPr>
            <a:r>
              <a:rPr lang="en-US" sz="16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-$(‘Selector’).is(‘checked’):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Trả</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về</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giá</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trị</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là</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true</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false</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Nếu</a:t>
            </a:r>
            <a:r>
              <a:rPr lang="en-US" sz="1600" dirty="0">
                <a:latin typeface="Times New Roman" panose="02020603050405020304" pitchFamily="18" charset="0"/>
                <a:ea typeface="Tahoma" panose="020B0604030504040204" pitchFamily="34" charset="0"/>
                <a:cs typeface="Times New Roman" panose="02020603050405020304" pitchFamily="18" charset="0"/>
              </a:rPr>
              <a:t> selector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thỏa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điều</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kiện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giá</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trị</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ngoặc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p>
          <a:p>
            <a:pPr lvl="1">
              <a:lnSpc>
                <a:spcPct val="150000"/>
              </a:lnSpc>
            </a:pPr>
            <a:r>
              <a:rPr lang="en-US" sz="16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+Method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js</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p>
          <a:p>
            <a:pPr lvl="1">
              <a:lnSpc>
                <a:spcPct val="150000"/>
              </a:lnSpc>
            </a:pPr>
            <a:r>
              <a:rPr lang="en-US" sz="16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splice(</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index,number</a:t>
            </a:r>
            <a:r>
              <a:rPr lang="en-US" sz="1600" b="1"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Hàm</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xóa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tử</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mảng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javascript</a:t>
            </a:r>
            <a:r>
              <a:rPr lang="en-US" sz="1600" dirty="0">
                <a:latin typeface="Times New Roman" panose="02020603050405020304" pitchFamily="18" charset="0"/>
                <a:ea typeface="Tahoma" panose="020B0604030504040204" pitchFamily="34" charset="0"/>
                <a:cs typeface="Times New Roman" panose="02020603050405020304" pitchFamily="18" charset="0"/>
              </a:rPr>
              <a:t>. Index </a:t>
            </a:r>
            <a:r>
              <a:rPr lang="en-US" sz="1600" dirty="0" err="1">
                <a:latin typeface="Times New Roman" panose="02020603050405020304" pitchFamily="18" charset="0"/>
                <a:ea typeface="Tahoma" panose="020B0604030504040204" pitchFamily="34" charset="0"/>
                <a:cs typeface="Times New Roman" panose="02020603050405020304" pitchFamily="18" charset="0"/>
              </a:rPr>
              <a:t>là</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tử</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cần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xóa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và</a:t>
            </a:r>
            <a:r>
              <a:rPr lang="en-US" sz="1600" dirty="0">
                <a:latin typeface="Times New Roman" panose="02020603050405020304" pitchFamily="18" charset="0"/>
                <a:ea typeface="Tahoma" panose="020B0604030504040204" pitchFamily="34" charset="0"/>
                <a:cs typeface="Times New Roman" panose="02020603050405020304" pitchFamily="18" charset="0"/>
              </a:rPr>
              <a:t> number </a:t>
            </a:r>
            <a:r>
              <a:rPr lang="en-US" sz="1600" dirty="0" err="1">
                <a:latin typeface="Times New Roman" panose="02020603050405020304" pitchFamily="18" charset="0"/>
                <a:ea typeface="Tahoma" panose="020B0604030504040204" pitchFamily="34" charset="0"/>
                <a:cs typeface="Times New Roman" panose="02020603050405020304" pitchFamily="18" charset="0"/>
              </a:rPr>
              <a:t>là</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số</a:t>
            </a:r>
            <a:r>
              <a:rPr lang="en-US" sz="1600" dirty="0">
                <a:latin typeface="Times New Roman" panose="02020603050405020304" pitchFamily="18" charset="0"/>
                <a:ea typeface="Tahoma" panose="020B0604030504040204" pitchFamily="34" charset="0"/>
                <a:cs typeface="Times New Roman" panose="02020603050405020304" pitchFamily="18" charset="0"/>
              </a:rPr>
              <a:t> l</a:t>
            </a:r>
            <a:r>
              <a:rPr lang="vi-VN" sz="1600" dirty="0">
                <a:latin typeface="Times New Roman" panose="02020603050405020304" pitchFamily="18" charset="0"/>
                <a:ea typeface="Tahoma" panose="020B0604030504040204" pitchFamily="34" charset="0"/>
                <a:cs typeface="Times New Roman" panose="02020603050405020304" pitchFamily="18" charset="0"/>
              </a:rPr>
              <a:t>ư</a:t>
            </a:r>
            <a:r>
              <a:rPr lang="en-US" sz="1600" dirty="0" err="1">
                <a:latin typeface="Times New Roman" panose="02020603050405020304" pitchFamily="18" charset="0"/>
                <a:ea typeface="Tahoma" panose="020B0604030504040204" pitchFamily="34" charset="0"/>
                <a:cs typeface="Times New Roman" panose="02020603050405020304" pitchFamily="18" charset="0"/>
              </a:rPr>
              <a:t>ợng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tử</a:t>
            </a:r>
            <a:r>
              <a:rPr lang="en-US" sz="1600" dirty="0">
                <a:latin typeface="Times New Roman" panose="02020603050405020304" pitchFamily="18" charset="0"/>
                <a:ea typeface="Tahoma" panose="020B0604030504040204" pitchFamily="34" charset="0"/>
                <a:cs typeface="Times New Roman" panose="02020603050405020304" pitchFamily="18" charset="0"/>
              </a:rPr>
              <a:t> đ</a:t>
            </a:r>
            <a:r>
              <a:rPr lang="vi-VN" sz="1600" dirty="0">
                <a:latin typeface="Times New Roman" panose="02020603050405020304" pitchFamily="18" charset="0"/>
                <a:ea typeface="Tahoma" panose="020B0604030504040204" pitchFamily="34" charset="0"/>
                <a:cs typeface="Times New Roman" panose="02020603050405020304" pitchFamily="18" charset="0"/>
              </a:rPr>
              <a:t>ư</a:t>
            </a:r>
            <a:r>
              <a:rPr lang="en-US" sz="1600" dirty="0" err="1">
                <a:latin typeface="Times New Roman" panose="02020603050405020304" pitchFamily="18" charset="0"/>
                <a:ea typeface="Tahoma" panose="020B0604030504040204" pitchFamily="34" charset="0"/>
                <a:cs typeface="Times New Roman" panose="02020603050405020304" pitchFamily="18" charset="0"/>
              </a:rPr>
              <a:t>ợc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xóa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600" dirty="0">
                <a:latin typeface="Times New Roman" panose="02020603050405020304" pitchFamily="18" charset="0"/>
                <a:ea typeface="Tahoma" panose="020B0604030504040204" pitchFamily="34" charset="0"/>
                <a:cs typeface="Times New Roman" panose="02020603050405020304" pitchFamily="18" charset="0"/>
              </a:rPr>
              <a:t> index.</a:t>
            </a:r>
          </a:p>
          <a:p>
            <a:pPr>
              <a:lnSpc>
                <a:spcPct val="150000"/>
              </a:lnSpc>
            </a:pP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4.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Thực</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hiện</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tính</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năng</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chỉnh</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sửa</a:t>
            </a:r>
            <a:endPar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endParaRPr>
          </a:p>
          <a:p>
            <a:pPr lvl="2">
              <a:lnSpc>
                <a:spcPct val="150000"/>
              </a:lnSpc>
            </a:pP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get,set</a:t>
            </a:r>
            <a:r>
              <a:rPr lang="en-US" sz="16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attribute</a:t>
            </a:r>
          </a:p>
          <a:p>
            <a:pPr>
              <a:lnSpc>
                <a:spcPct val="150000"/>
              </a:lnSpc>
            </a:pPr>
            <a:r>
              <a:rPr lang="en-US" sz="16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-$(‘Selector’).</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attr</a:t>
            </a:r>
            <a:r>
              <a:rPr lang="en-US" sz="1600" b="1" dirty="0">
                <a:latin typeface="Times New Roman" panose="02020603050405020304" pitchFamily="18" charset="0"/>
                <a:ea typeface="Tahoma" panose="020B0604030504040204" pitchFamily="34" charset="0"/>
                <a:cs typeface="Times New Roman" panose="02020603050405020304" pitchFamily="18" charset="0"/>
              </a:rPr>
              <a:t>(“</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attrName</a:t>
            </a:r>
            <a:r>
              <a:rPr lang="en-US" sz="1600" b="1"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ph</a:t>
            </a:r>
            <a:r>
              <a:rPr lang="vi-VN" sz="1600" dirty="0">
                <a:latin typeface="Times New Roman" panose="02020603050405020304" pitchFamily="18" charset="0"/>
                <a:ea typeface="Tahoma" panose="020B0604030504040204" pitchFamily="34" charset="0"/>
                <a:cs typeface="Times New Roman" panose="02020603050405020304" pitchFamily="18" charset="0"/>
              </a:rPr>
              <a:t>ư</a:t>
            </a:r>
            <a:r>
              <a:rPr lang="en-US" sz="1600" dirty="0" err="1">
                <a:latin typeface="Times New Roman" panose="02020603050405020304" pitchFamily="18" charset="0"/>
                <a:ea typeface="Tahoma" panose="020B0604030504040204" pitchFamily="34" charset="0"/>
                <a:cs typeface="Times New Roman" panose="02020603050405020304" pitchFamily="18" charset="0"/>
              </a:rPr>
              <a:t>ơng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lấy</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giá</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trị</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600" dirty="0">
                <a:latin typeface="Times New Roman" panose="02020603050405020304" pitchFamily="18" charset="0"/>
                <a:ea typeface="Tahoma" panose="020B0604030504040204" pitchFamily="34" charset="0"/>
                <a:cs typeface="Times New Roman" panose="02020603050405020304" pitchFamily="18" charset="0"/>
              </a:rPr>
              <a:t> attribute </a:t>
            </a:r>
            <a:r>
              <a:rPr lang="en-US" sz="16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1600" dirty="0">
                <a:latin typeface="Times New Roman" panose="02020603050405020304" pitchFamily="18" charset="0"/>
                <a:ea typeface="Tahoma" panose="020B0604030504040204" pitchFamily="34" charset="0"/>
                <a:cs typeface="Times New Roman" panose="02020603050405020304" pitchFamily="18" charset="0"/>
              </a:rPr>
              <a:t> selector.</a:t>
            </a:r>
          </a:p>
          <a:p>
            <a:pPr>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-$(‘Selector’).</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attr</a:t>
            </a:r>
            <a:r>
              <a:rPr lang="en-US" sz="1600" b="1" dirty="0">
                <a:latin typeface="Times New Roman" panose="02020603050405020304" pitchFamily="18" charset="0"/>
                <a:ea typeface="Tahoma" panose="020B0604030504040204" pitchFamily="34" charset="0"/>
                <a:cs typeface="Times New Roman" panose="02020603050405020304" pitchFamily="18" charset="0"/>
              </a:rPr>
              <a:t>(“</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attrName</a:t>
            </a:r>
            <a:r>
              <a:rPr lang="en-US" sz="1600" b="1" dirty="0">
                <a:latin typeface="Times New Roman" panose="02020603050405020304" pitchFamily="18" charset="0"/>
                <a:ea typeface="Tahoma" panose="020B0604030504040204" pitchFamily="34" charset="0"/>
                <a:cs typeface="Times New Roman" panose="02020603050405020304" pitchFamily="18" charset="0"/>
              </a:rPr>
              <a:t>”,”value”): </a:t>
            </a:r>
            <a:r>
              <a:rPr lang="en-US" sz="1600" dirty="0" err="1">
                <a:latin typeface="Times New Roman" panose="02020603050405020304" pitchFamily="18" charset="0"/>
                <a:ea typeface="Tahoma" panose="020B0604030504040204" pitchFamily="34" charset="0"/>
                <a:cs typeface="Times New Roman" panose="02020603050405020304" pitchFamily="18" charset="0"/>
              </a:rPr>
              <a:t>ph</a:t>
            </a:r>
            <a:r>
              <a:rPr lang="vi-VN" sz="1600" dirty="0">
                <a:latin typeface="Times New Roman" panose="02020603050405020304" pitchFamily="18" charset="0"/>
                <a:ea typeface="Tahoma" panose="020B0604030504040204" pitchFamily="34" charset="0"/>
                <a:cs typeface="Times New Roman" panose="02020603050405020304" pitchFamily="18" charset="0"/>
              </a:rPr>
              <a:t>ư</a:t>
            </a:r>
            <a:r>
              <a:rPr lang="en-US" sz="1600" dirty="0" err="1">
                <a:latin typeface="Times New Roman" panose="02020603050405020304" pitchFamily="18" charset="0"/>
                <a:ea typeface="Tahoma" panose="020B0604030504040204" pitchFamily="34" charset="0"/>
                <a:cs typeface="Times New Roman" panose="02020603050405020304" pitchFamily="18" charset="0"/>
              </a:rPr>
              <a:t>ơng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thêm</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thuộc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gán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giá</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trị</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thuộc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1600" dirty="0">
                <a:latin typeface="Times New Roman" panose="02020603050405020304" pitchFamily="18" charset="0"/>
                <a:ea typeface="Tahoma" panose="020B0604030504040204" pitchFamily="34" charset="0"/>
                <a:cs typeface="Times New Roman" panose="02020603050405020304" pitchFamily="18" charset="0"/>
              </a:rPr>
              <a:t> attribute.</a:t>
            </a:r>
          </a:p>
          <a:p>
            <a:pPr>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-$(‘Selector’).parent(): </a:t>
            </a:r>
            <a:r>
              <a:rPr lang="en-US" sz="1600" dirty="0">
                <a:latin typeface="Times New Roman" panose="02020603050405020304" pitchFamily="18" charset="0"/>
                <a:ea typeface="Tahoma" panose="020B0604030504040204" pitchFamily="34" charset="0"/>
                <a:cs typeface="Times New Roman" panose="02020603050405020304" pitchFamily="18" charset="0"/>
              </a:rPr>
              <a:t>Dom </a:t>
            </a:r>
            <a:r>
              <a:rPr lang="en-US" sz="16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1600" dirty="0">
                <a:latin typeface="Times New Roman" panose="02020603050405020304" pitchFamily="18" charset="0"/>
                <a:ea typeface="Tahoma" panose="020B0604030504040204" pitchFamily="34" charset="0"/>
                <a:cs typeface="Times New Roman" panose="02020603050405020304" pitchFamily="18" charset="0"/>
              </a:rPr>
              <a:t> cha </a:t>
            </a:r>
            <a:r>
              <a:rPr lang="en-US" sz="1600" dirty="0" err="1">
                <a:latin typeface="Times New Roman" panose="02020603050405020304" pitchFamily="18" charset="0"/>
                <a:ea typeface="Tahoma" panose="020B0604030504040204" pitchFamily="34" charset="0"/>
                <a:cs typeface="Times New Roman" panose="02020603050405020304" pitchFamily="18" charset="0"/>
              </a:rPr>
              <a:t>chứa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nó</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-$(‘Selector’).closest(‘selector’): </a:t>
            </a:r>
            <a:r>
              <a:rPr lang="en-US" sz="1600" dirty="0">
                <a:latin typeface="Times New Roman" panose="02020603050405020304" pitchFamily="18" charset="0"/>
                <a:ea typeface="Tahoma" panose="020B0604030504040204" pitchFamily="34" charset="0"/>
                <a:cs typeface="Times New Roman" panose="02020603050405020304" pitchFamily="18" charset="0"/>
              </a:rPr>
              <a:t>Dom </a:t>
            </a:r>
            <a:r>
              <a:rPr lang="en-US" sz="16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1600" dirty="0">
                <a:latin typeface="Times New Roman" panose="02020603050405020304" pitchFamily="18" charset="0"/>
                <a:ea typeface="Tahoma" panose="020B0604030504040204" pitchFamily="34" charset="0"/>
                <a:cs typeface="Times New Roman" panose="02020603050405020304" pitchFamily="18" charset="0"/>
              </a:rPr>
              <a:t> bao </a:t>
            </a:r>
            <a:r>
              <a:rPr lang="en-US" sz="1600" dirty="0" err="1">
                <a:latin typeface="Times New Roman" panose="02020603050405020304" pitchFamily="18" charset="0"/>
                <a:ea typeface="Tahoma" panose="020B0604030504040204" pitchFamily="34" charset="0"/>
                <a:cs typeface="Times New Roman" panose="02020603050405020304" pitchFamily="18" charset="0"/>
              </a:rPr>
              <a:t>nó</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có</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ra</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nhiều</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cấp</a:t>
            </a:r>
            <a:r>
              <a:rPr lang="en-US" sz="1600" dirty="0">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b="1" dirty="0">
                <a:latin typeface="Times New Roman" panose="02020603050405020304" pitchFamily="18" charset="0"/>
                <a:ea typeface="Tahoma" panose="020B0604030504040204" pitchFamily="34" charset="0"/>
                <a:cs typeface="Times New Roman" panose="02020603050405020304" pitchFamily="18" charset="0"/>
              </a:rPr>
              <a:t>-$(‘Selector’).find(‘selector’): </a:t>
            </a:r>
            <a:r>
              <a:rPr lang="en-US" sz="1600" dirty="0">
                <a:latin typeface="Times New Roman" panose="02020603050405020304" pitchFamily="18" charset="0"/>
                <a:ea typeface="Tahoma" panose="020B0604030504040204" pitchFamily="34" charset="0"/>
                <a:cs typeface="Times New Roman" panose="02020603050405020304" pitchFamily="18" charset="0"/>
              </a:rPr>
              <a:t>Dom </a:t>
            </a:r>
            <a:r>
              <a:rPr lang="en-US" sz="16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1600" dirty="0">
                <a:latin typeface="Times New Roman" panose="02020603050405020304" pitchFamily="18" charset="0"/>
                <a:ea typeface="Tahoma" panose="020B0604030504040204" pitchFamily="34" charset="0"/>
                <a:cs typeface="Times New Roman" panose="02020603050405020304" pitchFamily="18" charset="0"/>
              </a:rPr>
              <a:t> con </a:t>
            </a:r>
            <a:r>
              <a:rPr lang="en-US" sz="16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nó</a:t>
            </a:r>
            <a:r>
              <a:rPr lang="en-US" sz="1600" dirty="0">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1070844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29</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CC42739-98E5-4348-850C-284AD1BBFB4A}"/>
              </a:ext>
            </a:extLst>
          </p:cNvPr>
          <p:cNvSpPr/>
          <p:nvPr/>
        </p:nvSpPr>
        <p:spPr>
          <a:xfrm>
            <a:off x="644256" y="1126067"/>
            <a:ext cx="5699209" cy="57996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ẩn</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hiện</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hide(), show()</a:t>
            </a:r>
          </a:p>
        </p:txBody>
      </p:sp>
      <p:sp>
        <p:nvSpPr>
          <p:cNvPr id="8" name="Rectangle 7">
            <a:extLst>
              <a:ext uri="{FF2B5EF4-FFF2-40B4-BE49-F238E27FC236}">
                <a16:creationId xmlns:a16="http://schemas.microsoft.com/office/drawing/2014/main" id="{6ED065FA-B2F0-4DEB-BA19-3AEA88A9D771}"/>
              </a:ext>
            </a:extLst>
          </p:cNvPr>
          <p:cNvSpPr/>
          <p:nvPr/>
        </p:nvSpPr>
        <p:spPr>
          <a:xfrm>
            <a:off x="713353" y="1892299"/>
            <a:ext cx="10640447" cy="4273286"/>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Sau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đây</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là</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cú</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pháp</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đơn</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giản</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cho</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phương</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thức</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b="1"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show()</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trong</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jQuery</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a:t>
            </a:r>
            <a:r>
              <a:rPr lang="en-US" altLang="en-US" sz="2400" b="1" dirty="0">
                <a:solidFill>
                  <a:srgbClr val="333333"/>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[selector].show( speed, [callback] ); </a:t>
            </a:r>
          </a:p>
          <a:p>
            <a:pPr lvl="6" eaLnBrk="0" fontAlgn="base" hangingPunct="0">
              <a:lnSpc>
                <a:spcPct val="150000"/>
              </a:lnSpc>
              <a:spcBef>
                <a:spcPct val="0"/>
              </a:spcBef>
              <a:spcAft>
                <a:spcPct val="0"/>
              </a:spcAft>
            </a:pPr>
            <a:r>
              <a:rPr lang="en-US" altLang="en-US" sz="24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[selector].hide( speed, [callback] );</a:t>
            </a:r>
            <a:endParaRPr lang="en-US" altLang="en-US" sz="2400" dirty="0">
              <a:latin typeface="Times New Roman" panose="02020603050405020304" pitchFamily="18" charset="0"/>
              <a:ea typeface="Roboto" panose="02000000000000000000" pitchFamily="2" charset="0"/>
              <a:cs typeface="Times New Roman" panose="02020603050405020304" pitchFamily="18" charset="0"/>
            </a:endParaRPr>
          </a:p>
          <a:p>
            <a:pPr lvl="0" eaLnBrk="0" fontAlgn="base" hangingPunct="0">
              <a:lnSpc>
                <a:spcPct val="150000"/>
              </a:lnSpc>
              <a:spcBef>
                <a:spcPct val="0"/>
              </a:spcBef>
              <a:spcAft>
                <a:spcPct val="0"/>
              </a:spcAft>
            </a:pP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Miêu</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tả</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chi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tiết</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về</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các</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tham</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số</a:t>
            </a:r>
            <a:r>
              <a:rPr lang="en-US" altLang="en-US" sz="24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a:t>
            </a:r>
            <a:endParaRPr lang="en-US" altLang="en-US" dirty="0">
              <a:latin typeface="Times New Roman" panose="02020603050405020304" pitchFamily="18" charset="0"/>
              <a:ea typeface="Roboto" panose="02000000000000000000" pitchFamily="2" charset="0"/>
              <a:cs typeface="Times New Roman" panose="02020603050405020304" pitchFamily="18" charset="0"/>
            </a:endParaRPr>
          </a:p>
          <a:p>
            <a:pPr lvl="0" eaLnBrk="0" fontAlgn="base" hangingPunct="0">
              <a:lnSpc>
                <a:spcPct val="150000"/>
              </a:lnSpc>
              <a:spcBef>
                <a:spcPct val="0"/>
              </a:spcBef>
              <a:spcAft>
                <a:spcPct val="0"/>
              </a:spcAft>
              <a:buFontTx/>
              <a:buChar char="•"/>
            </a:pPr>
            <a:r>
              <a:rPr lang="en-US" altLang="en-US"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speed</a:t>
            </a:r>
            <a:r>
              <a:rPr lang="en-US" altLang="en-US" b="1"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Tốc</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độ</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ẩn</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hiện</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giá</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trị</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‘slow’, ‘normal’, ‘fast’ , 100,200ms…. </a:t>
            </a:r>
          </a:p>
          <a:p>
            <a:pPr lvl="0" eaLnBrk="0" fontAlgn="base" hangingPunct="0">
              <a:lnSpc>
                <a:spcPct val="150000"/>
              </a:lnSpc>
              <a:spcBef>
                <a:spcPct val="0"/>
              </a:spcBef>
              <a:spcAft>
                <a:spcPct val="0"/>
              </a:spcAft>
              <a:buFontTx/>
              <a:buChar char="•"/>
            </a:pPr>
            <a:r>
              <a:rPr lang="en-US" altLang="en-US"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callback</a:t>
            </a:r>
            <a:r>
              <a:rPr lang="en-US" altLang="en-US" b="1"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tham</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số</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tùy</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ý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này</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biểu</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diễn</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một</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hàm</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để</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được</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thực</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thi</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bất</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cứ</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khi</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nào</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hiệu</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ứng</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hoàn</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thành</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thực</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thi</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một</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lần</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cho</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mỗi</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hiệu</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ứng</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p>
          <a:p>
            <a:pPr lvl="0" eaLnBrk="0" fontAlgn="base" hangingPunct="0">
              <a:lnSpc>
                <a:spcPct val="150000"/>
              </a:lnSpc>
              <a:spcBef>
                <a:spcPct val="0"/>
              </a:spcBef>
              <a:spcAft>
                <a:spcPct val="0"/>
              </a:spcAft>
              <a:buFontTx/>
              <a:buChar char="•"/>
            </a:pP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Tham</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số</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có</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thể</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có</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hoặc</a:t>
            </a:r>
            <a:r>
              <a:rPr lang="en-US" altLang="en-US" sz="2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không</a:t>
            </a:r>
            <a:endParaRPr lang="en-US" altLang="en-US" sz="2400" dirty="0">
              <a:solidFill>
                <a:srgbClr val="313131"/>
              </a:solidFill>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11131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58611" y="293514"/>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Khả</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năng</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của</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78934" y="1923139"/>
            <a:ext cx="10634132" cy="3390608"/>
          </a:xfrm>
          <a:prstGeom prst="rect">
            <a:avLst/>
          </a:prstGeom>
          <a:noFill/>
        </p:spPr>
        <p:txBody>
          <a:bodyPr wrap="square" rtlCol="0">
            <a:spAutoFit/>
          </a:bodyPr>
          <a:lstStyle/>
          <a:p>
            <a:pPr marL="800100" lvl="1" indent="-342900">
              <a:lnSpc>
                <a:spcPct val="150000"/>
              </a:lnSpc>
              <a:buClr>
                <a:srgbClr val="552421"/>
              </a:buClr>
              <a:buFont typeface="Arial" panose="020B0604020202020204" pitchFamily="34" charset="0"/>
              <a:buChar char="•"/>
            </a:pPr>
            <a:r>
              <a:rPr lang="en-US" sz="2400" dirty="0">
                <a:solidFill>
                  <a:srgbClr val="380904"/>
                </a:solidFill>
                <a:latin typeface="Times New Roman" panose="02020603050405020304" pitchFamily="18" charset="0"/>
                <a:cs typeface="Times New Roman" panose="02020603050405020304" pitchFamily="18" charset="0"/>
              </a:rPr>
              <a:t>Thao </a:t>
            </a:r>
            <a:r>
              <a:rPr lang="en-US" sz="2400" dirty="0" err="1">
                <a:solidFill>
                  <a:srgbClr val="380904"/>
                </a:solidFill>
                <a:latin typeface="Times New Roman" panose="02020603050405020304" pitchFamily="18" charset="0"/>
                <a:cs typeface="Times New Roman" panose="02020603050405020304" pitchFamily="18" charset="0"/>
              </a:rPr>
              <a:t>tác</a:t>
            </a:r>
            <a:r>
              <a:rPr lang="en-US" sz="2400" dirty="0">
                <a:solidFill>
                  <a:srgbClr val="380904"/>
                </a:solidFill>
                <a:latin typeface="Times New Roman" panose="02020603050405020304" pitchFamily="18" charset="0"/>
                <a:cs typeface="Times New Roman" panose="02020603050405020304" pitchFamily="18" charset="0"/>
              </a:rPr>
              <a:t> DOM </a:t>
            </a:r>
            <a:r>
              <a:rPr lang="en-US" sz="2400" dirty="0" err="1">
                <a:solidFill>
                  <a:srgbClr val="380904"/>
                </a:solidFill>
                <a:latin typeface="Times New Roman" panose="02020603050405020304" pitchFamily="18" charset="0"/>
                <a:cs typeface="Times New Roman" panose="02020603050405020304" pitchFamily="18" charset="0"/>
              </a:rPr>
              <a:t>để</a:t>
            </a:r>
            <a:r>
              <a:rPr lang="en-US" sz="2400" dirty="0">
                <a:solidFill>
                  <a:srgbClr val="380904"/>
                </a:solidFill>
                <a:latin typeface="Times New Roman" panose="02020603050405020304" pitchFamily="18" charset="0"/>
                <a:cs typeface="Times New Roman" panose="02020603050405020304" pitchFamily="18" charset="0"/>
              </a:rPr>
              <a:t> get </a:t>
            </a:r>
            <a:r>
              <a:rPr lang="en-US" sz="2400" dirty="0" err="1">
                <a:solidFill>
                  <a:srgbClr val="380904"/>
                </a:solidFill>
                <a:latin typeface="Times New Roman" panose="02020603050405020304" pitchFamily="18" charset="0"/>
                <a:cs typeface="Times New Roman" panose="02020603050405020304" pitchFamily="18" charset="0"/>
              </a:rPr>
              <a:t>hoặc</a:t>
            </a:r>
            <a:r>
              <a:rPr lang="en-US" sz="2400" dirty="0">
                <a:solidFill>
                  <a:srgbClr val="380904"/>
                </a:solidFill>
                <a:latin typeface="Times New Roman" panose="02020603050405020304" pitchFamily="18" charset="0"/>
                <a:cs typeface="Times New Roman" panose="02020603050405020304" pitchFamily="18" charset="0"/>
              </a:rPr>
              <a:t> set </a:t>
            </a:r>
            <a:r>
              <a:rPr lang="en-US" sz="2400" dirty="0" err="1">
                <a:solidFill>
                  <a:srgbClr val="380904"/>
                </a:solidFill>
                <a:latin typeface="Times New Roman" panose="02020603050405020304" pitchFamily="18" charset="0"/>
                <a:cs typeface="Times New Roman" panose="02020603050405020304" pitchFamily="18" charset="0"/>
              </a:rPr>
              <a:t>các</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phần</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tử</a:t>
            </a:r>
            <a:r>
              <a:rPr lang="en-US" sz="2400" dirty="0">
                <a:solidFill>
                  <a:srgbClr val="380904"/>
                </a:solidFill>
                <a:latin typeface="Times New Roman" panose="02020603050405020304" pitchFamily="18" charset="0"/>
                <a:cs typeface="Times New Roman" panose="02020603050405020304" pitchFamily="18" charset="0"/>
              </a:rPr>
              <a:t> HTML,CSS đ</a:t>
            </a:r>
            <a:r>
              <a:rPr lang="vi-VN" sz="2400" dirty="0">
                <a:solidFill>
                  <a:srgbClr val="380904"/>
                </a:solidFill>
                <a:latin typeface="Times New Roman" panose="02020603050405020304" pitchFamily="18" charset="0"/>
                <a:cs typeface="Times New Roman" panose="02020603050405020304" pitchFamily="18" charset="0"/>
              </a:rPr>
              <a:t>ơ</a:t>
            </a:r>
            <a:r>
              <a:rPr lang="en-US" sz="2400" dirty="0">
                <a:solidFill>
                  <a:srgbClr val="380904"/>
                </a:solidFill>
                <a:latin typeface="Times New Roman" panose="02020603050405020304" pitchFamily="18" charset="0"/>
                <a:cs typeface="Times New Roman" panose="02020603050405020304" pitchFamily="18" charset="0"/>
              </a:rPr>
              <a:t>n </a:t>
            </a:r>
            <a:r>
              <a:rPr lang="en-US" sz="2400" dirty="0" err="1">
                <a:solidFill>
                  <a:srgbClr val="380904"/>
                </a:solidFill>
                <a:latin typeface="Times New Roman" panose="02020603050405020304" pitchFamily="18" charset="0"/>
                <a:cs typeface="Times New Roman" panose="02020603050405020304" pitchFamily="18" charset="0"/>
              </a:rPr>
              <a:t>giản</a:t>
            </a:r>
            <a:r>
              <a:rPr lang="en-US" sz="2400" dirty="0">
                <a:solidFill>
                  <a:srgbClr val="380904"/>
                </a:solidFill>
                <a:latin typeface="Times New Roman" panose="02020603050405020304" pitchFamily="18" charset="0"/>
                <a:cs typeface="Times New Roman" panose="02020603050405020304" pitchFamily="18" charset="0"/>
              </a:rPr>
              <a:t> h</a:t>
            </a:r>
            <a:r>
              <a:rPr lang="vi-VN" sz="2400" dirty="0">
                <a:solidFill>
                  <a:srgbClr val="380904"/>
                </a:solidFill>
                <a:latin typeface="Times New Roman" panose="02020603050405020304" pitchFamily="18" charset="0"/>
                <a:cs typeface="Times New Roman" panose="02020603050405020304" pitchFamily="18" charset="0"/>
              </a:rPr>
              <a:t>ơ</a:t>
            </a:r>
            <a:r>
              <a:rPr lang="en-US" sz="2400" dirty="0">
                <a:solidFill>
                  <a:srgbClr val="380904"/>
                </a:solidFill>
                <a:latin typeface="Times New Roman" panose="02020603050405020304" pitchFamily="18" charset="0"/>
                <a:cs typeface="Times New Roman" panose="02020603050405020304" pitchFamily="18" charset="0"/>
              </a:rPr>
              <a:t>n</a:t>
            </a:r>
          </a:p>
          <a:p>
            <a:pPr marL="800100" lvl="1" indent="-342900">
              <a:lnSpc>
                <a:spcPct val="150000"/>
              </a:lnSpc>
              <a:buClr>
                <a:srgbClr val="552421"/>
              </a:buClr>
              <a:buFont typeface="Arial" panose="020B0604020202020204" pitchFamily="34" charset="0"/>
              <a:buChar char="•"/>
            </a:pPr>
            <a:r>
              <a:rPr lang="en-US" sz="2400" dirty="0" err="1">
                <a:solidFill>
                  <a:srgbClr val="380904"/>
                </a:solidFill>
                <a:latin typeface="Times New Roman" panose="02020603050405020304" pitchFamily="18" charset="0"/>
                <a:cs typeface="Times New Roman" panose="02020603050405020304" pitchFamily="18" charset="0"/>
              </a:rPr>
              <a:t>Xử</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lý</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các</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sự</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kiện</a:t>
            </a:r>
            <a:r>
              <a:rPr lang="en-US" sz="2400" dirty="0">
                <a:solidFill>
                  <a:srgbClr val="380904"/>
                </a:solidFill>
                <a:latin typeface="Times New Roman" panose="02020603050405020304" pitchFamily="18" charset="0"/>
                <a:cs typeface="Times New Roman" panose="02020603050405020304" pitchFamily="18" charset="0"/>
              </a:rPr>
              <a:t> (event)</a:t>
            </a:r>
          </a:p>
          <a:p>
            <a:pPr marL="800100" lvl="1" indent="-342900">
              <a:lnSpc>
                <a:spcPct val="150000"/>
              </a:lnSpc>
              <a:buClr>
                <a:srgbClr val="552421"/>
              </a:buClr>
              <a:buFont typeface="Arial" panose="020B0604020202020204" pitchFamily="34" charset="0"/>
              <a:buChar char="•"/>
            </a:pPr>
            <a:r>
              <a:rPr lang="en-US" sz="2400" dirty="0" err="1">
                <a:solidFill>
                  <a:srgbClr val="380904"/>
                </a:solidFill>
                <a:latin typeface="Times New Roman" panose="02020603050405020304" pitchFamily="18" charset="0"/>
                <a:cs typeface="Times New Roman" panose="02020603050405020304" pitchFamily="18" charset="0"/>
              </a:rPr>
              <a:t>Tạo</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các</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hiệu</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ứng</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kết</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hợp</a:t>
            </a:r>
            <a:r>
              <a:rPr lang="en-US" sz="2400" dirty="0">
                <a:solidFill>
                  <a:srgbClr val="380904"/>
                </a:solidFill>
                <a:latin typeface="Times New Roman" panose="02020603050405020304" pitchFamily="18" charset="0"/>
                <a:cs typeface="Times New Roman" panose="02020603050405020304" pitchFamily="18" charset="0"/>
              </a:rPr>
              <a:t> animation (effects)</a:t>
            </a:r>
          </a:p>
          <a:p>
            <a:pPr marL="800100" lvl="1" indent="-342900">
              <a:lnSpc>
                <a:spcPct val="150000"/>
              </a:lnSpc>
              <a:buFont typeface="Arial" panose="020B0604020202020204" pitchFamily="34" charset="0"/>
              <a:buChar char="•"/>
            </a:pPr>
            <a:r>
              <a:rPr lang="en-US" sz="2400" dirty="0" err="1">
                <a:solidFill>
                  <a:srgbClr val="380904"/>
                </a:solidFill>
                <a:latin typeface="Times New Roman" panose="02020603050405020304" pitchFamily="18" charset="0"/>
                <a:cs typeface="Times New Roman" panose="02020603050405020304" pitchFamily="18" charset="0"/>
              </a:rPr>
              <a:t>Kĩ</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err="1">
                <a:solidFill>
                  <a:srgbClr val="380904"/>
                </a:solidFill>
                <a:latin typeface="Times New Roman" panose="02020603050405020304" pitchFamily="18" charset="0"/>
                <a:cs typeface="Times New Roman" panose="02020603050405020304" pitchFamily="18" charset="0"/>
              </a:rPr>
              <a:t>thuật</a:t>
            </a:r>
            <a:r>
              <a:rPr lang="en-US" sz="2400" dirty="0">
                <a:solidFill>
                  <a:srgbClr val="380904"/>
                </a:solidFill>
                <a:latin typeface="Times New Roman" panose="02020603050405020304" pitchFamily="18" charset="0"/>
                <a:cs typeface="Times New Roman" panose="02020603050405020304" pitchFamily="18" charset="0"/>
              </a:rPr>
              <a:t> </a:t>
            </a:r>
            <a:r>
              <a:rPr lang="en-US" sz="24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AJAX t</a:t>
            </a:r>
            <a:r>
              <a:rPr lang="vi-VN" sz="24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ư</a:t>
            </a:r>
            <a:r>
              <a:rPr lang="en-US" sz="24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ơng</a:t>
            </a:r>
            <a:r>
              <a:rPr lang="en-US" sz="24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tác</a:t>
            </a:r>
            <a:r>
              <a:rPr lang="en-US" sz="24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với</a:t>
            </a:r>
            <a:r>
              <a:rPr lang="en-US" sz="24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backend (Asynchronous JavaScript and XML)</a:t>
            </a:r>
          </a:p>
          <a:p>
            <a:pPr lvl="1">
              <a:lnSpc>
                <a:spcPct val="150000"/>
              </a:lnSpc>
              <a:buClr>
                <a:srgbClr val="552421"/>
              </a:buClr>
            </a:pPr>
            <a:endParaRPr lang="en-US" sz="2400" dirty="0">
              <a:solidFill>
                <a:srgbClr val="380904"/>
              </a:solidFill>
              <a:latin typeface="Times New Roman" panose="02020603050405020304" pitchFamily="18" charset="0"/>
              <a:cs typeface="Times New Roman" panose="02020603050405020304" pitchFamily="18" charset="0"/>
            </a:endParaRPr>
          </a:p>
          <a:p>
            <a:pPr lvl="1">
              <a:lnSpc>
                <a:spcPct val="150000"/>
              </a:lnSpc>
              <a:buClr>
                <a:srgbClr val="552421"/>
              </a:buClr>
            </a:pPr>
            <a:endParaRPr lang="en-US" sz="2600" dirty="0">
              <a:solidFill>
                <a:srgbClr val="380904"/>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3</a:t>
            </a:fld>
            <a:endParaRPr lang="en-US"/>
          </a:p>
        </p:txBody>
      </p:sp>
    </p:spTree>
    <p:extLst>
      <p:ext uri="{BB962C8B-B14F-4D97-AF65-F5344CB8AC3E}">
        <p14:creationId xmlns:p14="http://schemas.microsoft.com/office/powerpoint/2010/main" val="603962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30</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CC42739-98E5-4348-850C-284AD1BBFB4A}"/>
              </a:ext>
            </a:extLst>
          </p:cNvPr>
          <p:cNvSpPr/>
          <p:nvPr/>
        </p:nvSpPr>
        <p:spPr>
          <a:xfrm>
            <a:off x="644256" y="1126067"/>
            <a:ext cx="5699209" cy="57996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Ví</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dụ</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ẩn</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hiện</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hide(), show()</a:t>
            </a:r>
          </a:p>
        </p:txBody>
      </p:sp>
      <p:pic>
        <p:nvPicPr>
          <p:cNvPr id="11" name="Picture 10">
            <a:extLst>
              <a:ext uri="{FF2B5EF4-FFF2-40B4-BE49-F238E27FC236}">
                <a16:creationId xmlns:a16="http://schemas.microsoft.com/office/drawing/2014/main" id="{2731420C-3DE2-4A21-ADC7-9057940C4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523" y="1807633"/>
            <a:ext cx="6584251" cy="4770533"/>
          </a:xfrm>
          <a:prstGeom prst="rect">
            <a:avLst/>
          </a:prstGeom>
        </p:spPr>
      </p:pic>
    </p:spTree>
    <p:extLst>
      <p:ext uri="{BB962C8B-B14F-4D97-AF65-F5344CB8AC3E}">
        <p14:creationId xmlns:p14="http://schemas.microsoft.com/office/powerpoint/2010/main" val="1121875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31</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CC42739-98E5-4348-850C-284AD1BBFB4A}"/>
              </a:ext>
            </a:extLst>
          </p:cNvPr>
          <p:cNvSpPr/>
          <p:nvPr/>
        </p:nvSpPr>
        <p:spPr>
          <a:xfrm>
            <a:off x="653047" y="1188263"/>
            <a:ext cx="9554821" cy="578235"/>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fadeIn</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fadeOut</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slideDown</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slideUp</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CCB04AEC-1AD9-4591-A637-4745D06FD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42139"/>
            <a:ext cx="5067125" cy="3562822"/>
          </a:xfrm>
          <a:prstGeom prst="rect">
            <a:avLst/>
          </a:prstGeom>
        </p:spPr>
      </p:pic>
      <p:sp>
        <p:nvSpPr>
          <p:cNvPr id="12" name="Rectangle 11">
            <a:extLst>
              <a:ext uri="{FF2B5EF4-FFF2-40B4-BE49-F238E27FC236}">
                <a16:creationId xmlns:a16="http://schemas.microsoft.com/office/drawing/2014/main" id="{3F7184F2-AAA6-46F9-A631-865A2E3E66AD}"/>
              </a:ext>
            </a:extLst>
          </p:cNvPr>
          <p:cNvSpPr/>
          <p:nvPr/>
        </p:nvSpPr>
        <p:spPr>
          <a:xfrm>
            <a:off x="934402" y="2154923"/>
            <a:ext cx="3549675" cy="578235"/>
          </a:xfrm>
          <a:prstGeom prst="rect">
            <a:avLst/>
          </a:prstGeom>
        </p:spPr>
        <p:txBody>
          <a:bodyPr wrap="square">
            <a:spAutoFit/>
          </a:bodyPr>
          <a:lstStyle/>
          <a:p>
            <a:pPr>
              <a:lnSpc>
                <a:spcPct val="150000"/>
              </a:lnSpc>
            </a:pP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Ví</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dụ</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fadeIn</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fadeOut</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13" name="Rectangle 12">
            <a:extLst>
              <a:ext uri="{FF2B5EF4-FFF2-40B4-BE49-F238E27FC236}">
                <a16:creationId xmlns:a16="http://schemas.microsoft.com/office/drawing/2014/main" id="{3BBED416-FCCC-4671-B7CE-2F3D07CB4A3A}"/>
              </a:ext>
            </a:extLst>
          </p:cNvPr>
          <p:cNvSpPr/>
          <p:nvPr/>
        </p:nvSpPr>
        <p:spPr>
          <a:xfrm>
            <a:off x="6742395" y="2185530"/>
            <a:ext cx="4441420" cy="579967"/>
          </a:xfrm>
          <a:prstGeom prst="rect">
            <a:avLst/>
          </a:prstGeom>
        </p:spPr>
        <p:txBody>
          <a:bodyPr wrap="square">
            <a:spAutoFit/>
          </a:bodyPr>
          <a:lstStyle/>
          <a:p>
            <a:pPr>
              <a:lnSpc>
                <a:spcPct val="150000"/>
              </a:lnSpc>
            </a:pP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Ví</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dụ</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slideUp</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slideDown</a:t>
            </a:r>
            <a:r>
              <a:rPr lang="en-US" sz="24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pic>
        <p:nvPicPr>
          <p:cNvPr id="9" name="Picture 8">
            <a:extLst>
              <a:ext uri="{FF2B5EF4-FFF2-40B4-BE49-F238E27FC236}">
                <a16:creationId xmlns:a16="http://schemas.microsoft.com/office/drawing/2014/main" id="{12968C1F-D8DC-4F53-ABC8-232C0AA62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396" y="3073612"/>
            <a:ext cx="4710319" cy="3531349"/>
          </a:xfrm>
          <a:prstGeom prst="rect">
            <a:avLst/>
          </a:prstGeom>
        </p:spPr>
      </p:pic>
    </p:spTree>
    <p:extLst>
      <p:ext uri="{BB962C8B-B14F-4D97-AF65-F5344CB8AC3E}">
        <p14:creationId xmlns:p14="http://schemas.microsoft.com/office/powerpoint/2010/main" val="1354680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32</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CC42739-98E5-4348-850C-284AD1BBFB4A}"/>
              </a:ext>
            </a:extLst>
          </p:cNvPr>
          <p:cNvSpPr/>
          <p:nvPr/>
        </p:nvSpPr>
        <p:spPr>
          <a:xfrm>
            <a:off x="653047" y="1188263"/>
            <a:ext cx="9554821" cy="578235"/>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toggle() ,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fadeToggle</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slideToggle</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14" name="Rectangle 13">
            <a:extLst>
              <a:ext uri="{FF2B5EF4-FFF2-40B4-BE49-F238E27FC236}">
                <a16:creationId xmlns:a16="http://schemas.microsoft.com/office/drawing/2014/main" id="{1ACECDAA-5A72-4CBB-90D6-BE92D887E211}"/>
              </a:ext>
            </a:extLst>
          </p:cNvPr>
          <p:cNvSpPr/>
          <p:nvPr/>
        </p:nvSpPr>
        <p:spPr>
          <a:xfrm>
            <a:off x="556331" y="2054977"/>
            <a:ext cx="11322076" cy="3730317"/>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Toggle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là</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sự</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kết</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hợp</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giữa</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khái</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niệm</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ẩn</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hiện</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tuy</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nhiên</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ta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chỉ</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định</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nghĩa</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1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lần</a:t>
            </a:r>
            <a:endParaRPr lang="en-US" altLang="en-US" sz="2400" b="1" dirty="0">
              <a:solidFill>
                <a:srgbClr val="333333"/>
              </a:solidFill>
              <a:latin typeface="Times New Roman" panose="02020603050405020304" pitchFamily="18" charset="0"/>
              <a:ea typeface="Roboto" panose="02000000000000000000" pitchFamily="2" charset="0"/>
              <a:cs typeface="Times New Roman" panose="02020603050405020304" pitchFamily="18" charset="0"/>
            </a:endParaRPr>
          </a:p>
          <a:p>
            <a:pPr lvl="6" eaLnBrk="0" fontAlgn="base" hangingPunct="0">
              <a:lnSpc>
                <a:spcPct val="150000"/>
              </a:lnSpc>
              <a:spcBef>
                <a:spcPct val="0"/>
              </a:spcBef>
              <a:spcAft>
                <a:spcPct val="0"/>
              </a:spcAft>
            </a:pP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[selector].toggle( speed, [callback] ); </a:t>
            </a:r>
          </a:p>
          <a:p>
            <a:pPr lvl="6" eaLnBrk="0" fontAlgn="base" hangingPunct="0">
              <a:lnSpc>
                <a:spcPct val="150000"/>
              </a:lnSpc>
              <a:spcBef>
                <a:spcPct val="0"/>
              </a:spcBef>
              <a:spcAft>
                <a:spcPct val="0"/>
              </a:spcAft>
            </a:pP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a:t>
            </a:r>
            <a:r>
              <a:rPr lang="en-US" altLang="en-US" sz="2800" b="1" dirty="0" err="1">
                <a:solidFill>
                  <a:srgbClr val="552421"/>
                </a:solidFill>
                <a:latin typeface="Times New Roman" panose="02020603050405020304" pitchFamily="18" charset="0"/>
                <a:ea typeface="Roboto" panose="02000000000000000000" pitchFamily="2" charset="0"/>
                <a:cs typeface="Times New Roman" panose="02020603050405020304" pitchFamily="18" charset="0"/>
              </a:rPr>
              <a:t>fadeToggle</a:t>
            </a: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 speed, [callback] ); </a:t>
            </a:r>
          </a:p>
          <a:p>
            <a:pPr lvl="6" eaLnBrk="0" fontAlgn="base" hangingPunct="0">
              <a:lnSpc>
                <a:spcPct val="150000"/>
              </a:lnSpc>
              <a:spcBef>
                <a:spcPct val="0"/>
              </a:spcBef>
              <a:spcAft>
                <a:spcPct val="0"/>
              </a:spcAft>
            </a:pP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a:t>
            </a:r>
            <a:r>
              <a:rPr lang="en-US" altLang="en-US" sz="2800" b="1" dirty="0" err="1">
                <a:solidFill>
                  <a:srgbClr val="552421"/>
                </a:solidFill>
                <a:latin typeface="Times New Roman" panose="02020603050405020304" pitchFamily="18" charset="0"/>
                <a:ea typeface="Roboto" panose="02000000000000000000" pitchFamily="2" charset="0"/>
                <a:cs typeface="Times New Roman" panose="02020603050405020304" pitchFamily="18" charset="0"/>
              </a:rPr>
              <a:t>slideToggle</a:t>
            </a: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 speed, [callback] ); </a:t>
            </a:r>
          </a:p>
          <a:p>
            <a:pPr lvl="6" eaLnBrk="0" fontAlgn="base" hangingPunct="0">
              <a:lnSpc>
                <a:spcPct val="150000"/>
              </a:lnSpc>
              <a:spcBef>
                <a:spcPct val="0"/>
              </a:spcBef>
              <a:spcAft>
                <a:spcPct val="0"/>
              </a:spcAft>
            </a:pPr>
            <a:endParaRPr lang="en-US" altLang="en-US" sz="2800" b="1" dirty="0">
              <a:solidFill>
                <a:srgbClr val="002060"/>
              </a:solidFill>
              <a:latin typeface="Times New Roman" panose="02020603050405020304" pitchFamily="18" charset="0"/>
              <a:ea typeface="Roboto" panose="02000000000000000000" pitchFamily="2" charset="0"/>
              <a:cs typeface="Times New Roman" panose="02020603050405020304" pitchFamily="18" charset="0"/>
            </a:endParaRPr>
          </a:p>
          <a:p>
            <a:pPr lvl="0" eaLnBrk="0" fontAlgn="base" hangingPunct="0">
              <a:lnSpc>
                <a:spcPct val="150000"/>
              </a:lnSpc>
              <a:spcBef>
                <a:spcPct val="0"/>
              </a:spcBef>
              <a:spcAft>
                <a:spcPct val="0"/>
              </a:spcAft>
            </a:pPr>
            <a:endParaRPr lang="en-US" altLang="en-US" sz="2000" dirty="0">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381006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33</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CC42739-98E5-4348-850C-284AD1BBFB4A}"/>
              </a:ext>
            </a:extLst>
          </p:cNvPr>
          <p:cNvSpPr/>
          <p:nvPr/>
        </p:nvSpPr>
        <p:spPr>
          <a:xfrm>
            <a:off x="653047" y="1188263"/>
            <a:ext cx="9554821" cy="578235"/>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toggle() ,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fadeToggle</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slideToggle</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14" name="Rectangle 13">
            <a:extLst>
              <a:ext uri="{FF2B5EF4-FFF2-40B4-BE49-F238E27FC236}">
                <a16:creationId xmlns:a16="http://schemas.microsoft.com/office/drawing/2014/main" id="{1ACECDAA-5A72-4CBB-90D6-BE92D887E211}"/>
              </a:ext>
            </a:extLst>
          </p:cNvPr>
          <p:cNvSpPr/>
          <p:nvPr/>
        </p:nvSpPr>
        <p:spPr>
          <a:xfrm>
            <a:off x="556331" y="2054977"/>
            <a:ext cx="11322076" cy="3730317"/>
          </a:xfrm>
          <a:prstGeom prst="rect">
            <a:avLst/>
          </a:prstGeom>
        </p:spPr>
        <p:txBody>
          <a:bodyPr wrap="square">
            <a:spAutoFit/>
          </a:bodyPr>
          <a:lstStyle/>
          <a:p>
            <a:pPr lvl="0" eaLnBrk="0" fontAlgn="base" hangingPunct="0">
              <a:lnSpc>
                <a:spcPct val="150000"/>
              </a:lnSpc>
              <a:spcBef>
                <a:spcPct val="0"/>
              </a:spcBef>
              <a:spcAft>
                <a:spcPct val="0"/>
              </a:spcAft>
            </a:pP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Toggle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là</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sự</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kết</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hợp</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giữa</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khái</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niệm</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ẩn</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hiện</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tuy</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nhiên</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ta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chỉ</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định</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nghĩa</a:t>
            </a:r>
            <a:r>
              <a:rPr lang="en-US" altLang="en-US" sz="28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1 </a:t>
            </a:r>
            <a:r>
              <a:rPr lang="en-US" altLang="en-US" sz="28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lần</a:t>
            </a:r>
            <a:endParaRPr lang="en-US" altLang="en-US" sz="2400" b="1" dirty="0">
              <a:solidFill>
                <a:srgbClr val="333333"/>
              </a:solidFill>
              <a:latin typeface="Times New Roman" panose="02020603050405020304" pitchFamily="18" charset="0"/>
              <a:ea typeface="Roboto" panose="02000000000000000000" pitchFamily="2" charset="0"/>
              <a:cs typeface="Times New Roman" panose="02020603050405020304" pitchFamily="18" charset="0"/>
            </a:endParaRPr>
          </a:p>
          <a:p>
            <a:pPr lvl="6" eaLnBrk="0" fontAlgn="base" hangingPunct="0">
              <a:lnSpc>
                <a:spcPct val="150000"/>
              </a:lnSpc>
              <a:spcBef>
                <a:spcPct val="0"/>
              </a:spcBef>
              <a:spcAft>
                <a:spcPct val="0"/>
              </a:spcAft>
            </a:pP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[selector].toggle( speed, [callback] ); </a:t>
            </a:r>
          </a:p>
          <a:p>
            <a:pPr lvl="6" eaLnBrk="0" fontAlgn="base" hangingPunct="0">
              <a:lnSpc>
                <a:spcPct val="150000"/>
              </a:lnSpc>
              <a:spcBef>
                <a:spcPct val="0"/>
              </a:spcBef>
              <a:spcAft>
                <a:spcPct val="0"/>
              </a:spcAft>
            </a:pP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a:t>
            </a:r>
            <a:r>
              <a:rPr lang="en-US" altLang="en-US" sz="2800" b="1" dirty="0" err="1">
                <a:solidFill>
                  <a:srgbClr val="552421"/>
                </a:solidFill>
                <a:latin typeface="Times New Roman" panose="02020603050405020304" pitchFamily="18" charset="0"/>
                <a:ea typeface="Roboto" panose="02000000000000000000" pitchFamily="2" charset="0"/>
                <a:cs typeface="Times New Roman" panose="02020603050405020304" pitchFamily="18" charset="0"/>
              </a:rPr>
              <a:t>fadeToggle</a:t>
            </a: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 speed, [callback] ); </a:t>
            </a:r>
          </a:p>
          <a:p>
            <a:pPr lvl="6" eaLnBrk="0" fontAlgn="base" hangingPunct="0">
              <a:lnSpc>
                <a:spcPct val="150000"/>
              </a:lnSpc>
              <a:spcBef>
                <a:spcPct val="0"/>
              </a:spcBef>
              <a:spcAft>
                <a:spcPct val="0"/>
              </a:spcAft>
            </a:pP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a:t>
            </a:r>
            <a:r>
              <a:rPr lang="en-US" altLang="en-US" sz="2800" b="1" dirty="0" err="1">
                <a:solidFill>
                  <a:srgbClr val="552421"/>
                </a:solidFill>
                <a:latin typeface="Times New Roman" panose="02020603050405020304" pitchFamily="18" charset="0"/>
                <a:ea typeface="Roboto" panose="02000000000000000000" pitchFamily="2" charset="0"/>
                <a:cs typeface="Times New Roman" panose="02020603050405020304" pitchFamily="18" charset="0"/>
              </a:rPr>
              <a:t>slideToggle</a:t>
            </a:r>
            <a:r>
              <a:rPr lang="en-US" altLang="en-US" sz="28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 speed, [callback] ); </a:t>
            </a:r>
          </a:p>
          <a:p>
            <a:pPr lvl="6" eaLnBrk="0" fontAlgn="base" hangingPunct="0">
              <a:lnSpc>
                <a:spcPct val="150000"/>
              </a:lnSpc>
              <a:spcBef>
                <a:spcPct val="0"/>
              </a:spcBef>
              <a:spcAft>
                <a:spcPct val="0"/>
              </a:spcAft>
            </a:pPr>
            <a:endParaRPr lang="en-US" altLang="en-US" sz="2800" b="1" dirty="0">
              <a:solidFill>
                <a:srgbClr val="002060"/>
              </a:solidFill>
              <a:latin typeface="Times New Roman" panose="02020603050405020304" pitchFamily="18" charset="0"/>
              <a:ea typeface="Roboto" panose="02000000000000000000" pitchFamily="2" charset="0"/>
              <a:cs typeface="Times New Roman" panose="02020603050405020304" pitchFamily="18" charset="0"/>
            </a:endParaRPr>
          </a:p>
          <a:p>
            <a:pPr lvl="0" eaLnBrk="0" fontAlgn="base" hangingPunct="0">
              <a:lnSpc>
                <a:spcPct val="150000"/>
              </a:lnSpc>
              <a:spcBef>
                <a:spcPct val="0"/>
              </a:spcBef>
              <a:spcAft>
                <a:spcPct val="0"/>
              </a:spcAft>
            </a:pPr>
            <a:endParaRPr lang="en-US" altLang="en-US" sz="2000" dirty="0">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313150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34</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CC42739-98E5-4348-850C-284AD1BBFB4A}"/>
              </a:ext>
            </a:extLst>
          </p:cNvPr>
          <p:cNvSpPr/>
          <p:nvPr/>
        </p:nvSpPr>
        <p:spPr>
          <a:xfrm>
            <a:off x="653047" y="1188263"/>
            <a:ext cx="9554821" cy="578235"/>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Ví</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dụ</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toggle() ,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fadeToggle</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slideToggle</a:t>
            </a:r>
            <a:r>
              <a:rPr lang="en-US" sz="24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1379321C-ADFD-4D7B-9525-997FD012F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376" y="2143707"/>
            <a:ext cx="6043184" cy="4336156"/>
          </a:xfrm>
          <a:prstGeom prst="rect">
            <a:avLst/>
          </a:prstGeom>
        </p:spPr>
      </p:pic>
    </p:spTree>
    <p:extLst>
      <p:ext uri="{BB962C8B-B14F-4D97-AF65-F5344CB8AC3E}">
        <p14:creationId xmlns:p14="http://schemas.microsoft.com/office/powerpoint/2010/main" val="2984042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43652"/>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35</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9C9915D-FE92-4CC8-B70D-FAFAE2A23A74}"/>
              </a:ext>
            </a:extLst>
          </p:cNvPr>
          <p:cNvSpPr/>
          <p:nvPr/>
        </p:nvSpPr>
        <p:spPr>
          <a:xfrm>
            <a:off x="757005" y="1544387"/>
            <a:ext cx="11563754" cy="57996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FC7CD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FC7CD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FC7CD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FC7CD1"/>
                </a:solidFill>
                <a:latin typeface="Times New Roman" panose="02020603050405020304" pitchFamily="18" charset="0"/>
                <a:ea typeface="Tahoma" panose="020B0604030504040204" pitchFamily="34" charset="0"/>
                <a:cs typeface="Times New Roman" panose="02020603050405020304" pitchFamily="18" charset="0"/>
              </a:rPr>
              <a:t> animation();</a:t>
            </a:r>
          </a:p>
        </p:txBody>
      </p:sp>
      <p:sp>
        <p:nvSpPr>
          <p:cNvPr id="9" name="Rectangle 8">
            <a:extLst>
              <a:ext uri="{FF2B5EF4-FFF2-40B4-BE49-F238E27FC236}">
                <a16:creationId xmlns:a16="http://schemas.microsoft.com/office/drawing/2014/main" id="{BAD9307E-5DFD-4CAE-B635-83BDB93AE50A}"/>
              </a:ext>
            </a:extLst>
          </p:cNvPr>
          <p:cNvSpPr/>
          <p:nvPr/>
        </p:nvSpPr>
        <p:spPr>
          <a:xfrm>
            <a:off x="1564035" y="2464448"/>
            <a:ext cx="8412808" cy="461665"/>
          </a:xfrm>
          <a:prstGeom prst="rect">
            <a:avLst/>
          </a:prstGeom>
        </p:spPr>
        <p:txBody>
          <a:bodyPr wrap="square">
            <a:spAutoFit/>
          </a:bodyPr>
          <a:lstStyle/>
          <a:p>
            <a:pPr lvl="0" eaLnBrk="0" fontAlgn="base" hangingPunct="0">
              <a:spcBef>
                <a:spcPct val="0"/>
              </a:spcBef>
              <a:spcAft>
                <a:spcPct val="0"/>
              </a:spcAft>
            </a:pPr>
            <a:r>
              <a:rPr lang="en-US" altLang="en-US" sz="2400" b="1" dirty="0" err="1">
                <a:solidFill>
                  <a:srgbClr val="552421"/>
                </a:solidFill>
                <a:latin typeface="Times New Roman" panose="02020603050405020304" pitchFamily="18" charset="0"/>
                <a:ea typeface="Roboto" panose="02000000000000000000" pitchFamily="2" charset="0"/>
                <a:cs typeface="Times New Roman" panose="02020603050405020304" pitchFamily="18" charset="0"/>
              </a:rPr>
              <a:t>Selector.animate</a:t>
            </a:r>
            <a:r>
              <a:rPr lang="en-US" altLang="en-US" sz="24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 </a:t>
            </a:r>
            <a:r>
              <a:rPr lang="en-US" altLang="en-US" sz="2400" b="1" dirty="0" err="1">
                <a:solidFill>
                  <a:srgbClr val="552421"/>
                </a:solidFill>
                <a:latin typeface="Times New Roman" panose="02020603050405020304" pitchFamily="18" charset="0"/>
                <a:ea typeface="Roboto" panose="02000000000000000000" pitchFamily="2" charset="0"/>
                <a:cs typeface="Times New Roman" panose="02020603050405020304" pitchFamily="18" charset="0"/>
              </a:rPr>
              <a:t>params</a:t>
            </a:r>
            <a:r>
              <a:rPr lang="en-US" altLang="en-US" sz="2400" b="1" dirty="0">
                <a:solidFill>
                  <a:srgbClr val="552421"/>
                </a:solidFill>
                <a:latin typeface="Times New Roman" panose="02020603050405020304" pitchFamily="18" charset="0"/>
                <a:ea typeface="Roboto" panose="02000000000000000000" pitchFamily="2" charset="0"/>
                <a:cs typeface="Times New Roman" panose="02020603050405020304" pitchFamily="18" charset="0"/>
              </a:rPr>
              <a:t>, [duration, easing, callback] ); </a:t>
            </a:r>
          </a:p>
        </p:txBody>
      </p:sp>
      <p:sp>
        <p:nvSpPr>
          <p:cNvPr id="11" name="Rectangle 10">
            <a:extLst>
              <a:ext uri="{FF2B5EF4-FFF2-40B4-BE49-F238E27FC236}">
                <a16:creationId xmlns:a16="http://schemas.microsoft.com/office/drawing/2014/main" id="{D76457C7-B407-40B5-A636-A189CE8DF76E}"/>
              </a:ext>
            </a:extLst>
          </p:cNvPr>
          <p:cNvSpPr/>
          <p:nvPr/>
        </p:nvSpPr>
        <p:spPr>
          <a:xfrm>
            <a:off x="757005" y="3440903"/>
            <a:ext cx="10026869" cy="1709892"/>
          </a:xfrm>
          <a:prstGeom prst="rect">
            <a:avLst/>
          </a:prstGeom>
        </p:spPr>
        <p:txBody>
          <a:bodyPr wrap="square">
            <a:spAutoFit/>
          </a:bodyPr>
          <a:lstStyle/>
          <a:p>
            <a:pPr algn="just">
              <a:lnSpc>
                <a:spcPct val="150000"/>
              </a:lnSpc>
              <a:buFont typeface="Arial" panose="020B0604020202020204" pitchFamily="34" charset="0"/>
              <a:buChar char="•"/>
            </a:pPr>
            <a:r>
              <a:rPr lang="vi-VN" b="1" dirty="0">
                <a:solidFill>
                  <a:srgbClr val="552421"/>
                </a:solidFill>
                <a:latin typeface="+mj-lt"/>
              </a:rPr>
              <a:t>params −</a:t>
            </a:r>
            <a:r>
              <a:rPr lang="vi-VN" dirty="0">
                <a:solidFill>
                  <a:srgbClr val="552421"/>
                </a:solidFill>
                <a:latin typeface="+mj-lt"/>
              </a:rPr>
              <a:t> Một map các thuộc tính CSS mà hiệu ứng sẽ di chuyển theo nó.</a:t>
            </a:r>
          </a:p>
          <a:p>
            <a:pPr algn="just">
              <a:lnSpc>
                <a:spcPct val="150000"/>
              </a:lnSpc>
              <a:buFont typeface="Arial" panose="020B0604020202020204" pitchFamily="34" charset="0"/>
              <a:buChar char="•"/>
            </a:pPr>
            <a:r>
              <a:rPr lang="vi-VN" b="1" dirty="0">
                <a:solidFill>
                  <a:srgbClr val="552421"/>
                </a:solidFill>
                <a:latin typeface="+mj-lt"/>
              </a:rPr>
              <a:t>duration −</a:t>
            </a:r>
            <a:r>
              <a:rPr lang="vi-VN" dirty="0">
                <a:solidFill>
                  <a:srgbClr val="552421"/>
                </a:solidFill>
                <a:latin typeface="+mj-lt"/>
              </a:rPr>
              <a:t> Đây là tham số tùy ý biểu diễn hiệu ứng sẽ chạy bao lâu.</a:t>
            </a:r>
          </a:p>
          <a:p>
            <a:pPr algn="just">
              <a:lnSpc>
                <a:spcPct val="150000"/>
              </a:lnSpc>
              <a:buFont typeface="Arial" panose="020B0604020202020204" pitchFamily="34" charset="0"/>
              <a:buChar char="•"/>
            </a:pPr>
            <a:r>
              <a:rPr lang="vi-VN" b="1" dirty="0">
                <a:solidFill>
                  <a:srgbClr val="552421"/>
                </a:solidFill>
                <a:latin typeface="+mj-lt"/>
              </a:rPr>
              <a:t>callback −</a:t>
            </a:r>
            <a:r>
              <a:rPr lang="vi-VN" dirty="0">
                <a:solidFill>
                  <a:srgbClr val="552421"/>
                </a:solidFill>
                <a:latin typeface="+mj-lt"/>
              </a:rPr>
              <a:t> Đây là tham số tùy ý biểu diễn một hàm để gọi một khi hiệu ứng hoàn thành</a:t>
            </a:r>
            <a:r>
              <a:rPr lang="en-US" dirty="0">
                <a:solidFill>
                  <a:srgbClr val="552421"/>
                </a:solidFill>
                <a:latin typeface="+mj-lt"/>
              </a:rPr>
              <a:t> </a:t>
            </a:r>
            <a:r>
              <a:rPr lang="en-US" dirty="0">
                <a:solidFill>
                  <a:srgbClr val="552421"/>
                </a:solidFill>
                <a:latin typeface="Times New Roman" panose="02020603050405020304" pitchFamily="18" charset="0"/>
                <a:cs typeface="Times New Roman" panose="02020603050405020304" pitchFamily="18" charset="0"/>
              </a:rPr>
              <a:t>(</a:t>
            </a:r>
            <a:r>
              <a:rPr lang="en-US" dirty="0" err="1">
                <a:solidFill>
                  <a:srgbClr val="552421"/>
                </a:solidFill>
                <a:latin typeface="Times New Roman" panose="02020603050405020304" pitchFamily="18" charset="0"/>
                <a:cs typeface="Times New Roman" panose="02020603050405020304" pitchFamily="18" charset="0"/>
              </a:rPr>
              <a:t>có</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thể</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truyền</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vào</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số</a:t>
            </a:r>
            <a:r>
              <a:rPr lang="en-US" dirty="0">
                <a:solidFill>
                  <a:srgbClr val="552421"/>
                </a:solidFill>
                <a:latin typeface="Times New Roman" panose="02020603050405020304" pitchFamily="18" charset="0"/>
                <a:cs typeface="Times New Roman" panose="02020603050405020304" pitchFamily="18" charset="0"/>
              </a:rPr>
              <a:t> millisecond </a:t>
            </a:r>
            <a:r>
              <a:rPr lang="en-US" dirty="0" err="1">
                <a:solidFill>
                  <a:srgbClr val="552421"/>
                </a:solidFill>
                <a:latin typeface="Times New Roman" panose="02020603050405020304" pitchFamily="18" charset="0"/>
                <a:cs typeface="Times New Roman" panose="02020603050405020304" pitchFamily="18" charset="0"/>
              </a:rPr>
              <a:t>nh</a:t>
            </a:r>
            <a:r>
              <a:rPr lang="vi-VN" dirty="0">
                <a:solidFill>
                  <a:srgbClr val="552421"/>
                </a:solidFill>
                <a:latin typeface="Times New Roman" panose="02020603050405020304" pitchFamily="18" charset="0"/>
                <a:cs typeface="Times New Roman" panose="02020603050405020304" pitchFamily="18" charset="0"/>
              </a:rPr>
              <a:t>ư</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các</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ví</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dụ</a:t>
            </a:r>
            <a:r>
              <a:rPr lang="en-US" dirty="0">
                <a:solidFill>
                  <a:srgbClr val="552421"/>
                </a:solidFill>
                <a:latin typeface="Times New Roman" panose="02020603050405020304" pitchFamily="18" charset="0"/>
                <a:cs typeface="Times New Roman" panose="02020603050405020304" pitchFamily="18" charset="0"/>
              </a:rPr>
              <a:t> </a:t>
            </a:r>
            <a:r>
              <a:rPr lang="en-US" dirty="0" err="1">
                <a:solidFill>
                  <a:srgbClr val="552421"/>
                </a:solidFill>
                <a:latin typeface="Times New Roman" panose="02020603050405020304" pitchFamily="18" charset="0"/>
                <a:cs typeface="Times New Roman" panose="02020603050405020304" pitchFamily="18" charset="0"/>
              </a:rPr>
              <a:t>trên</a:t>
            </a:r>
            <a:r>
              <a:rPr lang="vi-VN" dirty="0">
                <a:solidFill>
                  <a:srgbClr val="552421"/>
                </a:solidFill>
                <a:latin typeface="Times New Roman" panose="02020603050405020304" pitchFamily="18" charset="0"/>
                <a:cs typeface="Times New Roman" panose="02020603050405020304" pitchFamily="18" charset="0"/>
              </a:rPr>
              <a:t>.</a:t>
            </a:r>
            <a:endParaRPr lang="vi-VN" b="0" i="0" dirty="0">
              <a:solidFill>
                <a:srgbClr val="5524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48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43652"/>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2" name="Slide Number Placeholder 1"/>
          <p:cNvSpPr>
            <a:spLocks noGrp="1"/>
          </p:cNvSpPr>
          <p:nvPr>
            <p:ph type="sldNum" sz="quarter" idx="12"/>
          </p:nvPr>
        </p:nvSpPr>
        <p:spPr/>
        <p:txBody>
          <a:bodyPr/>
          <a:lstStyle/>
          <a:p>
            <a:fld id="{C8EDB84A-602F-46DA-92FF-09B7720EED29}" type="slidenum">
              <a:rPr lang="en-US" smtClean="0"/>
              <a:t>36</a:t>
            </a:fld>
            <a:endParaRPr lang="en-US"/>
          </a:p>
        </p:txBody>
      </p:sp>
      <p:sp>
        <p:nvSpPr>
          <p:cNvPr id="10" name="Rectangle 9">
            <a:extLst>
              <a:ext uri="{FF2B5EF4-FFF2-40B4-BE49-F238E27FC236}">
                <a16:creationId xmlns:a16="http://schemas.microsoft.com/office/drawing/2014/main" id="{FD410166-D2BF-498D-82FA-EFF2BBB07AF4}"/>
              </a:ext>
            </a:extLst>
          </p:cNvPr>
          <p:cNvSpPr/>
          <p:nvPr/>
        </p:nvSpPr>
        <p:spPr>
          <a:xfrm>
            <a:off x="4066668" y="378137"/>
            <a:ext cx="3256020" cy="646331"/>
          </a:xfrm>
          <a:prstGeom prst="rect">
            <a:avLst/>
          </a:prstGeom>
        </p:spPr>
        <p:txBody>
          <a:bodyPr wrap="none">
            <a:spAutoFit/>
          </a:bodyPr>
          <a:lstStyle/>
          <a:p>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Hiệu</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ứng</a:t>
            </a:r>
            <a:r>
              <a:rPr lang="en-US"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err="1">
                <a:solidFill>
                  <a:srgbClr val="380904"/>
                </a:solidFill>
                <a:latin typeface="Times New Roman" panose="02020603050405020304" pitchFamily="18" charset="0"/>
                <a:ea typeface="Tahoma" panose="020B0604030504040204" pitchFamily="34" charset="0"/>
                <a:cs typeface="Times New Roman" panose="02020603050405020304" pitchFamily="18" charset="0"/>
              </a:rPr>
              <a:t>Jquery</a:t>
            </a:r>
            <a:endParaRPr lang="vi-VN" sz="3600" dirty="0">
              <a:solidFill>
                <a:srgbClr val="380904"/>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9C9915D-FE92-4CC8-B70D-FAFAE2A23A74}"/>
              </a:ext>
            </a:extLst>
          </p:cNvPr>
          <p:cNvSpPr/>
          <p:nvPr/>
        </p:nvSpPr>
        <p:spPr>
          <a:xfrm>
            <a:off x="757005" y="1544387"/>
            <a:ext cx="11563754" cy="57996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2400" b="1" dirty="0" err="1">
                <a:solidFill>
                  <a:srgbClr val="FC7CD1"/>
                </a:solidFill>
                <a:latin typeface="Times New Roman" panose="02020603050405020304" pitchFamily="18" charset="0"/>
                <a:ea typeface="Tahoma" panose="020B0604030504040204" pitchFamily="34" charset="0"/>
                <a:cs typeface="Times New Roman" panose="02020603050405020304" pitchFamily="18" charset="0"/>
              </a:rPr>
              <a:t>Hiệu</a:t>
            </a:r>
            <a:r>
              <a:rPr lang="en-US" sz="2400" b="1" dirty="0">
                <a:solidFill>
                  <a:srgbClr val="FC7CD1"/>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err="1">
                <a:solidFill>
                  <a:srgbClr val="FC7CD1"/>
                </a:solidFill>
                <a:latin typeface="Times New Roman" panose="02020603050405020304" pitchFamily="18" charset="0"/>
                <a:ea typeface="Tahoma" panose="020B0604030504040204" pitchFamily="34" charset="0"/>
                <a:cs typeface="Times New Roman" panose="02020603050405020304" pitchFamily="18" charset="0"/>
              </a:rPr>
              <a:t>ứng</a:t>
            </a:r>
            <a:r>
              <a:rPr lang="en-US" sz="2400" b="1" dirty="0">
                <a:solidFill>
                  <a:srgbClr val="FC7CD1"/>
                </a:solidFill>
                <a:latin typeface="Times New Roman" panose="02020603050405020304" pitchFamily="18" charset="0"/>
                <a:ea typeface="Tahoma" panose="020B0604030504040204" pitchFamily="34" charset="0"/>
                <a:cs typeface="Times New Roman" panose="02020603050405020304" pitchFamily="18" charset="0"/>
              </a:rPr>
              <a:t> animation();</a:t>
            </a:r>
          </a:p>
        </p:txBody>
      </p:sp>
      <p:pic>
        <p:nvPicPr>
          <p:cNvPr id="12" name="Picture 11">
            <a:extLst>
              <a:ext uri="{FF2B5EF4-FFF2-40B4-BE49-F238E27FC236}">
                <a16:creationId xmlns:a16="http://schemas.microsoft.com/office/drawing/2014/main" id="{7E2C22E8-E011-42D9-B215-D72FA64BA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77750"/>
            <a:ext cx="6603022" cy="4243725"/>
          </a:xfrm>
          <a:prstGeom prst="rect">
            <a:avLst/>
          </a:prstGeom>
        </p:spPr>
      </p:pic>
    </p:spTree>
    <p:extLst>
      <p:ext uri="{BB962C8B-B14F-4D97-AF65-F5344CB8AC3E}">
        <p14:creationId xmlns:p14="http://schemas.microsoft.com/office/powerpoint/2010/main" val="1470951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1C9C40-121F-4187-8057-0801C5103444}"/>
              </a:ext>
            </a:extLst>
          </p:cNvPr>
          <p:cNvSpPr/>
          <p:nvPr/>
        </p:nvSpPr>
        <p:spPr>
          <a:xfrm>
            <a:off x="2448582" y="179087"/>
            <a:ext cx="8137031" cy="742511"/>
          </a:xfrm>
          <a:prstGeom prst="rect">
            <a:avLst/>
          </a:prstGeom>
        </p:spPr>
        <p:txBody>
          <a:bodyPr wrap="square">
            <a:spAutoFit/>
          </a:bodyPr>
          <a:lstStyle/>
          <a:p>
            <a:pPr>
              <a:lnSpc>
                <a:spcPct val="150000"/>
              </a:lnSpc>
            </a:pP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Viết</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plugin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tạo</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hiệu</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ứng</a:t>
            </a:r>
            <a:endPar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37B6C4E-6522-4BD7-B6D5-8A466A80625E}"/>
              </a:ext>
            </a:extLst>
          </p:cNvPr>
          <p:cNvSpPr>
            <a:spLocks noChangeArrowheads="1"/>
          </p:cNvSpPr>
          <p:nvPr/>
        </p:nvSpPr>
        <p:spPr bwMode="auto">
          <a:xfrm>
            <a:off x="6095967"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7424F54C-EF56-4954-9721-473DCB68EE9D}"/>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D4833E9-5CD5-4653-9529-70AE4BF81008}"/>
              </a:ext>
            </a:extLst>
          </p:cNvPr>
          <p:cNvPicPr>
            <a:picLocks noChangeAspect="1"/>
          </p:cNvPicPr>
          <p:nvPr/>
        </p:nvPicPr>
        <p:blipFill>
          <a:blip r:embed="rId3"/>
          <a:stretch>
            <a:fillRect/>
          </a:stretch>
        </p:blipFill>
        <p:spPr>
          <a:xfrm>
            <a:off x="599554" y="1885261"/>
            <a:ext cx="11399270" cy="3751810"/>
          </a:xfrm>
          <a:prstGeom prst="rect">
            <a:avLst/>
          </a:prstGeom>
        </p:spPr>
      </p:pic>
      <p:cxnSp>
        <p:nvCxnSpPr>
          <p:cNvPr id="8" name="Straight Connector 7">
            <a:extLst>
              <a:ext uri="{FF2B5EF4-FFF2-40B4-BE49-F238E27FC236}">
                <a16:creationId xmlns:a16="http://schemas.microsoft.com/office/drawing/2014/main" id="{372EDAF6-BD05-4A44-813F-8BDF94DDFDE1}"/>
              </a:ext>
            </a:extLst>
          </p:cNvPr>
          <p:cNvCxnSpPr/>
          <p:nvPr/>
        </p:nvCxnSpPr>
        <p:spPr>
          <a:xfrm>
            <a:off x="0" y="1143652"/>
            <a:ext cx="12192000" cy="42333"/>
          </a:xfrm>
          <a:prstGeom prst="line">
            <a:avLst/>
          </a:prstGeom>
        </p:spPr>
        <p:style>
          <a:lnRef idx="2">
            <a:schemeClr val="accent3"/>
          </a:lnRef>
          <a:fillRef idx="0">
            <a:schemeClr val="accent3"/>
          </a:fillRef>
          <a:effectRef idx="1">
            <a:schemeClr val="accent3"/>
          </a:effectRef>
          <a:fontRef idx="minor">
            <a:schemeClr val="tx1"/>
          </a:fontRef>
        </p:style>
      </p:cxnSp>
      <p:pic>
        <p:nvPicPr>
          <p:cNvPr id="9" name="Picture 8">
            <a:extLst>
              <a:ext uri="{FF2B5EF4-FFF2-40B4-BE49-F238E27FC236}">
                <a16:creationId xmlns:a16="http://schemas.microsoft.com/office/drawing/2014/main" id="{F52964A7-FE4A-425B-A70F-E67384FC6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spTree>
    <p:extLst>
      <p:ext uri="{BB962C8B-B14F-4D97-AF65-F5344CB8AC3E}">
        <p14:creationId xmlns:p14="http://schemas.microsoft.com/office/powerpoint/2010/main" val="26673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1C9C40-121F-4187-8057-0801C5103444}"/>
              </a:ext>
            </a:extLst>
          </p:cNvPr>
          <p:cNvSpPr/>
          <p:nvPr/>
        </p:nvSpPr>
        <p:spPr>
          <a:xfrm>
            <a:off x="3424529" y="127396"/>
            <a:ext cx="4875215" cy="742511"/>
          </a:xfrm>
          <a:prstGeom prst="rect">
            <a:avLst/>
          </a:prstGeom>
        </p:spPr>
        <p:txBody>
          <a:bodyPr wrap="square">
            <a:spAutoFit/>
          </a:bodyPr>
          <a:lstStyle/>
          <a:p>
            <a:pPr>
              <a:lnSpc>
                <a:spcPct val="150000"/>
              </a:lnSpc>
            </a:pP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Hướng</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dẫn</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thực</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hiện</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Rectangle 1">
            <a:extLst>
              <a:ext uri="{FF2B5EF4-FFF2-40B4-BE49-F238E27FC236}">
                <a16:creationId xmlns:a16="http://schemas.microsoft.com/office/drawing/2014/main" id="{037B6C4E-6522-4BD7-B6D5-8A466A80625E}"/>
              </a:ext>
            </a:extLst>
          </p:cNvPr>
          <p:cNvSpPr>
            <a:spLocks noChangeArrowheads="1"/>
          </p:cNvSpPr>
          <p:nvPr/>
        </p:nvSpPr>
        <p:spPr bwMode="auto">
          <a:xfrm>
            <a:off x="6095967"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7424F54C-EF56-4954-9721-473DCB68EE9D}"/>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D1C9C40-121F-4187-8057-0801C5103444}"/>
              </a:ext>
            </a:extLst>
          </p:cNvPr>
          <p:cNvSpPr/>
          <p:nvPr/>
        </p:nvSpPr>
        <p:spPr>
          <a:xfrm>
            <a:off x="538373" y="1289354"/>
            <a:ext cx="11653627" cy="5539080"/>
          </a:xfrm>
          <a:prstGeom prst="rect">
            <a:avLst/>
          </a:prstGeom>
        </p:spPr>
        <p:txBody>
          <a:bodyPr wrap="square">
            <a:spAutoFit/>
          </a:bodyPr>
          <a:lstStyle/>
          <a:p>
            <a:pPr marL="342900"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Đặt</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tên</a:t>
            </a:r>
            <a:r>
              <a:rPr lang="en-US" sz="1700" dirty="0">
                <a:latin typeface="Times New Roman" panose="02020603050405020304" pitchFamily="18" charset="0"/>
                <a:ea typeface="Tahoma" panose="020B0604030504040204" pitchFamily="34" charset="0"/>
                <a:cs typeface="Times New Roman" panose="02020603050405020304" pitchFamily="18" charset="0"/>
              </a:rPr>
              <a:t> class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cho</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cột</a:t>
            </a:r>
            <a:r>
              <a:rPr lang="en-US" sz="1700" dirty="0">
                <a:latin typeface="Times New Roman" panose="02020603050405020304" pitchFamily="18" charset="0"/>
                <a:ea typeface="Tahoma" panose="020B0604030504040204" pitchFamily="34" charset="0"/>
                <a:cs typeface="Times New Roman" panose="02020603050405020304" pitchFamily="18" charset="0"/>
              </a:rPr>
              <a:t> td </a:t>
            </a:r>
            <a:r>
              <a:rPr lang="en-US" sz="1700" dirty="0" err="1">
                <a:latin typeface="Times New Roman" panose="02020603050405020304" pitchFamily="18" charset="0"/>
                <a:ea typeface="Tahoma" panose="020B0604030504040204" pitchFamily="34" charset="0"/>
                <a:cs typeface="Times New Roman" panose="02020603050405020304" pitchFamily="18" charset="0"/>
              </a:rPr>
              <a:t>họ</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tên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hàm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loadtable</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dụ</a:t>
            </a:r>
            <a:r>
              <a:rPr lang="en-US" sz="1700" dirty="0">
                <a:latin typeface="Times New Roman" panose="02020603050405020304" pitchFamily="18" charset="0"/>
                <a:ea typeface="Tahoma" panose="020B0604030504040204" pitchFamily="34" charset="0"/>
                <a:cs typeface="Times New Roman" panose="02020603050405020304" pitchFamily="18" charset="0"/>
              </a:rPr>
              <a:t>: &lt;td class=“</a:t>
            </a:r>
            <a:r>
              <a:rPr lang="en-US" sz="1700" dirty="0" err="1">
                <a:latin typeface="Times New Roman" panose="02020603050405020304" pitchFamily="18" charset="0"/>
                <a:ea typeface="Tahoma" panose="020B0604030504040204" pitchFamily="34" charset="0"/>
                <a:cs typeface="Times New Roman" panose="02020603050405020304" pitchFamily="18" charset="0"/>
              </a:rPr>
              <a:t>tdHoTen</a:t>
            </a:r>
            <a:r>
              <a:rPr lang="en-US" sz="1700" dirty="0">
                <a:latin typeface="Times New Roman" panose="02020603050405020304" pitchFamily="18" charset="0"/>
                <a:ea typeface="Tahoma" panose="020B0604030504040204" pitchFamily="34" charset="0"/>
                <a:cs typeface="Times New Roman" panose="02020603050405020304" pitchFamily="18" charset="0"/>
              </a:rPr>
              <a:t>”&gt;)</a:t>
            </a:r>
          </a:p>
          <a:p>
            <a:pPr marL="342900"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Viết</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hàm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xử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lý</a:t>
            </a:r>
            <a:r>
              <a:rPr lang="en-US" sz="1700" dirty="0">
                <a:latin typeface="Times New Roman" panose="02020603050405020304" pitchFamily="18" charset="0"/>
                <a:ea typeface="Tahoma" panose="020B0604030504040204" pitchFamily="34" charset="0"/>
                <a:cs typeface="Times New Roman" panose="02020603050405020304" pitchFamily="18" charset="0"/>
              </a:rPr>
              <a:t> highlight</a:t>
            </a:r>
          </a:p>
          <a:p>
            <a:pPr marL="800100" lvl="1"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Tạo</a:t>
            </a:r>
            <a:r>
              <a:rPr lang="en-US" sz="1700" dirty="0">
                <a:latin typeface="Times New Roman" panose="02020603050405020304" pitchFamily="18" charset="0"/>
                <a:ea typeface="Tahoma" panose="020B0604030504040204" pitchFamily="34" charset="0"/>
                <a:cs typeface="Times New Roman" panose="02020603050405020304" pitchFamily="18" charset="0"/>
              </a:rPr>
              <a:t> function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đặt</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tên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b="1" dirty="0" err="1">
                <a:latin typeface="Times New Roman" panose="02020603050405020304" pitchFamily="18" charset="0"/>
                <a:ea typeface="Tahoma" panose="020B0604030504040204" pitchFamily="34" charset="0"/>
                <a:cs typeface="Times New Roman" panose="02020603050405020304" pitchFamily="18" charset="0"/>
              </a:rPr>
              <a:t>HightLight</a:t>
            </a:r>
            <a:endParaRPr lang="en-US" sz="1700" b="1" dirty="0">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700" dirty="0">
                <a:latin typeface="Times New Roman" panose="02020603050405020304" pitchFamily="18" charset="0"/>
                <a:ea typeface="Tahoma" panose="020B0604030504040204" pitchFamily="34" charset="0"/>
                <a:cs typeface="Times New Roman" panose="02020603050405020304" pitchFamily="18" charset="0"/>
              </a:rPr>
              <a:t> function </a:t>
            </a:r>
            <a:r>
              <a:rPr lang="en-US" sz="1700" dirty="0" err="1">
                <a:latin typeface="Times New Roman" panose="02020603050405020304" pitchFamily="18" charset="0"/>
                <a:ea typeface="Tahoma" panose="020B0604030504040204" pitchFamily="34" charset="0"/>
                <a:cs typeface="Times New Roman" panose="02020603050405020304" pitchFamily="18" charset="0"/>
              </a:rPr>
              <a:t>lấy</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1700" dirty="0">
                <a:latin typeface="Times New Roman" panose="02020603050405020304" pitchFamily="18" charset="0"/>
                <a:ea typeface="Tahoma" panose="020B0604030504040204" pitchFamily="34" charset="0"/>
                <a:cs typeface="Times New Roman" panose="02020603050405020304" pitchFamily="18" charset="0"/>
              </a:rPr>
              <a:t> tin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khóa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người</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nhập</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vào</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b="1" dirty="0" err="1">
                <a:latin typeface="Times New Roman" panose="02020603050405020304" pitchFamily="18" charset="0"/>
                <a:ea typeface="Tahoma" panose="020B0604030504040204" pitchFamily="34" charset="0"/>
                <a:cs typeface="Times New Roman" panose="02020603050405020304" pitchFamily="18" charset="0"/>
              </a:rPr>
              <a:t>input#tukhoa</a:t>
            </a:r>
            <a:endParaRPr lang="en-US" sz="1700" b="1" dirty="0">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Chọn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duyệt</a:t>
            </a:r>
            <a:r>
              <a:rPr lang="en-US" sz="1700" dirty="0">
                <a:latin typeface="Times New Roman" panose="02020603050405020304" pitchFamily="18" charset="0"/>
                <a:ea typeface="Tahoma" panose="020B0604030504040204" pitchFamily="34" charset="0"/>
                <a:cs typeface="Times New Roman" panose="02020603050405020304" pitchFamily="18" charset="0"/>
              </a:rPr>
              <a:t> class </a:t>
            </a:r>
            <a:r>
              <a:rPr lang="en-US" sz="1700" dirty="0" err="1">
                <a:latin typeface="Times New Roman" panose="02020603050405020304" pitchFamily="18" charset="0"/>
                <a:ea typeface="Tahoma" panose="020B0604030504040204" pitchFamily="34" charset="0"/>
                <a:cs typeface="Times New Roman" panose="02020603050405020304" pitchFamily="18" charset="0"/>
              </a:rPr>
              <a:t>tdHoTen</a:t>
            </a:r>
            <a:r>
              <a:rPr lang="en-US" sz="1700" dirty="0">
                <a:latin typeface="Times New Roman" panose="02020603050405020304" pitchFamily="18" charset="0"/>
                <a:ea typeface="Tahoma" panose="020B0604030504040204" pitchFamily="34" charset="0"/>
                <a:cs typeface="Times New Roman" panose="02020603050405020304" pitchFamily="18" charset="0"/>
              </a:rPr>
              <a:t> = $(“.</a:t>
            </a:r>
            <a:r>
              <a:rPr lang="en-US" sz="1700" dirty="0" err="1">
                <a:latin typeface="Times New Roman" panose="02020603050405020304" pitchFamily="18" charset="0"/>
                <a:ea typeface="Tahoma" panose="020B0604030504040204" pitchFamily="34" charset="0"/>
                <a:cs typeface="Times New Roman" panose="02020603050405020304" pitchFamily="18" charset="0"/>
              </a:rPr>
              <a:t>tdHoTen</a:t>
            </a:r>
            <a:r>
              <a:rPr lang="en-US" sz="1700" dirty="0">
                <a:latin typeface="Times New Roman" panose="02020603050405020304" pitchFamily="18" charset="0"/>
                <a:ea typeface="Tahoma" panose="020B0604030504040204" pitchFamily="34" charset="0"/>
                <a:cs typeface="Times New Roman" panose="02020603050405020304" pitchFamily="18" charset="0"/>
              </a:rPr>
              <a:t>”).</a:t>
            </a:r>
            <a:r>
              <a:rPr lang="en-US" sz="1700" b="1" dirty="0">
                <a:latin typeface="Times New Roman" panose="02020603050405020304" pitchFamily="18" charset="0"/>
                <a:ea typeface="Tahoma" panose="020B0604030504040204" pitchFamily="34" charset="0"/>
                <a:cs typeface="Times New Roman" panose="02020603050405020304" pitchFamily="18" charset="0"/>
              </a:rPr>
              <a:t>each</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jquery</a:t>
            </a:r>
            <a:endParaRPr lang="en-US" sz="1700" dirty="0">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Lấy</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giá</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trị</a:t>
            </a:r>
            <a:r>
              <a:rPr lang="en-US" sz="1700" dirty="0">
                <a:latin typeface="Times New Roman" panose="02020603050405020304" pitchFamily="18" charset="0"/>
                <a:ea typeface="Tahoma" panose="020B0604030504040204" pitchFamily="34" charset="0"/>
                <a:cs typeface="Times New Roman" panose="02020603050405020304" pitchFamily="18" charset="0"/>
              </a:rPr>
              <a:t> html </a:t>
            </a:r>
            <a:r>
              <a:rPr lang="en-US" sz="17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jquery</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tìm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xem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có</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chứa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cụm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với</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cụm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người</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nhập</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vào</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không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bằng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cách</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sử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hàm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b="1" dirty="0" err="1">
                <a:latin typeface="Times New Roman" panose="02020603050405020304" pitchFamily="18" charset="0"/>
                <a:ea typeface="Tahoma" panose="020B0604030504040204" pitchFamily="34" charset="0"/>
                <a:cs typeface="Times New Roman" panose="02020603050405020304" pitchFamily="18" charset="0"/>
              </a:rPr>
              <a:t>indexOf</a:t>
            </a:r>
            <a:r>
              <a:rPr lang="en-US" sz="1700" b="1"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a:latin typeface="Times New Roman" panose="02020603050405020304" pitchFamily="18" charset="0"/>
                <a:ea typeface="Tahoma" panose="020B0604030504040204" pitchFamily="34" charset="0"/>
                <a:cs typeface="Times New Roman" panose="02020603050405020304" pitchFamily="18" charset="0"/>
              </a:rPr>
              <a:t>=&gt;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trả</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về</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700" dirty="0">
                <a:latin typeface="Times New Roman" panose="02020603050405020304" pitchFamily="18" charset="0"/>
                <a:ea typeface="Tahoma" panose="020B0604030504040204" pitchFamily="34" charset="0"/>
                <a:cs typeface="Times New Roman" panose="02020603050405020304" pitchFamily="18" charset="0"/>
              </a:rPr>
              <a:t> !==-1</a:t>
            </a:r>
          </a:p>
          <a:p>
            <a:pPr marL="800100" lvl="1" indent="-342900">
              <a:lnSpc>
                <a:spcPct val="150000"/>
              </a:lnSpc>
              <a:buAutoNum type="arabicPeriod"/>
            </a:pPr>
            <a:r>
              <a:rPr lang="en-US" sz="1700" dirty="0">
                <a:latin typeface="Times New Roman" panose="02020603050405020304" pitchFamily="18" charset="0"/>
                <a:ea typeface="Tahoma" panose="020B0604030504040204" pitchFamily="34" charset="0"/>
                <a:cs typeface="Times New Roman" panose="02020603050405020304" pitchFamily="18" charset="0"/>
              </a:rPr>
              <a:t>Ta </a:t>
            </a:r>
            <a:r>
              <a:rPr lang="en-US" sz="17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hàm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b="1" dirty="0">
                <a:latin typeface="Times New Roman" panose="02020603050405020304" pitchFamily="18" charset="0"/>
                <a:ea typeface="Tahoma" panose="020B0604030504040204" pitchFamily="34" charset="0"/>
                <a:cs typeface="Times New Roman" panose="02020603050405020304" pitchFamily="18" charset="0"/>
              </a:rPr>
              <a:t>substring()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tách</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khóa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chuỗi</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đó</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ra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rồi</a:t>
            </a:r>
            <a:r>
              <a:rPr lang="en-US" sz="1700" dirty="0">
                <a:latin typeface="Times New Roman" panose="02020603050405020304" pitchFamily="18" charset="0"/>
                <a:ea typeface="Tahoma" panose="020B0604030504040204" pitchFamily="34" charset="0"/>
                <a:cs typeface="Times New Roman" panose="02020603050405020304" pitchFamily="18" charset="0"/>
              </a:rPr>
              <a:t> change </a:t>
            </a:r>
            <a:r>
              <a:rPr lang="en-US" sz="1700" dirty="0" err="1">
                <a:latin typeface="Times New Roman" panose="02020603050405020304" pitchFamily="18" charset="0"/>
                <a:ea typeface="Tahoma" panose="020B0604030504040204" pitchFamily="34" charset="0"/>
                <a:cs typeface="Times New Roman" panose="02020603050405020304" pitchFamily="18" charset="0"/>
              </a:rPr>
              <a:t>lại</a:t>
            </a:r>
            <a:r>
              <a:rPr lang="en-US" sz="1700" dirty="0">
                <a:latin typeface="Times New Roman" panose="02020603050405020304" pitchFamily="18" charset="0"/>
                <a:ea typeface="Tahoma" panose="020B0604030504040204" pitchFamily="34" charset="0"/>
                <a:cs typeface="Times New Roman" panose="02020603050405020304" pitchFamily="18" charset="0"/>
              </a:rPr>
              <a:t> = </a:t>
            </a:r>
            <a:r>
              <a:rPr lang="en-US" sz="1700" dirty="0" err="1">
                <a:latin typeface="Times New Roman" panose="02020603050405020304" pitchFamily="18" charset="0"/>
                <a:ea typeface="Tahoma" panose="020B0604030504040204" pitchFamily="34" charset="0"/>
                <a:cs typeface="Times New Roman" panose="02020603050405020304" pitchFamily="18" charset="0"/>
              </a:rPr>
              <a:t>cách</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thêm</a:t>
            </a:r>
            <a:r>
              <a:rPr lang="en-US" sz="1700" dirty="0">
                <a:latin typeface="Times New Roman" panose="02020603050405020304" pitchFamily="18" charset="0"/>
                <a:ea typeface="Tahoma" panose="020B0604030504040204" pitchFamily="34" charset="0"/>
                <a:cs typeface="Times New Roman" panose="02020603050405020304" pitchFamily="18" charset="0"/>
              </a:rPr>
              <a:t> class span</a:t>
            </a:r>
          </a:p>
          <a:p>
            <a:pPr marL="800100" lvl="1"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Nếu</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có</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chứa</a:t>
            </a:r>
            <a:r>
              <a:rPr lang="en-US" sz="1700" dirty="0">
                <a:latin typeface="Times New Roman" panose="02020603050405020304" pitchFamily="18" charset="0"/>
                <a:ea typeface="Tahoma" panose="020B0604030504040204" pitchFamily="34" charset="0"/>
                <a:cs typeface="Times New Roman" panose="02020603050405020304" pitchFamily="18" charset="0"/>
              </a:rPr>
              <a:t> ta </a:t>
            </a:r>
            <a:r>
              <a:rPr lang="en-US" sz="1700" dirty="0" err="1">
                <a:latin typeface="Times New Roman" panose="02020603050405020304" pitchFamily="18" charset="0"/>
                <a:ea typeface="Tahoma" panose="020B0604030504040204" pitchFamily="34" charset="0"/>
                <a:cs typeface="Times New Roman" panose="02020603050405020304" pitchFamily="18" charset="0"/>
              </a:rPr>
              <a:t>sẽ</a:t>
            </a:r>
            <a:r>
              <a:rPr lang="en-US" sz="1700" dirty="0">
                <a:latin typeface="Times New Roman" panose="02020603050405020304" pitchFamily="18" charset="0"/>
                <a:ea typeface="Tahoma" panose="020B0604030504040204" pitchFamily="34" charset="0"/>
                <a:cs typeface="Times New Roman" panose="02020603050405020304" pitchFamily="18" charset="0"/>
              </a:rPr>
              <a:t> change text </a:t>
            </a:r>
            <a:r>
              <a:rPr lang="en-US" sz="17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đó</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lại</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1700" dirty="0">
                <a:latin typeface="Times New Roman" panose="02020603050405020304" pitchFamily="18" charset="0"/>
                <a:ea typeface="Tahoma" panose="020B0604030504040204" pitchFamily="34" charset="0"/>
                <a:cs typeface="Times New Roman" panose="02020603050405020304" pitchFamily="18" charset="0"/>
              </a:rPr>
              <a:t> &lt;span class=“highlight”&gt;</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khóa</a:t>
            </a:r>
            <a:r>
              <a:rPr lang="en-US" sz="1700" dirty="0">
                <a:latin typeface="Times New Roman" panose="02020603050405020304" pitchFamily="18" charset="0"/>
                <a:ea typeface="Tahoma" panose="020B0604030504040204" pitchFamily="34" charset="0"/>
                <a:cs typeface="Times New Roman" panose="02020603050405020304" pitchFamily="18" charset="0"/>
              </a:rPr>
              <a:t>&lt;/span&gt;</a:t>
            </a:r>
          </a:p>
          <a:p>
            <a:pPr marL="800100" lvl="1"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Css</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cho</a:t>
            </a:r>
            <a:r>
              <a:rPr lang="en-US" sz="1700" dirty="0">
                <a:latin typeface="Times New Roman" panose="02020603050405020304" pitchFamily="18" charset="0"/>
                <a:ea typeface="Tahoma" panose="020B0604030504040204" pitchFamily="34" charset="0"/>
                <a:cs typeface="Times New Roman" panose="02020603050405020304" pitchFamily="18" charset="0"/>
              </a:rPr>
              <a:t> class highlight. </a:t>
            </a:r>
          </a:p>
          <a:p>
            <a:pPr lvl="1">
              <a:lnSpc>
                <a:spcPct val="150000"/>
              </a:lnSpc>
            </a:pPr>
            <a:r>
              <a:rPr lang="en-US" sz="1700" dirty="0" err="1">
                <a:latin typeface="Times New Roman" panose="02020603050405020304" pitchFamily="18" charset="0"/>
                <a:ea typeface="Tahoma" panose="020B0604030504040204" pitchFamily="34" charset="0"/>
                <a:cs typeface="Times New Roman" panose="02020603050405020304" pitchFamily="18" charset="0"/>
              </a:rPr>
              <a:t>Ví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dụ</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p>
          <a:p>
            <a:pPr lvl="1">
              <a:lnSpc>
                <a:spcPct val="150000"/>
              </a:lnSpc>
            </a:pP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khóa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văn</a:t>
            </a:r>
            <a:endParaRPr lang="en-US" sz="17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sz="1700" dirty="0" err="1">
                <a:latin typeface="Times New Roman" panose="02020603050405020304" pitchFamily="18" charset="0"/>
                <a:ea typeface="Tahoma" panose="020B0604030504040204" pitchFamily="34" charset="0"/>
                <a:cs typeface="Times New Roman" panose="02020603050405020304" pitchFamily="18" charset="0"/>
              </a:rPr>
              <a:t>Cột</a:t>
            </a:r>
            <a:r>
              <a:rPr lang="en-US" sz="1700" dirty="0">
                <a:latin typeface="Times New Roman" panose="02020603050405020304" pitchFamily="18" charset="0"/>
                <a:ea typeface="Tahoma" panose="020B0604030504040204" pitchFamily="34" charset="0"/>
                <a:cs typeface="Times New Roman" panose="02020603050405020304" pitchFamily="18" charset="0"/>
              </a:rPr>
              <a:t> td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chứa</a:t>
            </a:r>
            <a:r>
              <a:rPr lang="en-US" sz="1700" dirty="0">
                <a:latin typeface="Times New Roman" panose="02020603050405020304" pitchFamily="18" charset="0"/>
                <a:ea typeface="Tahoma" panose="020B0604030504040204" pitchFamily="34" charset="0"/>
                <a:cs typeface="Times New Roman" panose="02020603050405020304" pitchFamily="18" charset="0"/>
              </a:rPr>
              <a:t> html </a:t>
            </a:r>
            <a:r>
              <a:rPr lang="en-US" sz="1700" dirty="0" err="1">
                <a:latin typeface="Times New Roman" panose="02020603050405020304" pitchFamily="18" charset="0"/>
                <a:ea typeface="Tahoma" panose="020B0604030504040204" pitchFamily="34" charset="0"/>
                <a:cs typeface="Times New Roman" panose="02020603050405020304" pitchFamily="18" charset="0"/>
              </a:rPr>
              <a:t>là</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solidFill>
                  <a:srgbClr val="00B050"/>
                </a:solidFill>
                <a:latin typeface="Times New Roman" panose="02020603050405020304" pitchFamily="18" charset="0"/>
                <a:ea typeface="Tahoma" panose="020B0604030504040204" pitchFamily="34" charset="0"/>
                <a:cs typeface="Times New Roman" panose="02020603050405020304" pitchFamily="18" charset="0"/>
              </a:rPr>
              <a:t>nguyễn</a:t>
            </a:r>
            <a:r>
              <a:rPr lang="en-US" sz="17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solidFill>
                  <a:srgbClr val="00B050"/>
                </a:solidFill>
                <a:latin typeface="Times New Roman" panose="02020603050405020304" pitchFamily="18" charset="0"/>
                <a:ea typeface="Tahoma" panose="020B0604030504040204" pitchFamily="34" charset="0"/>
                <a:cs typeface="Times New Roman" panose="02020603050405020304" pitchFamily="18" charset="0"/>
              </a:rPr>
              <a:t>văn</a:t>
            </a:r>
            <a:r>
              <a:rPr lang="en-US" sz="17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 a </a:t>
            </a:r>
            <a:r>
              <a:rPr lang="en-US" sz="1700" dirty="0">
                <a:latin typeface="Times New Roman" panose="02020603050405020304" pitchFamily="18" charset="0"/>
                <a:ea typeface="Tahoma" panose="020B0604030504040204" pitchFamily="34" charset="0"/>
                <a:cs typeface="Times New Roman" panose="02020603050405020304" pitchFamily="18" charset="0"/>
              </a:rPr>
              <a:t>=&gt; </a:t>
            </a:r>
            <a:r>
              <a:rPr lang="en-US" sz="1700" dirty="0" err="1">
                <a:solidFill>
                  <a:srgbClr val="00B050"/>
                </a:solidFill>
                <a:latin typeface="Times New Roman" panose="02020603050405020304" pitchFamily="18" charset="0"/>
                <a:ea typeface="Tahoma" panose="020B0604030504040204" pitchFamily="34" charset="0"/>
                <a:cs typeface="Times New Roman" panose="02020603050405020304" pitchFamily="18" charset="0"/>
              </a:rPr>
              <a:t>nguyễn</a:t>
            </a:r>
            <a:r>
              <a:rPr lang="en-US" sz="17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 </a:t>
            </a:r>
            <a:r>
              <a:rPr lang="en-US" sz="1700" b="1" dirty="0">
                <a:latin typeface="Times New Roman" panose="02020603050405020304" pitchFamily="18" charset="0"/>
                <a:ea typeface="Tahoma" panose="020B0604030504040204" pitchFamily="34" charset="0"/>
                <a:cs typeface="Times New Roman" panose="02020603050405020304" pitchFamily="18" charset="0"/>
              </a:rPr>
              <a:t>&lt;span class=“highlight” &gt; </a:t>
            </a:r>
            <a:r>
              <a:rPr lang="en-US" sz="1700" b="1" dirty="0" err="1">
                <a:latin typeface="Times New Roman" panose="02020603050405020304" pitchFamily="18" charset="0"/>
                <a:ea typeface="Tahoma" panose="020B0604030504040204" pitchFamily="34" charset="0"/>
                <a:cs typeface="Times New Roman" panose="02020603050405020304" pitchFamily="18" charset="0"/>
              </a:rPr>
              <a:t>văn</a:t>
            </a:r>
            <a:r>
              <a:rPr lang="en-US" sz="1700" b="1" dirty="0">
                <a:latin typeface="Times New Roman" panose="02020603050405020304" pitchFamily="18" charset="0"/>
                <a:ea typeface="Tahoma" panose="020B0604030504040204" pitchFamily="34" charset="0"/>
                <a:cs typeface="Times New Roman" panose="02020603050405020304" pitchFamily="18" charset="0"/>
              </a:rPr>
              <a:t> &lt;/span&gt; </a:t>
            </a:r>
            <a:r>
              <a:rPr lang="en-US" sz="17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a</a:t>
            </a:r>
          </a:p>
          <a:p>
            <a:pPr marL="342900" indent="-342900">
              <a:lnSpc>
                <a:spcPct val="150000"/>
              </a:lnSpc>
              <a:buAutoNum type="arabicPeriod"/>
            </a:pPr>
            <a:r>
              <a:rPr lang="en-US" sz="1700" dirty="0" err="1">
                <a:latin typeface="Times New Roman" panose="02020603050405020304" pitchFamily="18" charset="0"/>
                <a:ea typeface="Tahoma" panose="020B0604030504040204" pitchFamily="34" charset="0"/>
                <a:cs typeface="Times New Roman" panose="02020603050405020304" pitchFamily="18" charset="0"/>
              </a:rPr>
              <a:t>Viết</a:t>
            </a:r>
            <a:r>
              <a:rPr lang="en-US" sz="1700" dirty="0">
                <a:latin typeface="Times New Roman" panose="02020603050405020304" pitchFamily="18" charset="0"/>
                <a:ea typeface="Tahoma" panose="020B0604030504040204" pitchFamily="34" charset="0"/>
                <a:cs typeface="Times New Roman" panose="02020603050405020304" pitchFamily="18" charset="0"/>
              </a:rPr>
              <a:t> plugin </a:t>
            </a:r>
            <a:r>
              <a:rPr lang="en-US" sz="1700" dirty="0" err="1">
                <a:latin typeface="Times New Roman" panose="02020603050405020304" pitchFamily="18" charset="0"/>
                <a:ea typeface="Tahoma" panose="020B0604030504040204" pitchFamily="34" charset="0"/>
                <a:cs typeface="Times New Roman" panose="02020603050405020304" pitchFamily="18" charset="0"/>
              </a:rPr>
              <a:t>jquery</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cho</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đó</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nhấp</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nháy</a:t>
            </a:r>
            <a:endParaRPr lang="en-US" sz="1700"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32CB8310-58F0-4D67-A04F-B0BA37F67D15}"/>
              </a:ext>
            </a:extLst>
          </p:cNvPr>
          <p:cNvCxnSpPr/>
          <p:nvPr/>
        </p:nvCxnSpPr>
        <p:spPr>
          <a:xfrm>
            <a:off x="0" y="1143652"/>
            <a:ext cx="12192000" cy="42333"/>
          </a:xfrm>
          <a:prstGeom prst="line">
            <a:avLst/>
          </a:prstGeom>
        </p:spPr>
        <p:style>
          <a:lnRef idx="2">
            <a:schemeClr val="accent3"/>
          </a:lnRef>
          <a:fillRef idx="0">
            <a:schemeClr val="accent3"/>
          </a:fillRef>
          <a:effectRef idx="1">
            <a:schemeClr val="accent3"/>
          </a:effectRef>
          <a:fontRef idx="minor">
            <a:schemeClr val="tx1"/>
          </a:fontRef>
        </p:style>
      </p:cxnSp>
      <p:pic>
        <p:nvPicPr>
          <p:cNvPr id="10" name="Picture 9">
            <a:extLst>
              <a:ext uri="{FF2B5EF4-FFF2-40B4-BE49-F238E27FC236}">
                <a16:creationId xmlns:a16="http://schemas.microsoft.com/office/drawing/2014/main" id="{E0B67296-6C4F-40B9-8D69-B3B3DC83F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spTree>
    <p:extLst>
      <p:ext uri="{BB962C8B-B14F-4D97-AF65-F5344CB8AC3E}">
        <p14:creationId xmlns:p14="http://schemas.microsoft.com/office/powerpoint/2010/main" val="2593738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1C9C40-121F-4187-8057-0801C5103444}"/>
              </a:ext>
            </a:extLst>
          </p:cNvPr>
          <p:cNvSpPr/>
          <p:nvPr/>
        </p:nvSpPr>
        <p:spPr>
          <a:xfrm>
            <a:off x="4637867" y="98463"/>
            <a:ext cx="5288648" cy="742511"/>
          </a:xfrm>
          <a:prstGeom prst="rect">
            <a:avLst/>
          </a:prstGeom>
        </p:spPr>
        <p:txBody>
          <a:bodyPr wrap="square">
            <a:spAutoFit/>
          </a:bodyPr>
          <a:lstStyle/>
          <a:p>
            <a:pPr>
              <a:lnSpc>
                <a:spcPct val="150000"/>
              </a:lnSpc>
            </a:pP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Tổng</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3200"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kết</a:t>
            </a:r>
            <a:r>
              <a:rPr lang="en-US" sz="3200"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Rectangle 1">
            <a:extLst>
              <a:ext uri="{FF2B5EF4-FFF2-40B4-BE49-F238E27FC236}">
                <a16:creationId xmlns:a16="http://schemas.microsoft.com/office/drawing/2014/main" id="{037B6C4E-6522-4BD7-B6D5-8A466A80625E}"/>
              </a:ext>
            </a:extLst>
          </p:cNvPr>
          <p:cNvSpPr>
            <a:spLocks noChangeArrowheads="1"/>
          </p:cNvSpPr>
          <p:nvPr/>
        </p:nvSpPr>
        <p:spPr bwMode="auto">
          <a:xfrm>
            <a:off x="6095967"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7424F54C-EF56-4954-9721-473DCB68EE9D}"/>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D1C9C40-121F-4187-8057-0801C5103444}"/>
              </a:ext>
            </a:extLst>
          </p:cNvPr>
          <p:cNvSpPr/>
          <p:nvPr/>
        </p:nvSpPr>
        <p:spPr>
          <a:xfrm>
            <a:off x="777719" y="1488663"/>
            <a:ext cx="11410048" cy="1883657"/>
          </a:xfrm>
          <a:prstGeom prst="rect">
            <a:avLst/>
          </a:prstGeom>
        </p:spPr>
        <p:txBody>
          <a:bodyPr wrap="square">
            <a:spAutoFit/>
          </a:bodyPr>
          <a:lstStyle/>
          <a:p>
            <a:pPr>
              <a:lnSpc>
                <a:spcPct val="150000"/>
              </a:lnSpc>
            </a:pP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Cú</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pháp</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viết</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plugin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cho</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jquery</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dùng</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cú</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pháp</a:t>
            </a:r>
            <a:endPar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endParaRPr>
          </a:p>
          <a:p>
            <a:pPr lvl="1">
              <a:lnSpc>
                <a:spcPct val="150000"/>
              </a:lnSpc>
            </a:pP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fn.TenPlugin</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 = function (){</a:t>
            </a:r>
          </a:p>
          <a:p>
            <a:pPr lvl="1">
              <a:lnSpc>
                <a:spcPct val="150000"/>
              </a:lnSpc>
            </a:pP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a:p>
            <a:pPr lvl="1">
              <a:lnSpc>
                <a:spcPct val="150000"/>
              </a:lnSpc>
            </a:pP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$(‘.class’).</a:t>
            </a:r>
            <a:r>
              <a:rPr lang="en-US" sz="2000" b="1" dirty="0" err="1">
                <a:solidFill>
                  <a:srgbClr val="552421"/>
                </a:solidFill>
                <a:latin typeface="Times New Roman" panose="02020603050405020304" pitchFamily="18" charset="0"/>
                <a:ea typeface="Tahoma" panose="020B0604030504040204" pitchFamily="34" charset="0"/>
                <a:cs typeface="Times New Roman" panose="02020603050405020304" pitchFamily="18" charset="0"/>
              </a:rPr>
              <a:t>TenPlugin</a:t>
            </a:r>
            <a:r>
              <a:rPr lang="en-US" sz="2000" b="1" dirty="0">
                <a:solidFill>
                  <a:srgbClr val="552421"/>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8" name="Rectangle 7">
            <a:extLst>
              <a:ext uri="{FF2B5EF4-FFF2-40B4-BE49-F238E27FC236}">
                <a16:creationId xmlns:a16="http://schemas.microsoft.com/office/drawing/2014/main" id="{ED1C9C40-121F-4187-8057-0801C5103444}"/>
              </a:ext>
            </a:extLst>
          </p:cNvPr>
          <p:cNvSpPr/>
          <p:nvPr/>
        </p:nvSpPr>
        <p:spPr>
          <a:xfrm>
            <a:off x="1259342" y="3442658"/>
            <a:ext cx="11765648" cy="3446200"/>
          </a:xfrm>
          <a:prstGeom prst="rect">
            <a:avLst/>
          </a:prstGeom>
        </p:spPr>
        <p:txBody>
          <a:bodyPr wrap="square">
            <a:spAutoFit/>
          </a:bodyPr>
          <a:lstStyle/>
          <a:p>
            <a:pPr>
              <a:lnSpc>
                <a:spcPct val="200000"/>
              </a:lnSpc>
            </a:pPr>
            <a:r>
              <a:rPr lang="en-US" sz="1700" dirty="0" err="1">
                <a:solidFill>
                  <a:srgbClr val="00B050"/>
                </a:solidFill>
                <a:latin typeface="Times New Roman" panose="02020603050405020304" pitchFamily="18" charset="0"/>
                <a:ea typeface="Tahoma" panose="020B0604030504040204" pitchFamily="34" charset="0"/>
                <a:cs typeface="Times New Roman" panose="02020603050405020304" pitchFamily="18" charset="0"/>
              </a:rPr>
              <a:t>Text</a:t>
            </a:r>
            <a:r>
              <a:rPr lang="en-US" sz="1700" dirty="0" err="1">
                <a:latin typeface="Times New Roman" panose="02020603050405020304" pitchFamily="18" charset="0"/>
                <a:ea typeface="Tahoma" panose="020B0604030504040204" pitchFamily="34" charset="0"/>
                <a:cs typeface="Times New Roman" panose="02020603050405020304" pitchFamily="18" charset="0"/>
              </a:rPr>
              <a:t>.</a:t>
            </a:r>
            <a:r>
              <a:rPr lang="en-US" sz="1700" b="1" dirty="0" err="1">
                <a:latin typeface="Times New Roman" panose="02020603050405020304" pitchFamily="18" charset="0"/>
                <a:ea typeface="Tahoma" panose="020B0604030504040204" pitchFamily="34" charset="0"/>
                <a:cs typeface="Times New Roman" panose="02020603050405020304" pitchFamily="18" charset="0"/>
              </a:rPr>
              <a:t>indexOf</a:t>
            </a:r>
            <a:r>
              <a:rPr lang="en-US" sz="1700" dirty="0">
                <a:latin typeface="Times New Roman" panose="02020603050405020304" pitchFamily="18" charset="0"/>
                <a:ea typeface="Tahoma" panose="020B0604030504040204" pitchFamily="34" charset="0"/>
                <a:cs typeface="Times New Roman" panose="02020603050405020304" pitchFamily="18" charset="0"/>
              </a:rPr>
              <a:t>(‘</a:t>
            </a:r>
            <a:r>
              <a:rPr lang="en-US" sz="1700" dirty="0" err="1">
                <a:latin typeface="Times New Roman" panose="02020603050405020304" pitchFamily="18" charset="0"/>
                <a:ea typeface="Tahoma" panose="020B0604030504040204" pitchFamily="34" charset="0"/>
                <a:cs typeface="Times New Roman" panose="02020603050405020304" pitchFamily="18" charset="0"/>
              </a:rPr>
              <a:t>tukhoa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trả</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về</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cụm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khóa</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nằm</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văn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bản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Text</a:t>
            </a:r>
            <a:r>
              <a:rPr lang="en-US" sz="1700" dirty="0">
                <a:latin typeface="Times New Roman" panose="02020603050405020304" pitchFamily="18" charset="0"/>
                <a:ea typeface="Tahoma" panose="020B0604030504040204" pitchFamily="34" charset="0"/>
                <a:cs typeface="Times New Roman" panose="02020603050405020304" pitchFamily="18" charset="0"/>
              </a:rPr>
              <a:t>) -&gt; </a:t>
            </a:r>
            <a:r>
              <a:rPr lang="en-US" sz="1700" dirty="0" err="1">
                <a:latin typeface="Times New Roman" panose="02020603050405020304" pitchFamily="18" charset="0"/>
                <a:ea typeface="Tahoma" panose="020B0604030504040204" pitchFamily="34" charset="0"/>
                <a:cs typeface="Times New Roman" panose="02020603050405020304" pitchFamily="18" charset="0"/>
              </a:rPr>
              <a:t>nếu</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không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có</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trả</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về</a:t>
            </a:r>
            <a:r>
              <a:rPr lang="en-US" sz="1700" dirty="0">
                <a:latin typeface="Times New Roman" panose="02020603050405020304" pitchFamily="18" charset="0"/>
                <a:ea typeface="Tahoma" panose="020B0604030504040204" pitchFamily="34" charset="0"/>
                <a:cs typeface="Times New Roman" panose="02020603050405020304" pitchFamily="18" charset="0"/>
              </a:rPr>
              <a:t> -1.</a:t>
            </a:r>
          </a:p>
          <a:p>
            <a:pPr>
              <a:lnSpc>
                <a:spcPct val="200000"/>
              </a:lnSpc>
            </a:pPr>
            <a:r>
              <a:rPr lang="en-US" sz="1700" b="1" dirty="0">
                <a:latin typeface="Times New Roman" panose="02020603050405020304" pitchFamily="18" charset="0"/>
                <a:ea typeface="Tahoma" panose="020B0604030504040204" pitchFamily="34" charset="0"/>
                <a:cs typeface="Times New Roman" panose="02020603050405020304" pitchFamily="18" charset="0"/>
              </a:rPr>
              <a:t>substring(0,soluongtu</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Trả</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về</a:t>
            </a:r>
            <a:r>
              <a:rPr lang="en-US" sz="1700" dirty="0">
                <a:latin typeface="Times New Roman" panose="02020603050405020304" pitchFamily="18" charset="0"/>
                <a:ea typeface="Tahoma" panose="020B0604030504040204" pitchFamily="34" charset="0"/>
                <a:cs typeface="Times New Roman" panose="02020603050405020304" pitchFamily="18" charset="0"/>
              </a:rPr>
              <a:t> 1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chuỗi</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văn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bản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bắt</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1700" dirty="0">
                <a:latin typeface="Times New Roman" panose="02020603050405020304" pitchFamily="18" charset="0"/>
                <a:ea typeface="Tahoma" panose="020B0604030504040204" pitchFamily="34" charset="0"/>
                <a:cs typeface="Times New Roman" panose="02020603050405020304" pitchFamily="18" charset="0"/>
              </a:rPr>
              <a:t> (0)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số</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lượng</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tiếp</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theo</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kể</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bắt</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1700" dirty="0">
                <a:latin typeface="Times New Roman" panose="02020603050405020304" pitchFamily="18" charset="0"/>
                <a:ea typeface="Tahoma" panose="020B0604030504040204" pitchFamily="34" charset="0"/>
                <a:cs typeface="Times New Roman" panose="02020603050405020304" pitchFamily="18" charset="0"/>
              </a:rPr>
              <a:t>.</a:t>
            </a:r>
          </a:p>
          <a:p>
            <a:pPr>
              <a:lnSpc>
                <a:spcPct val="200000"/>
              </a:lnSpc>
            </a:pPr>
            <a:r>
              <a:rPr lang="en-US" sz="1700" dirty="0" err="1">
                <a:latin typeface="Times New Roman" panose="02020603050405020304" pitchFamily="18" charset="0"/>
                <a:ea typeface="Tahoma" panose="020B0604030504040204" pitchFamily="34" charset="0"/>
                <a:cs typeface="Times New Roman" panose="02020603050405020304" pitchFamily="18" charset="0"/>
              </a:rPr>
              <a:t>Ví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dụ</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CyberSoft</a:t>
            </a:r>
            <a:r>
              <a:rPr lang="en-US" sz="1700" dirty="0">
                <a:latin typeface="Times New Roman" panose="02020603050405020304" pitchFamily="18" charset="0"/>
                <a:ea typeface="Tahoma" panose="020B0604030504040204" pitchFamily="34" charset="0"/>
                <a:cs typeface="Times New Roman" panose="02020603050405020304" pitchFamily="18" charset="0"/>
              </a:rPr>
              <a:t>’.substring(0,4) =&gt; Cyber</a:t>
            </a:r>
          </a:p>
          <a:p>
            <a:pPr>
              <a:lnSpc>
                <a:spcPct val="200000"/>
              </a:lnSpc>
            </a:pPr>
            <a:r>
              <a:rPr lang="en-US" sz="1700" b="1" dirty="0">
                <a:latin typeface="Times New Roman" panose="02020603050405020304" pitchFamily="18" charset="0"/>
                <a:ea typeface="Tahoma" panose="020B0604030504040204" pitchFamily="34" charset="0"/>
                <a:cs typeface="Times New Roman" panose="02020603050405020304" pitchFamily="18" charset="0"/>
              </a:rPr>
              <a:t>substring(</a:t>
            </a:r>
            <a:r>
              <a:rPr lang="en-US" sz="1700" b="1" dirty="0" err="1">
                <a:latin typeface="Times New Roman" panose="02020603050405020304" pitchFamily="18" charset="0"/>
                <a:ea typeface="Tahoma" panose="020B0604030504040204" pitchFamily="34" charset="0"/>
                <a:cs typeface="Times New Roman" panose="02020603050405020304" pitchFamily="18" charset="0"/>
              </a:rPr>
              <a:t>vitri</a:t>
            </a:r>
            <a:r>
              <a:rPr lang="en-US" sz="1700" b="1"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Trả</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về</a:t>
            </a:r>
            <a:r>
              <a:rPr lang="en-US" sz="1700" dirty="0">
                <a:latin typeface="Times New Roman" panose="02020603050405020304" pitchFamily="18" charset="0"/>
                <a:ea typeface="Tahoma" panose="020B0604030504040204" pitchFamily="34" charset="0"/>
                <a:cs typeface="Times New Roman" panose="02020603050405020304" pitchFamily="18" charset="0"/>
              </a:rPr>
              <a:t> 1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chuỗi</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từ</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vị</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trí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cần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lấy</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hết</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chuỗi</a:t>
            </a:r>
            <a:r>
              <a:rPr lang="en-US" sz="1700" dirty="0">
                <a:latin typeface="Times New Roman" panose="02020603050405020304" pitchFamily="18" charset="0"/>
                <a:ea typeface="Tahoma" panose="020B0604030504040204" pitchFamily="34" charset="0"/>
                <a:cs typeface="Times New Roman" panose="02020603050405020304" pitchFamily="18" charset="0"/>
              </a:rPr>
              <a:t>.</a:t>
            </a:r>
          </a:p>
          <a:p>
            <a:pPr>
              <a:lnSpc>
                <a:spcPct val="200000"/>
              </a:lnSpc>
            </a:pPr>
            <a:r>
              <a:rPr lang="en-US" sz="1700" dirty="0" err="1">
                <a:latin typeface="Times New Roman" panose="02020603050405020304" pitchFamily="18" charset="0"/>
                <a:ea typeface="Tahoma" panose="020B0604030504040204" pitchFamily="34" charset="0"/>
                <a:cs typeface="Times New Roman" panose="02020603050405020304" pitchFamily="18" charset="0"/>
              </a:rPr>
              <a:t>Ví</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dụ</a:t>
            </a:r>
            <a:r>
              <a:rPr lang="en-US" sz="1700" dirty="0">
                <a:latin typeface="Times New Roman" panose="02020603050405020304" pitchFamily="18" charset="0"/>
                <a:ea typeface="Tahoma" panose="020B0604030504040204" pitchFamily="34" charset="0"/>
                <a:cs typeface="Times New Roman" panose="02020603050405020304" pitchFamily="18" charset="0"/>
              </a:rPr>
              <a:t>: ‘</a:t>
            </a:r>
            <a:r>
              <a:rPr lang="en-US" sz="1700" dirty="0" err="1">
                <a:latin typeface="Times New Roman" panose="02020603050405020304" pitchFamily="18" charset="0"/>
                <a:ea typeface="Tahoma" panose="020B0604030504040204" pitchFamily="34" charset="0"/>
                <a:cs typeface="Times New Roman" panose="02020603050405020304" pitchFamily="18" charset="0"/>
              </a:rPr>
              <a:t>CyberSoft</a:t>
            </a:r>
            <a:r>
              <a:rPr lang="en-US" sz="1700" dirty="0">
                <a:latin typeface="Times New Roman" panose="02020603050405020304" pitchFamily="18" charset="0"/>
                <a:ea typeface="Tahoma" panose="020B0604030504040204" pitchFamily="34" charset="0"/>
                <a:cs typeface="Times New Roman" panose="02020603050405020304" pitchFamily="18" charset="0"/>
              </a:rPr>
              <a:t>’.substring(4) =&gt; Soft</a:t>
            </a:r>
          </a:p>
          <a:p>
            <a:pPr>
              <a:lnSpc>
                <a:spcPct val="150000"/>
              </a:lnSpc>
            </a:pPr>
            <a:endParaRPr lang="en-US" sz="17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endParaRPr lang="en-US" sz="1700"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FC1726B-C10A-428F-BC3A-2F0B84F96DE1}"/>
              </a:ext>
            </a:extLst>
          </p:cNvPr>
          <p:cNvCxnSpPr/>
          <p:nvPr/>
        </p:nvCxnSpPr>
        <p:spPr>
          <a:xfrm>
            <a:off x="0" y="1143652"/>
            <a:ext cx="12192000" cy="42333"/>
          </a:xfrm>
          <a:prstGeom prst="line">
            <a:avLst/>
          </a:prstGeom>
        </p:spPr>
        <p:style>
          <a:lnRef idx="2">
            <a:schemeClr val="accent3"/>
          </a:lnRef>
          <a:fillRef idx="0">
            <a:schemeClr val="accent3"/>
          </a:fillRef>
          <a:effectRef idx="1">
            <a:schemeClr val="accent3"/>
          </a:effectRef>
          <a:fontRef idx="minor">
            <a:schemeClr val="tx1"/>
          </a:fontRef>
        </p:style>
      </p:cxnSp>
      <p:pic>
        <p:nvPicPr>
          <p:cNvPr id="11" name="Picture 10">
            <a:extLst>
              <a:ext uri="{FF2B5EF4-FFF2-40B4-BE49-F238E27FC236}">
                <a16:creationId xmlns:a16="http://schemas.microsoft.com/office/drawing/2014/main" id="{675FDBBB-4C7C-42FF-8DA8-02A3F9AD1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spTree>
    <p:extLst>
      <p:ext uri="{BB962C8B-B14F-4D97-AF65-F5344CB8AC3E}">
        <p14:creationId xmlns:p14="http://schemas.microsoft.com/office/powerpoint/2010/main" val="328802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58611" y="293514"/>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Cách</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sử</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dụng</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4</a:t>
            </a:fld>
            <a:endParaRPr lang="en-US"/>
          </a:p>
        </p:txBody>
      </p:sp>
      <p:pic>
        <p:nvPicPr>
          <p:cNvPr id="7" name="Picture 6">
            <a:extLst>
              <a:ext uri="{FF2B5EF4-FFF2-40B4-BE49-F238E27FC236}">
                <a16:creationId xmlns:a16="http://schemas.microsoft.com/office/drawing/2014/main" id="{CCD12D90-F384-4C76-AB8A-12DA19D7DFDA}"/>
              </a:ext>
            </a:extLst>
          </p:cNvPr>
          <p:cNvPicPr>
            <a:picLocks noChangeAspect="1"/>
          </p:cNvPicPr>
          <p:nvPr/>
        </p:nvPicPr>
        <p:blipFill>
          <a:blip r:embed="rId3"/>
          <a:stretch>
            <a:fillRect/>
          </a:stretch>
        </p:blipFill>
        <p:spPr>
          <a:xfrm>
            <a:off x="0" y="1403684"/>
            <a:ext cx="12192000" cy="5454316"/>
          </a:xfrm>
          <a:prstGeom prst="rect">
            <a:avLst/>
          </a:prstGeom>
        </p:spPr>
      </p:pic>
    </p:spTree>
    <p:extLst>
      <p:ext uri="{BB962C8B-B14F-4D97-AF65-F5344CB8AC3E}">
        <p14:creationId xmlns:p14="http://schemas.microsoft.com/office/powerpoint/2010/main" val="1441990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A5BC8F4-1251-4241-97C2-B53ADF9AB82B}"/>
              </a:ext>
            </a:extLst>
          </p:cNvPr>
          <p:cNvSpPr/>
          <p:nvPr/>
        </p:nvSpPr>
        <p:spPr>
          <a:xfrm>
            <a:off x="4812489" y="167218"/>
            <a:ext cx="3971026" cy="699230"/>
          </a:xfrm>
          <a:prstGeom prst="rect">
            <a:avLst/>
          </a:prstGeom>
        </p:spPr>
        <p:txBody>
          <a:bodyPr wrap="square">
            <a:spAutoFit/>
          </a:bodyPr>
          <a:lstStyle/>
          <a:p>
            <a:pPr defTabSz="457200" eaLnBrk="0" fontAlgn="base">
              <a:lnSpc>
                <a:spcPct val="150000"/>
              </a:lnSpc>
              <a:spcBef>
                <a:spcPct val="0"/>
              </a:spcBef>
              <a:spcAft>
                <a:spcPct val="0"/>
              </a:spcAft>
            </a:pPr>
            <a:r>
              <a:rPr lang="en-US" altLang="en-US" sz="3000" dirty="0" err="1">
                <a:solidFill>
                  <a:srgbClr val="552421"/>
                </a:solidFill>
                <a:latin typeface="Times New Roman" panose="02020603050405020304" pitchFamily="18" charset="0"/>
                <a:ea typeface="Helvetica Neue"/>
                <a:cs typeface="Times New Roman" panose="02020603050405020304" pitchFamily="18" charset="0"/>
              </a:rPr>
              <a:t>Highcharts</a:t>
            </a:r>
            <a:endParaRPr lang="en-US" altLang="en-US" sz="3000" dirty="0">
              <a:solidFill>
                <a:srgbClr val="552421"/>
              </a:solidFill>
              <a:latin typeface="Times New Roman" panose="02020603050405020304" pitchFamily="18" charset="0"/>
              <a:ea typeface="Helvetica Neue"/>
              <a:cs typeface="Times New Roman" panose="02020603050405020304" pitchFamily="18" charset="0"/>
            </a:endParaRPr>
          </a:p>
        </p:txBody>
      </p:sp>
      <p:sp>
        <p:nvSpPr>
          <p:cNvPr id="2" name="Rectangle 1">
            <a:extLst>
              <a:ext uri="{FF2B5EF4-FFF2-40B4-BE49-F238E27FC236}">
                <a16:creationId xmlns:a16="http://schemas.microsoft.com/office/drawing/2014/main" id="{85CF24C7-F57A-43C5-B7D2-524F7D405EA8}"/>
              </a:ext>
            </a:extLst>
          </p:cNvPr>
          <p:cNvSpPr/>
          <p:nvPr/>
        </p:nvSpPr>
        <p:spPr>
          <a:xfrm>
            <a:off x="935831" y="1873683"/>
            <a:ext cx="10320338" cy="2723823"/>
          </a:xfrm>
          <a:prstGeom prst="rect">
            <a:avLst/>
          </a:prstGeom>
        </p:spPr>
        <p:txBody>
          <a:bodyPr wrap="square">
            <a:spAutoFit/>
          </a:bodyPr>
          <a:lstStyle/>
          <a:p>
            <a:pPr marL="342900" indent="-342900" defTabSz="457200" eaLnBrk="0" fontAlgn="base">
              <a:lnSpc>
                <a:spcPct val="150000"/>
              </a:lnSpc>
              <a:spcBef>
                <a:spcPct val="0"/>
              </a:spcBef>
              <a:spcAft>
                <a:spcPct val="0"/>
              </a:spcAft>
              <a:buFont typeface="Arial" panose="020B0604020202020204" pitchFamily="34" charset="0"/>
              <a:buChar char="•"/>
            </a:pP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Hightchart</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js</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là</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1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th</a:t>
            </a:r>
            <a:r>
              <a:rPr lang="vi-VN" altLang="en-US" sz="2700" i="1" dirty="0">
                <a:solidFill>
                  <a:schemeClr val="bg2">
                    <a:lumMod val="10000"/>
                  </a:schemeClr>
                </a:solidFill>
                <a:latin typeface="Times New Roman" panose="02020603050405020304" pitchFamily="18" charset="0"/>
                <a:cs typeface="Times New Roman" panose="02020603050405020304" pitchFamily="18" charset="0"/>
              </a:rPr>
              <a:t>ư</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viện</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js</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giúp</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ta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vẽ</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các</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biểu</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đồ</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thống</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kê</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a:t>
            </a:r>
          </a:p>
          <a:p>
            <a:pPr marL="342900" indent="-342900" defTabSz="457200" eaLnBrk="0" fontAlgn="base">
              <a:lnSpc>
                <a:spcPct val="150000"/>
              </a:lnSpc>
              <a:spcBef>
                <a:spcPct val="0"/>
              </a:spcBef>
              <a:spcAft>
                <a:spcPct val="0"/>
              </a:spcAft>
              <a:buFont typeface="Arial" panose="020B0604020202020204" pitchFamily="34" charset="0"/>
              <a:buChar char="•"/>
            </a:pP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Cách</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sử</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700" i="1" dirty="0" err="1">
                <a:solidFill>
                  <a:schemeClr val="bg2">
                    <a:lumMod val="10000"/>
                  </a:schemeClr>
                </a:solidFill>
                <a:latin typeface="Times New Roman" panose="02020603050405020304" pitchFamily="18" charset="0"/>
                <a:cs typeface="Times New Roman" panose="02020603050405020304" pitchFamily="18" charset="0"/>
              </a:rPr>
              <a:t>dụng</a:t>
            </a:r>
            <a:r>
              <a:rPr lang="en-US" altLang="en-US" sz="2700" i="1" dirty="0">
                <a:solidFill>
                  <a:schemeClr val="bg2">
                    <a:lumMod val="10000"/>
                  </a:schemeClr>
                </a:solidFill>
                <a:latin typeface="Times New Roman" panose="02020603050405020304" pitchFamily="18" charset="0"/>
                <a:cs typeface="Times New Roman" panose="02020603050405020304" pitchFamily="18" charset="0"/>
              </a:rPr>
              <a:t>:</a:t>
            </a:r>
          </a:p>
          <a:p>
            <a:pPr defTabSz="457200" eaLnBrk="0" fontAlgn="base">
              <a:lnSpc>
                <a:spcPct val="150000"/>
              </a:lnSpc>
              <a:spcBef>
                <a:spcPct val="0"/>
              </a:spcBef>
              <a:spcAft>
                <a:spcPct val="0"/>
              </a:spcAft>
            </a:pP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B1: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Vào</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website: </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hlinkClick r:id="rId3"/>
              </a:rPr>
              <a:t>https://www.highcharts.com</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Hoặc</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google search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highcharts</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a:t>
            </a:r>
          </a:p>
          <a:p>
            <a:pPr defTabSz="457200" eaLnBrk="0" fontAlgn="base">
              <a:lnSpc>
                <a:spcPct val="150000"/>
              </a:lnSpc>
              <a:spcBef>
                <a:spcPct val="0"/>
              </a:spcBef>
              <a:spcAft>
                <a:spcPct val="0"/>
              </a:spcAft>
            </a:pP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B2: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Vào</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tab demo -&gt;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HighCharts</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Demo -&gt;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JSFiddle</a:t>
            </a:r>
            <a:endParaRPr lang="en-US" altLang="en-US" sz="2000" i="1" dirty="0">
              <a:solidFill>
                <a:schemeClr val="bg2">
                  <a:lumMod val="10000"/>
                </a:schemeClr>
              </a:solidFill>
              <a:latin typeface="Times New Roman" panose="02020603050405020304" pitchFamily="18" charset="0"/>
              <a:cs typeface="Times New Roman" panose="02020603050405020304" pitchFamily="18" charset="0"/>
            </a:endParaRPr>
          </a:p>
          <a:p>
            <a:pPr defTabSz="457200" eaLnBrk="0" fontAlgn="base">
              <a:lnSpc>
                <a:spcPct val="150000"/>
              </a:lnSpc>
              <a:spcBef>
                <a:spcPct val="0"/>
              </a:spcBef>
              <a:spcAft>
                <a:spcPct val="0"/>
              </a:spcAft>
            </a:pP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B3: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Chép</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demo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vào</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customize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với</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dữ</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liệu</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của</a:t>
            </a:r>
            <a:r>
              <a:rPr lang="en-US" altLang="en-US" sz="2000" i="1" dirty="0">
                <a:solidFill>
                  <a:schemeClr val="bg2">
                    <a:lumMod val="10000"/>
                  </a:schemeClr>
                </a:solidFill>
                <a:latin typeface="Times New Roman" panose="02020603050405020304" pitchFamily="18" charset="0"/>
                <a:cs typeface="Times New Roman" panose="02020603050405020304" pitchFamily="18" charset="0"/>
              </a:rPr>
              <a:t> </a:t>
            </a:r>
            <a:r>
              <a:rPr lang="en-US" altLang="en-US" sz="2000" i="1" dirty="0" err="1">
                <a:solidFill>
                  <a:schemeClr val="bg2">
                    <a:lumMod val="10000"/>
                  </a:schemeClr>
                </a:solidFill>
                <a:latin typeface="Times New Roman" panose="02020603050405020304" pitchFamily="18" charset="0"/>
                <a:cs typeface="Times New Roman" panose="02020603050405020304" pitchFamily="18" charset="0"/>
              </a:rPr>
              <a:t>mình</a:t>
            </a:r>
            <a:endParaRPr lang="en-US" altLang="en-US" sz="2000" i="1"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77BFE548-5F20-4CBD-949F-D8A6DC821E9D}"/>
              </a:ext>
            </a:extLst>
          </p:cNvPr>
          <p:cNvCxnSpPr/>
          <p:nvPr/>
        </p:nvCxnSpPr>
        <p:spPr>
          <a:xfrm>
            <a:off x="0" y="1143652"/>
            <a:ext cx="12192000" cy="42333"/>
          </a:xfrm>
          <a:prstGeom prst="line">
            <a:avLst/>
          </a:prstGeom>
        </p:spPr>
        <p:style>
          <a:lnRef idx="2">
            <a:schemeClr val="accent3"/>
          </a:lnRef>
          <a:fillRef idx="0">
            <a:schemeClr val="accent3"/>
          </a:fillRef>
          <a:effectRef idx="1">
            <a:schemeClr val="accent3"/>
          </a:effectRef>
          <a:fontRef idx="minor">
            <a:schemeClr val="tx1"/>
          </a:fontRef>
        </p:style>
      </p:cxnSp>
      <p:pic>
        <p:nvPicPr>
          <p:cNvPr id="7" name="Picture 6">
            <a:extLst>
              <a:ext uri="{FF2B5EF4-FFF2-40B4-BE49-F238E27FC236}">
                <a16:creationId xmlns:a16="http://schemas.microsoft.com/office/drawing/2014/main" id="{19FFFD8A-EE3A-4E1B-8FB9-DF91857BC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spTree>
    <p:extLst>
      <p:ext uri="{BB962C8B-B14F-4D97-AF65-F5344CB8AC3E}">
        <p14:creationId xmlns:p14="http://schemas.microsoft.com/office/powerpoint/2010/main" val="235811091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58611" y="293514"/>
            <a:ext cx="6026992" cy="584775"/>
          </a:xfrm>
          <a:prstGeom prst="rect">
            <a:avLst/>
          </a:prstGeom>
          <a:noFill/>
        </p:spPr>
        <p:txBody>
          <a:bodyPr wrap="square" rtlCol="0">
            <a:spAutoFit/>
          </a:bodyPr>
          <a:lstStyle/>
          <a:p>
            <a:pPr algn="ctr"/>
            <a:r>
              <a:rPr lang="en-US" sz="3200" dirty="0">
                <a:solidFill>
                  <a:srgbClr val="552421"/>
                </a:solidFill>
                <a:latin typeface="Times New Roman" panose="02020603050405020304" pitchFamily="18" charset="0"/>
                <a:cs typeface="Times New Roman" panose="02020603050405020304" pitchFamily="18" charset="0"/>
              </a:rPr>
              <a:t>Ch</a:t>
            </a:r>
            <a:r>
              <a:rPr lang="vi-VN" sz="3200" dirty="0">
                <a:solidFill>
                  <a:srgbClr val="552421"/>
                </a:solidFill>
                <a:latin typeface="Times New Roman" panose="02020603050405020304" pitchFamily="18" charset="0"/>
                <a:cs typeface="Times New Roman" panose="02020603050405020304" pitchFamily="18" charset="0"/>
              </a:rPr>
              <a:t>ư</a:t>
            </a:r>
            <a:r>
              <a:rPr lang="en-US" sz="3200" dirty="0" err="1">
                <a:solidFill>
                  <a:srgbClr val="552421"/>
                </a:solidFill>
                <a:latin typeface="Times New Roman" panose="02020603050405020304" pitchFamily="18" charset="0"/>
                <a:cs typeface="Times New Roman" panose="02020603050405020304" pitchFamily="18" charset="0"/>
              </a:rPr>
              <a:t>ơng</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trình</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đầu</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tiên</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5</a:t>
            </a:fld>
            <a:endParaRPr lang="en-US"/>
          </a:p>
        </p:txBody>
      </p:sp>
      <p:pic>
        <p:nvPicPr>
          <p:cNvPr id="5" name="Picture 4">
            <a:extLst>
              <a:ext uri="{FF2B5EF4-FFF2-40B4-BE49-F238E27FC236}">
                <a16:creationId xmlns:a16="http://schemas.microsoft.com/office/drawing/2014/main" id="{82A913BF-815D-46DD-9198-E1BFA1752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314" y="1715368"/>
            <a:ext cx="8245555" cy="4640982"/>
          </a:xfrm>
          <a:prstGeom prst="rect">
            <a:avLst/>
          </a:prstGeom>
        </p:spPr>
      </p:pic>
    </p:spTree>
    <p:extLst>
      <p:ext uri="{BB962C8B-B14F-4D97-AF65-F5344CB8AC3E}">
        <p14:creationId xmlns:p14="http://schemas.microsoft.com/office/powerpoint/2010/main" val="37632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58611" y="293514"/>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Cú</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pháp</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của</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6</a:t>
            </a:fld>
            <a:endParaRPr lang="en-US"/>
          </a:p>
        </p:txBody>
      </p:sp>
      <p:sp>
        <p:nvSpPr>
          <p:cNvPr id="3" name="Rectangle 2">
            <a:extLst>
              <a:ext uri="{FF2B5EF4-FFF2-40B4-BE49-F238E27FC236}">
                <a16:creationId xmlns:a16="http://schemas.microsoft.com/office/drawing/2014/main" id="{291A7186-C35C-4C62-8F2E-CF5314769DFC}"/>
              </a:ext>
            </a:extLst>
          </p:cNvPr>
          <p:cNvSpPr/>
          <p:nvPr/>
        </p:nvSpPr>
        <p:spPr>
          <a:xfrm>
            <a:off x="3405553" y="1383827"/>
            <a:ext cx="5380893" cy="898838"/>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TextBox 6">
            <a:extLst>
              <a:ext uri="{FF2B5EF4-FFF2-40B4-BE49-F238E27FC236}">
                <a16:creationId xmlns:a16="http://schemas.microsoft.com/office/drawing/2014/main" id="{28376BF2-3C00-4077-A69E-21DF4B1DC09E}"/>
              </a:ext>
            </a:extLst>
          </p:cNvPr>
          <p:cNvSpPr txBox="1"/>
          <p:nvPr/>
        </p:nvSpPr>
        <p:spPr>
          <a:xfrm>
            <a:off x="4275331" y="1488626"/>
            <a:ext cx="3575018" cy="553998"/>
          </a:xfrm>
          <a:prstGeom prst="rect">
            <a:avLst/>
          </a:prstGeom>
          <a:noFill/>
        </p:spPr>
        <p:txBody>
          <a:bodyPr wrap="none" rtlCol="0">
            <a:spAutoFit/>
          </a:bodyPr>
          <a:lstStyle/>
          <a:p>
            <a:r>
              <a:rPr lang="en-US" sz="3000" b="1" i="1" dirty="0">
                <a:solidFill>
                  <a:srgbClr val="552421"/>
                </a:solidFill>
                <a:latin typeface="Times New Roman" panose="02020603050405020304" pitchFamily="18" charset="0"/>
                <a:cs typeface="Times New Roman" panose="02020603050405020304" pitchFamily="18" charset="0"/>
              </a:rPr>
              <a:t>$(“selector”).action()</a:t>
            </a:r>
          </a:p>
        </p:txBody>
      </p:sp>
      <p:sp>
        <p:nvSpPr>
          <p:cNvPr id="8" name="TextBox 7">
            <a:extLst>
              <a:ext uri="{FF2B5EF4-FFF2-40B4-BE49-F238E27FC236}">
                <a16:creationId xmlns:a16="http://schemas.microsoft.com/office/drawing/2014/main" id="{C2CFB323-4428-418D-878F-876C92339692}"/>
              </a:ext>
            </a:extLst>
          </p:cNvPr>
          <p:cNvSpPr txBox="1"/>
          <p:nvPr/>
        </p:nvSpPr>
        <p:spPr>
          <a:xfrm>
            <a:off x="1489605" y="2455766"/>
            <a:ext cx="9926516" cy="1431161"/>
          </a:xfrm>
          <a:prstGeom prst="rect">
            <a:avLst/>
          </a:prstGeom>
          <a:noFill/>
        </p:spPr>
        <p:txBody>
          <a:bodyPr wrap="square" rtlCol="0">
            <a:spAutoFit/>
          </a:bodyPr>
          <a:lstStyle/>
          <a:p>
            <a:pPr marL="285750" indent="-28575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Selector: </a:t>
            </a:r>
          </a:p>
          <a:p>
            <a:pPr marL="742950" lvl="1" indent="-285750">
              <a:buFont typeface="Arial" panose="020B0604020202020204" pitchFamily="34" charset="0"/>
              <a:buChar char="•"/>
            </a:pP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id,class,tag,attribute</a:t>
            </a:r>
            <a:r>
              <a:rPr lang="en-US" sz="23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300" dirty="0" err="1">
                <a:latin typeface="Times New Roman" panose="02020603050405020304" pitchFamily="18" charset="0"/>
                <a:cs typeface="Times New Roman" panose="02020603050405020304" pitchFamily="18" charset="0"/>
              </a:rPr>
              <a:t>Ví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a:t>
            </a:r>
            <a:r>
              <a:rPr lang="en-US" sz="2300" dirty="0">
                <a:latin typeface="Times New Roman" panose="02020603050405020304" pitchFamily="18" charset="0"/>
                <a:cs typeface="Times New Roman" panose="02020603050405020304" pitchFamily="18" charset="0"/>
              </a:rPr>
              <a:t> :</a:t>
            </a:r>
          </a:p>
          <a:p>
            <a:pPr lvl="2"/>
            <a:endParaRPr lang="en-US" dirty="0"/>
          </a:p>
        </p:txBody>
      </p:sp>
      <p:sp>
        <p:nvSpPr>
          <p:cNvPr id="12" name="Rectangle 11">
            <a:extLst>
              <a:ext uri="{FF2B5EF4-FFF2-40B4-BE49-F238E27FC236}">
                <a16:creationId xmlns:a16="http://schemas.microsoft.com/office/drawing/2014/main" id="{FA18F59C-7816-421A-8DFD-6DF206B0409E}"/>
              </a:ext>
            </a:extLst>
          </p:cNvPr>
          <p:cNvSpPr/>
          <p:nvPr/>
        </p:nvSpPr>
        <p:spPr>
          <a:xfrm>
            <a:off x="2584164" y="3686653"/>
            <a:ext cx="8118231" cy="61967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4" name="TextBox 13">
            <a:extLst>
              <a:ext uri="{FF2B5EF4-FFF2-40B4-BE49-F238E27FC236}">
                <a16:creationId xmlns:a16="http://schemas.microsoft.com/office/drawing/2014/main" id="{488E4D57-928C-4B85-B6AA-578D775EDB09}"/>
              </a:ext>
            </a:extLst>
          </p:cNvPr>
          <p:cNvSpPr txBox="1"/>
          <p:nvPr/>
        </p:nvSpPr>
        <p:spPr>
          <a:xfrm>
            <a:off x="3537807" y="3765659"/>
            <a:ext cx="6444393" cy="461665"/>
          </a:xfrm>
          <a:prstGeom prst="rect">
            <a:avLst/>
          </a:prstGeom>
          <a:noFill/>
        </p:spPr>
        <p:txBody>
          <a:bodyPr wrap="none" rtlCol="0">
            <a:spAutoFit/>
          </a:bodyPr>
          <a:lstStyle/>
          <a:p>
            <a:r>
              <a:rPr lang="en-US" sz="2400" dirty="0">
                <a:solidFill>
                  <a:srgbClr val="552421"/>
                </a:solidFill>
                <a:latin typeface="Times New Roman" panose="02020603050405020304" pitchFamily="18" charset="0"/>
                <a:cs typeface="Times New Roman" panose="02020603050405020304" pitchFamily="18" charset="0"/>
              </a:rPr>
              <a:t>&lt;input type=“text” class=“</a:t>
            </a:r>
            <a:r>
              <a:rPr lang="en-US" sz="2400" dirty="0" err="1">
                <a:solidFill>
                  <a:srgbClr val="552421"/>
                </a:solidFill>
                <a:latin typeface="Times New Roman" panose="02020603050405020304" pitchFamily="18" charset="0"/>
                <a:cs typeface="Times New Roman" panose="02020603050405020304" pitchFamily="18" charset="0"/>
              </a:rPr>
              <a:t>btn</a:t>
            </a:r>
            <a:r>
              <a:rPr lang="en-US" sz="2400" dirty="0">
                <a:solidFill>
                  <a:srgbClr val="552421"/>
                </a:solidFill>
                <a:latin typeface="Times New Roman" panose="02020603050405020304" pitchFamily="18" charset="0"/>
                <a:cs typeface="Times New Roman" panose="02020603050405020304" pitchFamily="18" charset="0"/>
              </a:rPr>
              <a:t>-class” id=“</a:t>
            </a:r>
            <a:r>
              <a:rPr lang="en-US" sz="2400" dirty="0" err="1">
                <a:solidFill>
                  <a:srgbClr val="552421"/>
                </a:solidFill>
                <a:latin typeface="Times New Roman" panose="02020603050405020304" pitchFamily="18" charset="0"/>
                <a:cs typeface="Times New Roman" panose="02020603050405020304" pitchFamily="18" charset="0"/>
              </a:rPr>
              <a:t>btnID</a:t>
            </a:r>
            <a:r>
              <a:rPr lang="en-US" sz="2400" dirty="0">
                <a:solidFill>
                  <a:srgbClr val="552421"/>
                </a:solidFill>
                <a:latin typeface="Times New Roman" panose="02020603050405020304" pitchFamily="18" charset="0"/>
                <a:cs typeface="Times New Roman" panose="02020603050405020304" pitchFamily="18" charset="0"/>
              </a:rPr>
              <a:t>” &gt;</a:t>
            </a:r>
          </a:p>
        </p:txBody>
      </p:sp>
      <p:sp>
        <p:nvSpPr>
          <p:cNvPr id="15" name="Rectangle 14">
            <a:extLst>
              <a:ext uri="{FF2B5EF4-FFF2-40B4-BE49-F238E27FC236}">
                <a16:creationId xmlns:a16="http://schemas.microsoft.com/office/drawing/2014/main" id="{AEA332A5-A074-4268-8A2E-AB42393A3A26}"/>
              </a:ext>
            </a:extLst>
          </p:cNvPr>
          <p:cNvSpPr/>
          <p:nvPr/>
        </p:nvSpPr>
        <p:spPr>
          <a:xfrm>
            <a:off x="2584164" y="4477329"/>
            <a:ext cx="7556877" cy="2191434"/>
          </a:xfrm>
          <a:prstGeom prst="rect">
            <a:avLst/>
          </a:prstGeom>
        </p:spPr>
        <p:txBody>
          <a:bodyPr wrap="none">
            <a:spAutoFit/>
          </a:bodyPr>
          <a:lstStyle/>
          <a:p>
            <a:r>
              <a:rPr lang="en-US" sz="2000"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Sử</a:t>
            </a: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dụng</a:t>
            </a: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C00000"/>
                </a:solidFill>
                <a:latin typeface="Times New Roman" panose="02020603050405020304" pitchFamily="18" charset="0"/>
                <a:ea typeface="Tahoma" panose="020B0604030504040204" pitchFamily="34" charset="0"/>
                <a:cs typeface="Times New Roman" panose="02020603050405020304" pitchFamily="18" charset="0"/>
              </a:rPr>
              <a:t>với</a:t>
            </a: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ID:</a:t>
            </a:r>
          </a:p>
          <a:p>
            <a:pPr>
              <a:lnSpc>
                <a:spcPct val="150000"/>
              </a:lnSpc>
            </a:pP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$(“input”): Dom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000" dirty="0">
                <a:latin typeface="Times New Roman" panose="02020603050405020304" pitchFamily="18" charset="0"/>
                <a:ea typeface="Tahoma" panose="020B0604030504040204" pitchFamily="34" charset="0"/>
                <a:cs typeface="Times New Roman" panose="02020603050405020304" pitchFamily="18" charset="0"/>
              </a:rPr>
              <a:t> qua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thuộc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tagName</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p>
          <a:p>
            <a:pPr>
              <a:lnSpc>
                <a:spcPct val="150000"/>
              </a:lnSpc>
            </a:pPr>
            <a:r>
              <a:rPr lang="en-US" sz="2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a:t>
            </a:r>
            <a:r>
              <a:rPr lang="en-US" sz="2000" dirty="0">
                <a:solidFill>
                  <a:srgbClr val="552421"/>
                </a:solidFill>
                <a:latin typeface="Times New Roman" panose="02020603050405020304" pitchFamily="18" charset="0"/>
                <a:cs typeface="Times New Roman" panose="02020603050405020304" pitchFamily="18" charset="0"/>
              </a:rPr>
              <a:t> </a:t>
            </a:r>
            <a:r>
              <a:rPr lang="en-US" sz="2000" dirty="0" err="1">
                <a:solidFill>
                  <a:srgbClr val="552421"/>
                </a:solidFill>
                <a:latin typeface="Times New Roman" panose="02020603050405020304" pitchFamily="18" charset="0"/>
                <a:cs typeface="Times New Roman" panose="02020603050405020304" pitchFamily="18" charset="0"/>
              </a:rPr>
              <a:t>btnID</a:t>
            </a:r>
            <a:r>
              <a:rPr lang="en-US" sz="2000" dirty="0">
                <a:latin typeface="Times New Roman" panose="02020603050405020304" pitchFamily="18" charset="0"/>
                <a:ea typeface="Tahoma" panose="020B0604030504040204" pitchFamily="34" charset="0"/>
                <a:cs typeface="Times New Roman" panose="02020603050405020304" pitchFamily="18" charset="0"/>
              </a:rPr>
              <a:t>”): Dom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000" dirty="0">
                <a:latin typeface="Times New Roman" panose="02020603050405020304" pitchFamily="18" charset="0"/>
                <a:ea typeface="Tahoma" panose="020B0604030504040204" pitchFamily="34" charset="0"/>
                <a:cs typeface="Times New Roman" panose="02020603050405020304" pitchFamily="18" charset="0"/>
              </a:rPr>
              <a:t> qua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thuộc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2000" dirty="0">
                <a:latin typeface="Times New Roman" panose="02020603050405020304" pitchFamily="18" charset="0"/>
                <a:ea typeface="Tahoma" panose="020B0604030504040204" pitchFamily="34" charset="0"/>
                <a:cs typeface="Times New Roman" panose="02020603050405020304" pitchFamily="18" charset="0"/>
              </a:rPr>
              <a:t> id</a:t>
            </a:r>
          </a:p>
          <a:p>
            <a:pPr>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solidFill>
                  <a:srgbClr val="552421"/>
                </a:solidFill>
                <a:latin typeface="Times New Roman" panose="02020603050405020304" pitchFamily="18" charset="0"/>
                <a:cs typeface="Times New Roman" panose="02020603050405020304" pitchFamily="18" charset="0"/>
              </a:rPr>
              <a:t> </a:t>
            </a:r>
            <a:r>
              <a:rPr lang="en-US" sz="2000" dirty="0" err="1">
                <a:solidFill>
                  <a:srgbClr val="552421"/>
                </a:solidFill>
                <a:latin typeface="Times New Roman" panose="02020603050405020304" pitchFamily="18" charset="0"/>
                <a:cs typeface="Times New Roman" panose="02020603050405020304" pitchFamily="18" charset="0"/>
              </a:rPr>
              <a:t>btn</a:t>
            </a:r>
            <a:r>
              <a:rPr lang="en-US" sz="2000" dirty="0">
                <a:solidFill>
                  <a:srgbClr val="552421"/>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ea typeface="Tahoma" panose="020B0604030504040204" pitchFamily="34" charset="0"/>
                <a:cs typeface="Times New Roman" panose="02020603050405020304" pitchFamily="18" charset="0"/>
              </a:rPr>
              <a:t>”): Dom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000" dirty="0">
                <a:latin typeface="Times New Roman" panose="02020603050405020304" pitchFamily="18" charset="0"/>
                <a:ea typeface="Tahoma" panose="020B0604030504040204" pitchFamily="34" charset="0"/>
                <a:cs typeface="Times New Roman" panose="02020603050405020304" pitchFamily="18" charset="0"/>
              </a:rPr>
              <a:t> qua </a:t>
            </a:r>
            <a:r>
              <a:rPr lang="en-US" sz="2000" dirty="0" err="1">
                <a:latin typeface="Times New Roman" panose="02020603050405020304" pitchFamily="18" charset="0"/>
                <a:ea typeface="Tahoma" panose="020B0604030504040204" pitchFamily="34" charset="0"/>
                <a:cs typeface="Times New Roman" panose="02020603050405020304" pitchFamily="18" charset="0"/>
              </a:rPr>
              <a:t>className</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$(“input[type=‘text’]”): Dom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000" dirty="0">
                <a:latin typeface="Times New Roman" panose="02020603050405020304" pitchFamily="18" charset="0"/>
                <a:ea typeface="Tahoma" panose="020B0604030504040204" pitchFamily="34" charset="0"/>
                <a:cs typeface="Times New Roman" panose="02020603050405020304" pitchFamily="18" charset="0"/>
              </a:rPr>
              <a:t> qua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thuộc</a:t>
            </a:r>
            <a:r>
              <a:rPr lang="en-US" sz="2000" dirty="0">
                <a:latin typeface="Times New Roman" panose="02020603050405020304" pitchFamily="18" charset="0"/>
                <a:ea typeface="Tahoma" panose="020B0604030504040204" pitchFamily="34" charset="0"/>
                <a:cs typeface="Times New Roman" panose="02020603050405020304" pitchFamily="18" charset="0"/>
              </a:rPr>
              <a:t> attribute</a:t>
            </a:r>
          </a:p>
        </p:txBody>
      </p:sp>
    </p:spTree>
    <p:extLst>
      <p:ext uri="{BB962C8B-B14F-4D97-AF65-F5344CB8AC3E}">
        <p14:creationId xmlns:p14="http://schemas.microsoft.com/office/powerpoint/2010/main" val="233272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58611" y="293514"/>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Cú</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pháp</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của</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7</a:t>
            </a:fld>
            <a:endParaRPr lang="en-US"/>
          </a:p>
        </p:txBody>
      </p:sp>
      <p:sp>
        <p:nvSpPr>
          <p:cNvPr id="3" name="Rectangle 2">
            <a:extLst>
              <a:ext uri="{FF2B5EF4-FFF2-40B4-BE49-F238E27FC236}">
                <a16:creationId xmlns:a16="http://schemas.microsoft.com/office/drawing/2014/main" id="{291A7186-C35C-4C62-8F2E-CF5314769DFC}"/>
              </a:ext>
            </a:extLst>
          </p:cNvPr>
          <p:cNvSpPr/>
          <p:nvPr/>
        </p:nvSpPr>
        <p:spPr>
          <a:xfrm>
            <a:off x="3405553" y="1383827"/>
            <a:ext cx="5380893" cy="898838"/>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TextBox 6">
            <a:extLst>
              <a:ext uri="{FF2B5EF4-FFF2-40B4-BE49-F238E27FC236}">
                <a16:creationId xmlns:a16="http://schemas.microsoft.com/office/drawing/2014/main" id="{28376BF2-3C00-4077-A69E-21DF4B1DC09E}"/>
              </a:ext>
            </a:extLst>
          </p:cNvPr>
          <p:cNvSpPr txBox="1"/>
          <p:nvPr/>
        </p:nvSpPr>
        <p:spPr>
          <a:xfrm>
            <a:off x="4275331" y="1488626"/>
            <a:ext cx="3575018" cy="553998"/>
          </a:xfrm>
          <a:prstGeom prst="rect">
            <a:avLst/>
          </a:prstGeom>
          <a:noFill/>
        </p:spPr>
        <p:txBody>
          <a:bodyPr wrap="none" rtlCol="0">
            <a:spAutoFit/>
          </a:bodyPr>
          <a:lstStyle/>
          <a:p>
            <a:r>
              <a:rPr lang="en-US" sz="3000" b="1" i="1" dirty="0">
                <a:solidFill>
                  <a:srgbClr val="552421"/>
                </a:solidFill>
                <a:latin typeface="Times New Roman" panose="02020603050405020304" pitchFamily="18" charset="0"/>
                <a:cs typeface="Times New Roman" panose="02020603050405020304" pitchFamily="18" charset="0"/>
              </a:rPr>
              <a:t>$(“selector”).action()</a:t>
            </a:r>
          </a:p>
        </p:txBody>
      </p:sp>
      <p:sp>
        <p:nvSpPr>
          <p:cNvPr id="8" name="TextBox 7">
            <a:extLst>
              <a:ext uri="{FF2B5EF4-FFF2-40B4-BE49-F238E27FC236}">
                <a16:creationId xmlns:a16="http://schemas.microsoft.com/office/drawing/2014/main" id="{C2CFB323-4428-418D-878F-876C92339692}"/>
              </a:ext>
            </a:extLst>
          </p:cNvPr>
          <p:cNvSpPr txBox="1"/>
          <p:nvPr/>
        </p:nvSpPr>
        <p:spPr>
          <a:xfrm>
            <a:off x="1489605" y="2455766"/>
            <a:ext cx="9926516" cy="723275"/>
          </a:xfrm>
          <a:prstGeom prst="rect">
            <a:avLst/>
          </a:prstGeom>
          <a:noFill/>
        </p:spPr>
        <p:txBody>
          <a:bodyPr wrap="square" rtlCol="0">
            <a:spAutoFit/>
          </a:bodyPr>
          <a:lstStyle/>
          <a:p>
            <a:pPr marL="285750" indent="-28575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Selector: </a:t>
            </a:r>
          </a:p>
          <a:p>
            <a:pPr lvl="2"/>
            <a:endParaRPr lang="en-US" dirty="0"/>
          </a:p>
        </p:txBody>
      </p:sp>
      <p:sp>
        <p:nvSpPr>
          <p:cNvPr id="13" name="Rectangle 12">
            <a:extLst>
              <a:ext uri="{FF2B5EF4-FFF2-40B4-BE49-F238E27FC236}">
                <a16:creationId xmlns:a16="http://schemas.microsoft.com/office/drawing/2014/main" id="{390A9443-41B2-47ED-A92B-CA35348D71BD}"/>
              </a:ext>
            </a:extLst>
          </p:cNvPr>
          <p:cNvSpPr/>
          <p:nvPr/>
        </p:nvSpPr>
        <p:spPr>
          <a:xfrm>
            <a:off x="1963789" y="2942627"/>
            <a:ext cx="8717451" cy="430887"/>
          </a:xfrm>
          <a:prstGeom prst="rect">
            <a:avLst/>
          </a:prstGeom>
        </p:spPr>
        <p:txBody>
          <a:bodyPr wrap="none">
            <a:spAutoFit/>
          </a:bodyPr>
          <a:lstStyle/>
          <a:p>
            <a:r>
              <a:rPr lang="en-US" sz="2200" dirty="0" err="1">
                <a:latin typeface="Times New Roman" panose="02020603050405020304" pitchFamily="18" charset="0"/>
                <a:ea typeface="Tahoma" panose="020B0604030504040204" pitchFamily="34" charset="0"/>
                <a:cs typeface="Times New Roman" panose="02020603050405020304" pitchFamily="18" charset="0"/>
              </a:rPr>
              <a:t>Ngoài</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ra</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còn</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có</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thể</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sử</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nhiều</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cách</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2200" dirty="0">
                <a:latin typeface="Times New Roman" panose="02020603050405020304" pitchFamily="18" charset="0"/>
                <a:ea typeface="Tahoma" panose="020B0604030504040204" pitchFamily="34" charset="0"/>
                <a:cs typeface="Times New Roman" panose="02020603050405020304" pitchFamily="18" charset="0"/>
              </a:rPr>
              <a:t> Dom </a:t>
            </a:r>
            <a:r>
              <a:rPr lang="en-US" sz="22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200" dirty="0">
                <a:latin typeface="Times New Roman" panose="02020603050405020304" pitchFamily="18" charset="0"/>
                <a:ea typeface="Tahoma" panose="020B0604030504040204" pitchFamily="34" charset="0"/>
                <a:cs typeface="Times New Roman" panose="02020603050405020304" pitchFamily="18" charset="0"/>
              </a:rPr>
              <a:t> qua selector </a:t>
            </a:r>
          </a:p>
        </p:txBody>
      </p:sp>
      <p:sp>
        <p:nvSpPr>
          <p:cNvPr id="16" name="Rectangle 15">
            <a:extLst>
              <a:ext uri="{FF2B5EF4-FFF2-40B4-BE49-F238E27FC236}">
                <a16:creationId xmlns:a16="http://schemas.microsoft.com/office/drawing/2014/main" id="{D01BD690-267D-4104-9B62-9F6DB75F1F92}"/>
              </a:ext>
            </a:extLst>
          </p:cNvPr>
          <p:cNvSpPr/>
          <p:nvPr/>
        </p:nvSpPr>
        <p:spPr>
          <a:xfrm>
            <a:off x="1963789" y="3543250"/>
            <a:ext cx="4070345" cy="430887"/>
          </a:xfrm>
          <a:prstGeom prst="rect">
            <a:avLst/>
          </a:prstGeom>
        </p:spPr>
        <p:txBody>
          <a:bodyPr wrap="none">
            <a:spAutoFit/>
          </a:bodyPr>
          <a:lstStyle/>
          <a:p>
            <a:r>
              <a:rPr lang="en-US" sz="2200" dirty="0" err="1">
                <a:latin typeface="Times New Roman" panose="02020603050405020304" pitchFamily="18" charset="0"/>
                <a:ea typeface="Tahoma" panose="020B0604030504040204" pitchFamily="34" charset="0"/>
                <a:cs typeface="Times New Roman" panose="02020603050405020304" pitchFamily="18" charset="0"/>
              </a:rPr>
              <a:t>Tham</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khảo</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thêm</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tại</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trang</a:t>
            </a:r>
            <a:r>
              <a:rPr lang="en-US" sz="2200" dirty="0">
                <a:latin typeface="Times New Roman" panose="02020603050405020304" pitchFamily="18" charset="0"/>
                <a:ea typeface="Tahoma" panose="020B0604030504040204" pitchFamily="34" charset="0"/>
                <a:cs typeface="Times New Roman" panose="02020603050405020304" pitchFamily="18" charset="0"/>
              </a:rPr>
              <a:t> </a:t>
            </a:r>
            <a:r>
              <a:rPr lang="en-US" sz="2200" dirty="0" err="1">
                <a:latin typeface="Times New Roman" panose="02020603050405020304" pitchFamily="18" charset="0"/>
                <a:ea typeface="Tahoma" panose="020B0604030504040204" pitchFamily="34" charset="0"/>
                <a:cs typeface="Times New Roman" panose="02020603050405020304" pitchFamily="18" charset="0"/>
              </a:rPr>
              <a:t>sau</a:t>
            </a:r>
            <a:r>
              <a:rPr lang="en-US" sz="2200"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17" name="Rectangle 16">
            <a:extLst>
              <a:ext uri="{FF2B5EF4-FFF2-40B4-BE49-F238E27FC236}">
                <a16:creationId xmlns:a16="http://schemas.microsoft.com/office/drawing/2014/main" id="{8C2D614D-CBC9-4413-860B-0F687AF60558}"/>
              </a:ext>
            </a:extLst>
          </p:cNvPr>
          <p:cNvSpPr/>
          <p:nvPr/>
        </p:nvSpPr>
        <p:spPr>
          <a:xfrm>
            <a:off x="2511842" y="4108213"/>
            <a:ext cx="5792740" cy="430887"/>
          </a:xfrm>
          <a:prstGeom prst="rect">
            <a:avLst/>
          </a:prstGeom>
        </p:spPr>
        <p:txBody>
          <a:bodyPr wrap="none">
            <a:spAutoFit/>
          </a:bodyPr>
          <a:lstStyle/>
          <a:p>
            <a:r>
              <a:rPr lang="en-US" sz="22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https://freetuts.net/selector-trong-jquery-574.html</a:t>
            </a:r>
          </a:p>
        </p:txBody>
      </p:sp>
      <p:sp>
        <p:nvSpPr>
          <p:cNvPr id="5" name="Rectangle 4">
            <a:extLst>
              <a:ext uri="{FF2B5EF4-FFF2-40B4-BE49-F238E27FC236}">
                <a16:creationId xmlns:a16="http://schemas.microsoft.com/office/drawing/2014/main" id="{A6AD8B05-2EDA-4C59-920C-00CE4DD07278}"/>
              </a:ext>
            </a:extLst>
          </p:cNvPr>
          <p:cNvSpPr/>
          <p:nvPr/>
        </p:nvSpPr>
        <p:spPr>
          <a:xfrm>
            <a:off x="2511842" y="4727239"/>
            <a:ext cx="7033846" cy="430887"/>
          </a:xfrm>
          <a:prstGeom prst="rect">
            <a:avLst/>
          </a:prstGeom>
        </p:spPr>
        <p:txBody>
          <a:bodyPr wrap="square">
            <a:spAutoFit/>
          </a:bodyPr>
          <a:lstStyle/>
          <a:p>
            <a:r>
              <a:rPr lang="en-US" sz="22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https://www.w3schools.com/jquery/jquery_ref_selectors.asp</a:t>
            </a:r>
          </a:p>
        </p:txBody>
      </p:sp>
    </p:spTree>
    <p:extLst>
      <p:ext uri="{BB962C8B-B14F-4D97-AF65-F5344CB8AC3E}">
        <p14:creationId xmlns:p14="http://schemas.microsoft.com/office/powerpoint/2010/main" val="142389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58611" y="293514"/>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Cú</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pháp</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của</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8</a:t>
            </a:fld>
            <a:endParaRPr lang="en-US"/>
          </a:p>
        </p:txBody>
      </p:sp>
      <p:sp>
        <p:nvSpPr>
          <p:cNvPr id="3" name="Rectangle 2">
            <a:extLst>
              <a:ext uri="{FF2B5EF4-FFF2-40B4-BE49-F238E27FC236}">
                <a16:creationId xmlns:a16="http://schemas.microsoft.com/office/drawing/2014/main" id="{291A7186-C35C-4C62-8F2E-CF5314769DFC}"/>
              </a:ext>
            </a:extLst>
          </p:cNvPr>
          <p:cNvSpPr/>
          <p:nvPr/>
        </p:nvSpPr>
        <p:spPr>
          <a:xfrm>
            <a:off x="3405552" y="1284366"/>
            <a:ext cx="5380893" cy="898838"/>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 name="TextBox 6">
            <a:extLst>
              <a:ext uri="{FF2B5EF4-FFF2-40B4-BE49-F238E27FC236}">
                <a16:creationId xmlns:a16="http://schemas.microsoft.com/office/drawing/2014/main" id="{28376BF2-3C00-4077-A69E-21DF4B1DC09E}"/>
              </a:ext>
            </a:extLst>
          </p:cNvPr>
          <p:cNvSpPr txBox="1"/>
          <p:nvPr/>
        </p:nvSpPr>
        <p:spPr>
          <a:xfrm>
            <a:off x="4308490" y="1416178"/>
            <a:ext cx="3575018" cy="553998"/>
          </a:xfrm>
          <a:prstGeom prst="rect">
            <a:avLst/>
          </a:prstGeom>
          <a:noFill/>
        </p:spPr>
        <p:txBody>
          <a:bodyPr wrap="none" rtlCol="0">
            <a:spAutoFit/>
          </a:bodyPr>
          <a:lstStyle/>
          <a:p>
            <a:r>
              <a:rPr lang="en-US" sz="3000" b="1" i="1" dirty="0">
                <a:solidFill>
                  <a:srgbClr val="552421"/>
                </a:solidFill>
                <a:latin typeface="Times New Roman" panose="02020603050405020304" pitchFamily="18" charset="0"/>
                <a:cs typeface="Times New Roman" panose="02020603050405020304" pitchFamily="18" charset="0"/>
              </a:rPr>
              <a:t>$(“selector”).action()</a:t>
            </a:r>
          </a:p>
        </p:txBody>
      </p:sp>
      <p:sp>
        <p:nvSpPr>
          <p:cNvPr id="8" name="TextBox 7">
            <a:extLst>
              <a:ext uri="{FF2B5EF4-FFF2-40B4-BE49-F238E27FC236}">
                <a16:creationId xmlns:a16="http://schemas.microsoft.com/office/drawing/2014/main" id="{C2CFB323-4428-418D-878F-876C92339692}"/>
              </a:ext>
            </a:extLst>
          </p:cNvPr>
          <p:cNvSpPr txBox="1"/>
          <p:nvPr/>
        </p:nvSpPr>
        <p:spPr>
          <a:xfrm>
            <a:off x="1911635" y="2197015"/>
            <a:ext cx="9926516" cy="723275"/>
          </a:xfrm>
          <a:prstGeom prst="rect">
            <a:avLst/>
          </a:prstGeom>
          <a:noFill/>
        </p:spPr>
        <p:txBody>
          <a:bodyPr wrap="square" rtlCol="0">
            <a:spAutoFit/>
          </a:bodyPr>
          <a:lstStyle/>
          <a:p>
            <a:pPr marL="285750" indent="-285750">
              <a:buFont typeface="Wingdings" panose="05000000000000000000" pitchFamily="2" charset="2"/>
              <a:buChar char="v"/>
            </a:pPr>
            <a:r>
              <a:rPr lang="en-US" sz="2300" b="1" dirty="0">
                <a:solidFill>
                  <a:srgbClr val="552421"/>
                </a:solidFill>
                <a:latin typeface="Times New Roman" panose="02020603050405020304" pitchFamily="18" charset="0"/>
                <a:cs typeface="Times New Roman" panose="02020603050405020304" pitchFamily="18" charset="0"/>
              </a:rPr>
              <a:t>Action: </a:t>
            </a:r>
          </a:p>
          <a:p>
            <a:pPr lvl="2"/>
            <a:endParaRPr lang="en-US" b="1" dirty="0">
              <a:solidFill>
                <a:srgbClr val="552421"/>
              </a:solidFill>
            </a:endParaRPr>
          </a:p>
        </p:txBody>
      </p:sp>
      <p:sp>
        <p:nvSpPr>
          <p:cNvPr id="13" name="Rectangle 12">
            <a:extLst>
              <a:ext uri="{FF2B5EF4-FFF2-40B4-BE49-F238E27FC236}">
                <a16:creationId xmlns:a16="http://schemas.microsoft.com/office/drawing/2014/main" id="{390A9443-41B2-47ED-A92B-CA35348D71BD}"/>
              </a:ext>
            </a:extLst>
          </p:cNvPr>
          <p:cNvSpPr/>
          <p:nvPr/>
        </p:nvSpPr>
        <p:spPr>
          <a:xfrm>
            <a:off x="1990166" y="2558652"/>
            <a:ext cx="9956572" cy="4632037"/>
          </a:xfrm>
          <a:prstGeom prst="rect">
            <a:avLst/>
          </a:prstGeom>
        </p:spPr>
        <p:txBody>
          <a:bodyPr wrap="none">
            <a:spAutoFit/>
          </a:bodyPr>
          <a:lstStyle/>
          <a:p>
            <a:pPr marL="342900" indent="-342900">
              <a:spcBef>
                <a:spcPts val="600"/>
              </a:spcBef>
              <a:spcAft>
                <a:spcPts val="600"/>
              </a:spcAft>
              <a:buFont typeface="Arial" panose="020B0604020202020204" pitchFamily="34" charset="0"/>
              <a:buChar char="•"/>
            </a:pPr>
            <a:r>
              <a:rPr lang="en-US" sz="2100" dirty="0" err="1">
                <a:latin typeface="Times New Roman" panose="02020603050405020304" pitchFamily="18" charset="0"/>
                <a:ea typeface="Tahoma" panose="020B0604030504040204" pitchFamily="34" charset="0"/>
                <a:cs typeface="Times New Roman" panose="02020603050405020304" pitchFamily="18" charset="0"/>
              </a:rPr>
              <a:t>Là</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hành</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động</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trên</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100" dirty="0">
                <a:latin typeface="Times New Roman" panose="02020603050405020304" pitchFamily="18" charset="0"/>
                <a:ea typeface="Tahoma" panose="020B0604030504040204" pitchFamily="34" charset="0"/>
                <a:cs typeface="Times New Roman" panose="02020603050405020304" pitchFamily="18" charset="0"/>
              </a:rPr>
              <a:t>.</a:t>
            </a:r>
          </a:p>
          <a:p>
            <a:pPr marL="342900" indent="-342900">
              <a:spcBef>
                <a:spcPts val="600"/>
              </a:spcBef>
              <a:spcAft>
                <a:spcPts val="600"/>
              </a:spcAft>
              <a:buFont typeface="Arial" panose="020B0604020202020204" pitchFamily="34" charset="0"/>
              <a:buChar char="•"/>
            </a:pPr>
            <a:r>
              <a:rPr lang="en-US" sz="2100" dirty="0" err="1">
                <a:latin typeface="Times New Roman" panose="02020603050405020304" pitchFamily="18" charset="0"/>
                <a:ea typeface="Tahoma" panose="020B0604030504040204" pitchFamily="34" charset="0"/>
                <a:cs typeface="Times New Roman" panose="02020603050405020304" pitchFamily="18" charset="0"/>
              </a:rPr>
              <a:t>Ví</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dụ</a:t>
            </a:r>
            <a:r>
              <a:rPr lang="en-US" sz="2100" dirty="0">
                <a:latin typeface="Times New Roman" panose="02020603050405020304" pitchFamily="18" charset="0"/>
                <a:ea typeface="Tahoma" panose="020B0604030504040204" pitchFamily="34" charset="0"/>
                <a:cs typeface="Times New Roman" panose="02020603050405020304" pitchFamily="18" charset="0"/>
              </a:rPr>
              <a:t>:</a:t>
            </a:r>
          </a:p>
          <a:p>
            <a:pPr marL="800100" lvl="1" indent="-342900">
              <a:spcBef>
                <a:spcPts val="600"/>
              </a:spcBef>
              <a:spcAft>
                <a:spcPts val="600"/>
              </a:spcAft>
              <a:buFont typeface="Courier New" panose="02070309020205020404" pitchFamily="49" charset="0"/>
              <a:buChar char="o"/>
            </a:pPr>
            <a:r>
              <a:rPr lang="en-US" sz="2100" dirty="0">
                <a:latin typeface="Times New Roman" panose="02020603050405020304" pitchFamily="18" charset="0"/>
                <a:ea typeface="Tahoma" panose="020B0604030504040204" pitchFamily="34" charset="0"/>
                <a:cs typeface="Times New Roman" panose="02020603050405020304" pitchFamily="18" charset="0"/>
              </a:rPr>
              <a:t>Action </a:t>
            </a:r>
            <a:r>
              <a:rPr lang="en-US" sz="2100" dirty="0" err="1">
                <a:latin typeface="Times New Roman" panose="02020603050405020304" pitchFamily="18" charset="0"/>
                <a:ea typeface="Tahoma" panose="020B0604030504040204" pitchFamily="34" charset="0"/>
                <a:cs typeface="Times New Roman" panose="02020603050405020304" pitchFamily="18" charset="0"/>
              </a:rPr>
              <a:t>là</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sự</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kiện</a:t>
            </a:r>
            <a:r>
              <a:rPr lang="en-US" sz="2100" dirty="0">
                <a:latin typeface="Times New Roman" panose="02020603050405020304" pitchFamily="18" charset="0"/>
                <a:ea typeface="Tahoma" panose="020B0604030504040204" pitchFamily="34" charset="0"/>
                <a:cs typeface="Times New Roman" panose="02020603050405020304" pitchFamily="18" charset="0"/>
              </a:rPr>
              <a:t> (events) </a:t>
            </a:r>
            <a:r>
              <a:rPr lang="en-US" sz="2100" dirty="0" err="1">
                <a:latin typeface="Times New Roman" panose="02020603050405020304" pitchFamily="18" charset="0"/>
                <a:ea typeface="Tahoma" panose="020B0604030504040204" pitchFamily="34" charset="0"/>
                <a:cs typeface="Times New Roman" panose="02020603050405020304" pitchFamily="18" charset="0"/>
              </a:rPr>
              <a:t>như</a:t>
            </a:r>
            <a:r>
              <a:rPr lang="en-US" sz="2100" dirty="0">
                <a:latin typeface="Times New Roman" panose="02020603050405020304" pitchFamily="18" charset="0"/>
                <a:ea typeface="Tahoma" panose="020B0604030504040204" pitchFamily="34" charset="0"/>
                <a:cs typeface="Times New Roman" panose="02020603050405020304" pitchFamily="18" charset="0"/>
              </a:rPr>
              <a:t> click(), blur(), change() … </a:t>
            </a:r>
            <a:r>
              <a:rPr lang="en-US" sz="21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cài</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đặt</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xử</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lý</a:t>
            </a:r>
            <a:endParaRPr lang="en-US" sz="2100" dirty="0">
              <a:latin typeface="Times New Roman" panose="02020603050405020304" pitchFamily="18" charset="0"/>
              <a:ea typeface="Tahoma" panose="020B0604030504040204" pitchFamily="34" charset="0"/>
              <a:cs typeface="Times New Roman" panose="02020603050405020304" pitchFamily="18" charset="0"/>
            </a:endParaRPr>
          </a:p>
          <a:p>
            <a:pPr lvl="1">
              <a:spcBef>
                <a:spcPts val="600"/>
              </a:spcBef>
              <a:spcAft>
                <a:spcPts val="600"/>
              </a:spcAft>
            </a:pP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khi</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người</a:t>
            </a:r>
            <a:r>
              <a:rPr lang="en-US" sz="2100" dirty="0">
                <a:latin typeface="Times New Roman" panose="02020603050405020304" pitchFamily="18" charset="0"/>
                <a:ea typeface="Tahoma" panose="020B0604030504040204" pitchFamily="34" charset="0"/>
                <a:cs typeface="Times New Roman" panose="02020603050405020304" pitchFamily="18" charset="0"/>
              </a:rPr>
              <a:t> dung </a:t>
            </a:r>
            <a:r>
              <a:rPr lang="en-US" sz="2100" dirty="0" err="1">
                <a:latin typeface="Times New Roman" panose="02020603050405020304" pitchFamily="18" charset="0"/>
                <a:ea typeface="Tahoma" panose="020B0604030504040204" pitchFamily="34" charset="0"/>
                <a:cs typeface="Times New Roman" panose="02020603050405020304" pitchFamily="18" charset="0"/>
              </a:rPr>
              <a:t>tương</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tác</a:t>
            </a:r>
            <a:r>
              <a:rPr lang="en-US" sz="2100" dirty="0">
                <a:latin typeface="Times New Roman" panose="02020603050405020304" pitchFamily="18" charset="0"/>
                <a:ea typeface="Tahoma" panose="020B0604030504040204" pitchFamily="34" charset="0"/>
                <a:cs typeface="Times New Roman" panose="02020603050405020304" pitchFamily="18" charset="0"/>
              </a:rPr>
              <a:t>.</a:t>
            </a:r>
          </a:p>
          <a:p>
            <a:pPr marL="800100" lvl="1" indent="-342900">
              <a:spcBef>
                <a:spcPts val="600"/>
              </a:spcBef>
              <a:spcAft>
                <a:spcPts val="600"/>
              </a:spcAft>
              <a:buFont typeface="Courier New" panose="02070309020205020404" pitchFamily="49" charset="0"/>
              <a:buChar char="o"/>
            </a:pPr>
            <a:r>
              <a:rPr lang="en-US" sz="2100" dirty="0">
                <a:latin typeface="Times New Roman" panose="02020603050405020304" pitchFamily="18" charset="0"/>
                <a:ea typeface="Tahoma" panose="020B0604030504040204" pitchFamily="34" charset="0"/>
                <a:cs typeface="Times New Roman" panose="02020603050405020304" pitchFamily="18" charset="0"/>
              </a:rPr>
              <a:t>Action </a:t>
            </a:r>
            <a:r>
              <a:rPr lang="en-US" sz="21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tạo</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hiệu</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ứng</a:t>
            </a:r>
            <a:r>
              <a:rPr lang="en-US" sz="2100" dirty="0">
                <a:latin typeface="Times New Roman" panose="02020603050405020304" pitchFamily="18" charset="0"/>
                <a:ea typeface="Tahoma" panose="020B0604030504040204" pitchFamily="34" charset="0"/>
                <a:cs typeface="Times New Roman" panose="02020603050405020304" pitchFamily="18" charset="0"/>
              </a:rPr>
              <a:t>: fadeout(), </a:t>
            </a:r>
            <a:r>
              <a:rPr lang="en-US" sz="2100" dirty="0" err="1">
                <a:latin typeface="Times New Roman" panose="02020603050405020304" pitchFamily="18" charset="0"/>
                <a:ea typeface="Tahoma" panose="020B0604030504040204" pitchFamily="34" charset="0"/>
                <a:cs typeface="Times New Roman" panose="02020603050405020304" pitchFamily="18" charset="0"/>
              </a:rPr>
              <a:t>fadeIn</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slideDown</a:t>
            </a:r>
            <a:r>
              <a:rPr lang="en-US" sz="2100" dirty="0">
                <a:latin typeface="Times New Roman" panose="02020603050405020304" pitchFamily="18" charset="0"/>
                <a:ea typeface="Tahoma" panose="020B0604030504040204" pitchFamily="34" charset="0"/>
                <a:cs typeface="Times New Roman" panose="02020603050405020304" pitchFamily="18" charset="0"/>
              </a:rPr>
              <a:t>(),…..</a:t>
            </a:r>
          </a:p>
          <a:p>
            <a:pPr marL="800100" lvl="1" indent="-342900">
              <a:spcBef>
                <a:spcPts val="600"/>
              </a:spcBef>
              <a:spcAft>
                <a:spcPts val="600"/>
              </a:spcAft>
              <a:buFont typeface="Courier New" panose="02070309020205020404" pitchFamily="49" charset="0"/>
              <a:buChar char="o"/>
            </a:pPr>
            <a:r>
              <a:rPr lang="en-US" sz="2100" dirty="0">
                <a:latin typeface="Times New Roman" panose="02020603050405020304" pitchFamily="18" charset="0"/>
                <a:ea typeface="Tahoma" panose="020B0604030504040204" pitchFamily="34" charset="0"/>
                <a:cs typeface="Times New Roman" panose="02020603050405020304" pitchFamily="18" charset="0"/>
              </a:rPr>
              <a:t>Action dung </a:t>
            </a:r>
            <a:r>
              <a:rPr lang="en-US" sz="21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2100" dirty="0">
                <a:latin typeface="Times New Roman" panose="02020603050405020304" pitchFamily="18" charset="0"/>
                <a:ea typeface="Tahoma" panose="020B0604030504040204" pitchFamily="34" charset="0"/>
                <a:cs typeface="Times New Roman" panose="02020603050405020304" pitchFamily="18" charset="0"/>
              </a:rPr>
              <a:t> get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2100" dirty="0">
                <a:latin typeface="Times New Roman" panose="02020603050405020304" pitchFamily="18" charset="0"/>
                <a:ea typeface="Tahoma" panose="020B0604030504040204" pitchFamily="34" charset="0"/>
                <a:cs typeface="Times New Roman" panose="02020603050405020304" pitchFamily="18" charset="0"/>
              </a:rPr>
              <a:t> set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nội</a:t>
            </a:r>
            <a:r>
              <a:rPr lang="en-US" sz="2100" dirty="0">
                <a:latin typeface="Times New Roman" panose="02020603050405020304" pitchFamily="18" charset="0"/>
                <a:ea typeface="Tahoma" panose="020B0604030504040204" pitchFamily="34" charset="0"/>
                <a:cs typeface="Times New Roman" panose="02020603050405020304" pitchFamily="18" charset="0"/>
              </a:rPr>
              <a:t> dung </a:t>
            </a:r>
            <a:r>
              <a:rPr lang="en-US" sz="2100" dirty="0" err="1">
                <a:latin typeface="Times New Roman" panose="02020603050405020304" pitchFamily="18" charset="0"/>
                <a:ea typeface="Tahoma" panose="020B0604030504040204" pitchFamily="34" charset="0"/>
                <a:cs typeface="Times New Roman" panose="02020603050405020304" pitchFamily="18" charset="0"/>
              </a:rPr>
              <a:t>html,css</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attr</a:t>
            </a:r>
            <a:r>
              <a:rPr lang="en-US" sz="2100" dirty="0">
                <a:latin typeface="Times New Roman" panose="02020603050405020304" pitchFamily="18" charset="0"/>
                <a:ea typeface="Tahoma" panose="020B0604030504040204" pitchFamily="34" charset="0"/>
                <a:cs typeface="Times New Roman" panose="02020603050405020304" pitchFamily="18" charset="0"/>
              </a:rPr>
              <a:t>,…</a:t>
            </a:r>
          </a:p>
          <a:p>
            <a:pPr marL="1257300" lvl="2" indent="-342900">
              <a:spcBef>
                <a:spcPts val="600"/>
              </a:spcBef>
              <a:spcAft>
                <a:spcPts val="600"/>
              </a:spcAft>
              <a:buFont typeface="Wingdings" panose="05000000000000000000" pitchFamily="2" charset="2"/>
              <a:buChar char="§"/>
            </a:pPr>
            <a:r>
              <a:rPr lang="en-US" sz="2100" dirty="0">
                <a:latin typeface="Times New Roman" panose="02020603050405020304" pitchFamily="18" charset="0"/>
                <a:ea typeface="Tahoma" panose="020B0604030504040204" pitchFamily="34" charset="0"/>
                <a:cs typeface="Times New Roman" panose="02020603050405020304" pitchFamily="18" charset="0"/>
              </a:rPr>
              <a:t>Html() : get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2100" dirty="0">
                <a:latin typeface="Times New Roman" panose="02020603050405020304" pitchFamily="18" charset="0"/>
                <a:ea typeface="Tahoma" panose="020B0604030504040204" pitchFamily="34" charset="0"/>
                <a:cs typeface="Times New Roman" panose="02020603050405020304" pitchFamily="18" charset="0"/>
              </a:rPr>
              <a:t> set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innerHTML</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thẻ</a:t>
            </a:r>
            <a:endParaRPr lang="en-US" sz="2100" dirty="0">
              <a:latin typeface="Times New Roman" panose="02020603050405020304" pitchFamily="18" charset="0"/>
              <a:ea typeface="Tahoma" panose="020B0604030504040204" pitchFamily="34" charset="0"/>
              <a:cs typeface="Times New Roman" panose="02020603050405020304" pitchFamily="18" charset="0"/>
            </a:endParaRPr>
          </a:p>
          <a:p>
            <a:pPr marL="1257300" lvl="2" indent="-342900">
              <a:spcBef>
                <a:spcPts val="600"/>
              </a:spcBef>
              <a:spcAft>
                <a:spcPts val="600"/>
              </a:spcAft>
              <a:buFont typeface="Wingdings" panose="05000000000000000000" pitchFamily="2" charset="2"/>
              <a:buChar char="§"/>
            </a:pPr>
            <a:r>
              <a:rPr lang="en-US" sz="2100" dirty="0">
                <a:latin typeface="Times New Roman" panose="02020603050405020304" pitchFamily="18" charset="0"/>
                <a:ea typeface="Tahoma" panose="020B0604030504040204" pitchFamily="34" charset="0"/>
                <a:cs typeface="Times New Roman" panose="02020603050405020304" pitchFamily="18" charset="0"/>
              </a:rPr>
              <a:t>Val() :  get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2100" dirty="0">
                <a:latin typeface="Times New Roman" panose="02020603050405020304" pitchFamily="18" charset="0"/>
                <a:ea typeface="Tahoma" panose="020B0604030504040204" pitchFamily="34" charset="0"/>
                <a:cs typeface="Times New Roman" panose="02020603050405020304" pitchFamily="18" charset="0"/>
              </a:rPr>
              <a:t> set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2100" dirty="0">
                <a:latin typeface="Times New Roman" panose="02020603050405020304" pitchFamily="18" charset="0"/>
                <a:ea typeface="Tahoma" panose="020B0604030504040204" pitchFamily="34" charset="0"/>
                <a:cs typeface="Times New Roman" panose="02020603050405020304" pitchFamily="18" charset="0"/>
              </a:rPr>
              <a:t> value </a:t>
            </a:r>
            <a:r>
              <a:rPr lang="en-US" sz="21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100" dirty="0">
                <a:latin typeface="Times New Roman" panose="02020603050405020304" pitchFamily="18" charset="0"/>
                <a:ea typeface="Tahoma" panose="020B0604030504040204" pitchFamily="34" charset="0"/>
                <a:cs typeface="Times New Roman" panose="02020603050405020304" pitchFamily="18" charset="0"/>
              </a:rPr>
              <a:t> input.</a:t>
            </a:r>
          </a:p>
          <a:p>
            <a:pPr marL="1257300" lvl="2" indent="-342900">
              <a:spcBef>
                <a:spcPts val="600"/>
              </a:spcBef>
              <a:spcAft>
                <a:spcPts val="600"/>
              </a:spcAft>
              <a:buFont typeface="Wingdings" panose="05000000000000000000" pitchFamily="2" charset="2"/>
              <a:buChar char="§"/>
            </a:pPr>
            <a:r>
              <a:rPr lang="en-US" sz="2100" dirty="0" err="1">
                <a:latin typeface="Times New Roman" panose="02020603050405020304" pitchFamily="18" charset="0"/>
                <a:ea typeface="Tahoma" panose="020B0604030504040204" pitchFamily="34" charset="0"/>
                <a:cs typeface="Times New Roman" panose="02020603050405020304" pitchFamily="18" charset="0"/>
              </a:rPr>
              <a:t>Attr</a:t>
            </a:r>
            <a:r>
              <a:rPr lang="en-US" sz="2100" dirty="0">
                <a:latin typeface="Times New Roman" panose="02020603050405020304" pitchFamily="18" charset="0"/>
                <a:ea typeface="Tahoma" panose="020B0604030504040204" pitchFamily="34" charset="0"/>
                <a:cs typeface="Times New Roman" panose="02020603050405020304" pitchFamily="18" charset="0"/>
              </a:rPr>
              <a:t>() : get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hoặc</a:t>
            </a:r>
            <a:r>
              <a:rPr lang="en-US" sz="2100" dirty="0">
                <a:latin typeface="Times New Roman" panose="02020603050405020304" pitchFamily="18" charset="0"/>
                <a:ea typeface="Tahoma" panose="020B0604030504040204" pitchFamily="34" charset="0"/>
                <a:cs typeface="Times New Roman" panose="02020603050405020304" pitchFamily="18" charset="0"/>
              </a:rPr>
              <a:t> set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thuộc</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tính</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100" dirty="0">
                <a:latin typeface="Times New Roman" panose="02020603050405020304" pitchFamily="18" charset="0"/>
                <a:ea typeface="Tahoma" panose="020B0604030504040204" pitchFamily="34" charset="0"/>
                <a:cs typeface="Times New Roman" panose="02020603050405020304" pitchFamily="18" charset="0"/>
              </a:rPr>
              <a:t> </a:t>
            </a:r>
            <a:r>
              <a:rPr lang="en-US" sz="2100" dirty="0" err="1">
                <a:latin typeface="Times New Roman" panose="02020603050405020304" pitchFamily="18" charset="0"/>
                <a:ea typeface="Tahoma" panose="020B0604030504040204" pitchFamily="34" charset="0"/>
                <a:cs typeface="Times New Roman" panose="02020603050405020304" pitchFamily="18" charset="0"/>
              </a:rPr>
              <a:t>thẻ</a:t>
            </a:r>
            <a:r>
              <a:rPr lang="en-US" sz="2100" dirty="0">
                <a:latin typeface="Times New Roman" panose="02020603050405020304" pitchFamily="18" charset="0"/>
                <a:ea typeface="Tahoma" panose="020B0604030504040204" pitchFamily="34" charset="0"/>
                <a:cs typeface="Times New Roman" panose="02020603050405020304" pitchFamily="18" charset="0"/>
              </a:rPr>
              <a:t>.</a:t>
            </a:r>
          </a:p>
          <a:p>
            <a:pPr marL="800100" lvl="1" indent="-342900">
              <a:buFont typeface="Courier New" panose="02070309020205020404" pitchFamily="49" charset="0"/>
              <a:buChar char="o"/>
            </a:pPr>
            <a:endParaRPr lang="en-US" sz="21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2483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458" y="167218"/>
            <a:ext cx="2809875" cy="857250"/>
          </a:xfrm>
          <a:prstGeom prst="rect">
            <a:avLst/>
          </a:prstGeom>
        </p:spPr>
      </p:pic>
      <p:cxnSp>
        <p:nvCxnSpPr>
          <p:cNvPr id="6" name="Straight Connector 5"/>
          <p:cNvCxnSpPr/>
          <p:nvPr/>
        </p:nvCxnSpPr>
        <p:spPr>
          <a:xfrm>
            <a:off x="0" y="1126067"/>
            <a:ext cx="12192000" cy="42333"/>
          </a:xfrm>
          <a:prstGeom prst="line">
            <a:avLst/>
          </a:prstGeom>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823442" y="226385"/>
            <a:ext cx="6026992" cy="584775"/>
          </a:xfrm>
          <a:prstGeom prst="rect">
            <a:avLst/>
          </a:prstGeom>
          <a:noFill/>
        </p:spPr>
        <p:txBody>
          <a:bodyPr wrap="square" rtlCol="0">
            <a:spAutoFit/>
          </a:bodyPr>
          <a:lstStyle/>
          <a:p>
            <a:pPr algn="ctr"/>
            <a:r>
              <a:rPr lang="en-US" sz="3200" dirty="0" err="1">
                <a:solidFill>
                  <a:srgbClr val="552421"/>
                </a:solidFill>
                <a:latin typeface="Times New Roman" panose="02020603050405020304" pitchFamily="18" charset="0"/>
                <a:cs typeface="Times New Roman" panose="02020603050405020304" pitchFamily="18" charset="0"/>
              </a:rPr>
              <a:t>Bài</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tập</a:t>
            </a:r>
            <a:r>
              <a:rPr lang="en-US" sz="3200" dirty="0">
                <a:solidFill>
                  <a:srgbClr val="552421"/>
                </a:solidFill>
                <a:latin typeface="Times New Roman" panose="02020603050405020304" pitchFamily="18" charset="0"/>
                <a:cs typeface="Times New Roman" panose="02020603050405020304" pitchFamily="18" charset="0"/>
              </a:rPr>
              <a:t> </a:t>
            </a:r>
            <a:r>
              <a:rPr lang="en-US" sz="3200" dirty="0" err="1">
                <a:solidFill>
                  <a:srgbClr val="552421"/>
                </a:solidFill>
                <a:latin typeface="Times New Roman" panose="02020603050405020304" pitchFamily="18" charset="0"/>
                <a:cs typeface="Times New Roman" panose="02020603050405020304" pitchFamily="18" charset="0"/>
              </a:rPr>
              <a:t>jquery</a:t>
            </a:r>
            <a:endParaRPr lang="en-US" sz="3200" dirty="0">
              <a:solidFill>
                <a:srgbClr val="55242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8EDB84A-602F-46DA-92FF-09B7720EED29}" type="slidenum">
              <a:rPr lang="en-US" smtClean="0"/>
              <a:t>9</a:t>
            </a:fld>
            <a:endParaRPr lang="en-US"/>
          </a:p>
        </p:txBody>
      </p:sp>
      <p:pic>
        <p:nvPicPr>
          <p:cNvPr id="5" name="Picture 4">
            <a:extLst>
              <a:ext uri="{FF2B5EF4-FFF2-40B4-BE49-F238E27FC236}">
                <a16:creationId xmlns:a16="http://schemas.microsoft.com/office/drawing/2014/main" id="{F8F34F38-F1CE-403B-BFAC-BD907D4D3303}"/>
              </a:ext>
            </a:extLst>
          </p:cNvPr>
          <p:cNvPicPr>
            <a:picLocks noChangeAspect="1"/>
          </p:cNvPicPr>
          <p:nvPr/>
        </p:nvPicPr>
        <p:blipFill>
          <a:blip r:embed="rId3"/>
          <a:stretch>
            <a:fillRect/>
          </a:stretch>
        </p:blipFill>
        <p:spPr>
          <a:xfrm>
            <a:off x="1485900" y="1483307"/>
            <a:ext cx="8850434" cy="4978369"/>
          </a:xfrm>
          <a:prstGeom prst="rect">
            <a:avLst/>
          </a:prstGeom>
        </p:spPr>
      </p:pic>
    </p:spTree>
    <p:extLst>
      <p:ext uri="{BB962C8B-B14F-4D97-AF65-F5344CB8AC3E}">
        <p14:creationId xmlns:p14="http://schemas.microsoft.com/office/powerpoint/2010/main" val="2222994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4400</TotalTime>
  <Words>2265</Words>
  <Application>Microsoft Office PowerPoint</Application>
  <PresentationFormat>Widescreen</PresentationFormat>
  <Paragraphs>302</Paragraphs>
  <Slides>40</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Arial</vt:lpstr>
      <vt:lpstr>Calibri</vt:lpstr>
      <vt:lpstr>Calibri Light</vt:lpstr>
      <vt:lpstr>Courier New</vt:lpstr>
      <vt:lpstr>Helvetica Neue</vt:lpstr>
      <vt:lpstr>Roboto</vt:lpstr>
      <vt:lpstr>Tahoma</vt:lpstr>
      <vt:lpstr>Times New Roman</vt:lpstr>
      <vt:lpstr>Vivaldi</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Hưng Gino</dc:creator>
  <cp:lastModifiedBy>Edward Smiths</cp:lastModifiedBy>
  <cp:revision>268</cp:revision>
  <cp:lastPrinted>2018-03-11T05:24:59Z</cp:lastPrinted>
  <dcterms:created xsi:type="dcterms:W3CDTF">2018-02-26T05:40:54Z</dcterms:created>
  <dcterms:modified xsi:type="dcterms:W3CDTF">2018-04-20T11:23:43Z</dcterms:modified>
</cp:coreProperties>
</file>