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notesMasterIdLst>
    <p:notesMasterId r:id="rId37"/>
  </p:notesMasterIdLst>
  <p:sldIdLst>
    <p:sldId id="256"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37" r:id="rId35"/>
    <p:sldId id="29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6" autoAdjust="0"/>
  </p:normalViewPr>
  <p:slideViewPr>
    <p:cSldViewPr>
      <p:cViewPr varScale="1">
        <p:scale>
          <a:sx n="66" d="100"/>
          <a:sy n="66" d="100"/>
        </p:scale>
        <p:origin x="55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CF306-BE12-4842-9029-BE12827731EC}" type="datetimeFigureOut">
              <a:rPr lang="en-US" smtClean="0"/>
              <a:pPr/>
              <a:t>11/16/2013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4F98C-41C1-484E-8521-75FACE032F02}" type="slidenum">
              <a:rPr lang="en-US" smtClean="0"/>
              <a:pPr/>
              <a:t>‹#›</a:t>
            </a:fld>
            <a:endParaRPr lang="en-US"/>
          </a:p>
        </p:txBody>
      </p:sp>
    </p:spTree>
    <p:extLst>
      <p:ext uri="{BB962C8B-B14F-4D97-AF65-F5344CB8AC3E}">
        <p14:creationId xmlns:p14="http://schemas.microsoft.com/office/powerpoint/2010/main" val="2539633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Welcome to the module, Document Type Definitions (DTDs). This module focuses on how to create DTDs for XML files. In this module, topics such as DOCTYPE declarations, types of DTDs, </a:t>
            </a:r>
            <a:r>
              <a:rPr lang="en-US" sz="1200" b="0" kern="1200" baseline="0" dirty="0" err="1" smtClean="0">
                <a:solidFill>
                  <a:schemeClr val="tx1"/>
                </a:solidFill>
                <a:latin typeface="+mn-lt"/>
                <a:ea typeface="+mn-ea"/>
                <a:cs typeface="+mn-cs"/>
              </a:rPr>
              <a:t>wellformedness</a:t>
            </a:r>
            <a:r>
              <a:rPr lang="en-US" sz="1200" b="0" kern="1200" baseline="0" dirty="0" smtClean="0">
                <a:solidFill>
                  <a:schemeClr val="tx1"/>
                </a:solidFill>
                <a:latin typeface="+mn-lt"/>
                <a:ea typeface="+mn-ea"/>
                <a:cs typeface="+mn-cs"/>
              </a:rPr>
              <a:t> and validity of XML files, declaration of elements, attributes, and entities in a DTD are also covered.</a:t>
            </a:r>
          </a:p>
          <a:p>
            <a:r>
              <a:rPr lang="en-US" sz="1200" b="0" kern="1200" baseline="0" dirty="0" smtClean="0">
                <a:solidFill>
                  <a:schemeClr val="tx1"/>
                </a:solidFill>
                <a:latin typeface="+mn-lt"/>
                <a:ea typeface="+mn-ea"/>
                <a:cs typeface="+mn-cs"/>
              </a:rPr>
              <a:t>Welcome to the module, XML Schema. This module focuses on exploring XML schema and its features. The structure of an XML document with the help of schema is also discussed. This module aims at providing a clear understanding of the different elements and data types supported by an XML schema.</a:t>
            </a:r>
            <a:endParaRPr lang="en-US" b="0"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a:t>
            </a:fld>
            <a:endParaRPr lang="en-US"/>
          </a:p>
        </p:txBody>
      </p:sp>
    </p:spTree>
    <p:extLst>
      <p:ext uri="{BB962C8B-B14F-4D97-AF65-F5344CB8AC3E}">
        <p14:creationId xmlns:p14="http://schemas.microsoft.com/office/powerpoint/2010/main" val="212790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xsktemplate</a:t>
            </a:r>
            <a:r>
              <a:rPr lang="en-US" sz="1200" kern="1200" baseline="0" dirty="0" smtClean="0">
                <a:solidFill>
                  <a:schemeClr val="tx1"/>
                </a:solidFill>
                <a:latin typeface="+mn-lt"/>
                <a:ea typeface="+mn-ea"/>
                <a:cs typeface="+mn-cs"/>
              </a:rPr>
              <a:t> element is used to define a template that can be applied to a node to produce desired output.</a:t>
            </a:r>
          </a:p>
          <a:p>
            <a:pPr rtl="0"/>
            <a:r>
              <a:rPr lang="en-US" sz="1200" kern="1200" baseline="0" dirty="0" smtClean="0">
                <a:solidFill>
                  <a:schemeClr val="tx1"/>
                </a:solidFill>
                <a:latin typeface="+mn-lt"/>
                <a:ea typeface="+mn-ea"/>
                <a:cs typeface="+mn-cs"/>
              </a:rPr>
              <a:t>The match attribute in </a:t>
            </a:r>
            <a:r>
              <a:rPr lang="en-US" sz="1200" kern="1200" baseline="0" dirty="0" err="1" smtClean="0">
                <a:solidFill>
                  <a:schemeClr val="tx1"/>
                </a:solidFill>
                <a:latin typeface="+mn-lt"/>
                <a:ea typeface="+mn-ea"/>
                <a:cs typeface="+mn-cs"/>
              </a:rPr>
              <a:t>xsltemplate</a:t>
            </a:r>
            <a:r>
              <a:rPr lang="en-US" sz="1200" kern="1200" baseline="0" dirty="0" smtClean="0">
                <a:solidFill>
                  <a:schemeClr val="tx1"/>
                </a:solidFill>
                <a:latin typeface="+mn-lt"/>
                <a:ea typeface="+mn-ea"/>
                <a:cs typeface="+mn-cs"/>
              </a:rPr>
              <a:t> is used to associate the template with an XML element. You can also define a template for a whole branch of the XML document by using the match attribute (for example, match="/" defines the whole XML document).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10</a:t>
            </a:fld>
            <a:endParaRPr lang="en-US"/>
          </a:p>
        </p:txBody>
      </p:sp>
    </p:spTree>
    <p:extLst>
      <p:ext uri="{BB962C8B-B14F-4D97-AF65-F5344CB8AC3E}">
        <p14:creationId xmlns:p14="http://schemas.microsoft.com/office/powerpoint/2010/main" val="14070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11</a:t>
            </a:fld>
            <a:endParaRPr lang="en-US"/>
          </a:p>
        </p:txBody>
      </p:sp>
    </p:spTree>
    <p:extLst>
      <p:ext uri="{BB962C8B-B14F-4D97-AF65-F5344CB8AC3E}">
        <p14:creationId xmlns:p14="http://schemas.microsoft.com/office/powerpoint/2010/main" val="28499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Procedural Syntax</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12</a:t>
            </a:fld>
            <a:endParaRPr lang="en-US"/>
          </a:p>
        </p:txBody>
      </p:sp>
    </p:spTree>
    <p:extLst>
      <p:ext uri="{BB962C8B-B14F-4D97-AF65-F5344CB8AC3E}">
        <p14:creationId xmlns:p14="http://schemas.microsoft.com/office/powerpoint/2010/main" val="2446914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Procedural Syntax</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13</a:t>
            </a:fld>
            <a:endParaRPr lang="en-US"/>
          </a:p>
        </p:txBody>
      </p:sp>
    </p:spTree>
    <p:extLst>
      <p:ext uri="{BB962C8B-B14F-4D97-AF65-F5344CB8AC3E}">
        <p14:creationId xmlns:p14="http://schemas.microsoft.com/office/powerpoint/2010/main" val="1274738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Sorting in XSLT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14</a:t>
            </a:fld>
            <a:endParaRPr lang="en-US"/>
          </a:p>
        </p:txBody>
      </p:sp>
    </p:spTree>
    <p:extLst>
      <p:ext uri="{BB962C8B-B14F-4D97-AF65-F5344CB8AC3E}">
        <p14:creationId xmlns:p14="http://schemas.microsoft.com/office/powerpoint/2010/main" val="143511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15</a:t>
            </a:fld>
            <a:endParaRPr lang="en-US"/>
          </a:p>
        </p:txBody>
      </p:sp>
    </p:spTree>
    <p:extLst>
      <p:ext uri="{BB962C8B-B14F-4D97-AF65-F5344CB8AC3E}">
        <p14:creationId xmlns:p14="http://schemas.microsoft.com/office/powerpoint/2010/main" val="346679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err="1" smtClean="0">
                <a:solidFill>
                  <a:schemeClr val="tx1"/>
                </a:solidFill>
                <a:latin typeface="+mn-lt"/>
                <a:ea typeface="+mn-ea"/>
                <a:cs typeface="+mn-cs"/>
              </a:rPr>
              <a:t>XPath</a:t>
            </a:r>
            <a:r>
              <a:rPr lang="en-US" sz="1200" kern="1200" baseline="0" dirty="0" smtClean="0">
                <a:solidFill>
                  <a:schemeClr val="tx1"/>
                </a:solidFill>
                <a:latin typeface="+mn-lt"/>
                <a:ea typeface="+mn-ea"/>
                <a:cs typeface="+mn-cs"/>
              </a:rPr>
              <a:t> can be thought of as a query language like SQL. However, rather than extracting information from a database, it extracts information from an XML document. </a:t>
            </a:r>
            <a:r>
              <a:rPr lang="en-US" sz="1200" kern="1200" baseline="0" dirty="0" err="1" smtClean="0">
                <a:solidFill>
                  <a:schemeClr val="tx1"/>
                </a:solidFill>
                <a:latin typeface="+mn-lt"/>
                <a:ea typeface="+mn-ea"/>
                <a:cs typeface="+mn-cs"/>
              </a:rPr>
              <a:t>XPath</a:t>
            </a:r>
            <a:r>
              <a:rPr lang="en-US" sz="1200" kern="1200" baseline="0" dirty="0" smtClean="0">
                <a:solidFill>
                  <a:schemeClr val="tx1"/>
                </a:solidFill>
                <a:latin typeface="+mn-lt"/>
                <a:ea typeface="+mn-ea"/>
                <a:cs typeface="+mn-cs"/>
              </a:rPr>
              <a:t> is a language for retrieving information from a XML document. </a:t>
            </a:r>
            <a:r>
              <a:rPr lang="en-US" sz="1200" kern="1200" baseline="0" dirty="0" err="1" smtClean="0">
                <a:solidFill>
                  <a:schemeClr val="tx1"/>
                </a:solidFill>
                <a:latin typeface="+mn-lt"/>
                <a:ea typeface="+mn-ea"/>
                <a:cs typeface="+mn-cs"/>
              </a:rPr>
              <a:t>XPath</a:t>
            </a:r>
            <a:r>
              <a:rPr lang="en-US" sz="1200" kern="1200" baseline="0" dirty="0" smtClean="0">
                <a:solidFill>
                  <a:schemeClr val="tx1"/>
                </a:solidFill>
                <a:latin typeface="+mn-lt"/>
                <a:ea typeface="+mn-ea"/>
                <a:cs typeface="+mn-cs"/>
              </a:rPr>
              <a:t> is used to navigate through elements and attributes in an XML document. Thus </a:t>
            </a:r>
            <a:r>
              <a:rPr lang="en-US" sz="1200" kern="1200" baseline="0" dirty="0" err="1" smtClean="0">
                <a:solidFill>
                  <a:schemeClr val="tx1"/>
                </a:solidFill>
                <a:latin typeface="+mn-lt"/>
                <a:ea typeface="+mn-ea"/>
                <a:cs typeface="+mn-cs"/>
              </a:rPr>
              <a:t>XPath</a:t>
            </a:r>
            <a:r>
              <a:rPr lang="en-US" sz="1200" kern="1200" baseline="0" dirty="0" smtClean="0">
                <a:solidFill>
                  <a:schemeClr val="tx1"/>
                </a:solidFill>
                <a:latin typeface="+mn-lt"/>
                <a:ea typeface="+mn-ea"/>
                <a:cs typeface="+mn-cs"/>
              </a:rPr>
              <a:t> allows identifying parts of an XML document.</a:t>
            </a:r>
          </a:p>
          <a:p>
            <a:pPr rtl="0"/>
            <a:r>
              <a:rPr lang="en-US" sz="1200" kern="1200" baseline="0" dirty="0" err="1" smtClean="0">
                <a:solidFill>
                  <a:schemeClr val="tx1"/>
                </a:solidFill>
                <a:latin typeface="+mn-lt"/>
                <a:ea typeface="+mn-ea"/>
                <a:cs typeface="+mn-cs"/>
              </a:rPr>
              <a:t>XPath</a:t>
            </a:r>
            <a:r>
              <a:rPr lang="en-US" sz="1200" kern="1200" baseline="0" dirty="0" smtClean="0">
                <a:solidFill>
                  <a:schemeClr val="tx1"/>
                </a:solidFill>
                <a:latin typeface="+mn-lt"/>
                <a:ea typeface="+mn-ea"/>
                <a:cs typeface="+mn-cs"/>
              </a:rPr>
              <a:t> provides a common syntax for features shared by Extensible </a:t>
            </a:r>
            <a:r>
              <a:rPr lang="en-US" sz="1200" kern="1200" baseline="0" dirty="0" err="1" smtClean="0">
                <a:solidFill>
                  <a:schemeClr val="tx1"/>
                </a:solidFill>
                <a:latin typeface="+mn-lt"/>
                <a:ea typeface="+mn-ea"/>
                <a:cs typeface="+mn-cs"/>
              </a:rPr>
              <a:t>Stylesheet</a:t>
            </a:r>
            <a:r>
              <a:rPr lang="en-US" sz="1200" kern="1200" baseline="0" dirty="0" smtClean="0">
                <a:solidFill>
                  <a:schemeClr val="tx1"/>
                </a:solidFill>
                <a:latin typeface="+mn-lt"/>
                <a:ea typeface="+mn-ea"/>
                <a:cs typeface="+mn-cs"/>
              </a:rPr>
              <a:t> Language Transformations (XSLT) and </a:t>
            </a:r>
            <a:r>
              <a:rPr lang="en-US" sz="1200" kern="1200" baseline="0" dirty="0" err="1" smtClean="0">
                <a:solidFill>
                  <a:schemeClr val="tx1"/>
                </a:solidFill>
                <a:latin typeface="+mn-lt"/>
                <a:ea typeface="+mn-ea"/>
                <a:cs typeface="+mn-cs"/>
              </a:rPr>
              <a:t>XQuery</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16</a:t>
            </a:fld>
            <a:endParaRPr lang="en-US"/>
          </a:p>
        </p:txBody>
      </p:sp>
    </p:spTree>
    <p:extLst>
      <p:ext uri="{BB962C8B-B14F-4D97-AF65-F5344CB8AC3E}">
        <p14:creationId xmlns:p14="http://schemas.microsoft.com/office/powerpoint/2010/main" val="493496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US" sz="1200" b="1" kern="1200" baseline="0" dirty="0" smtClean="0">
                <a:solidFill>
                  <a:schemeClr val="tx1"/>
                </a:solidFill>
                <a:latin typeface="+mn-lt"/>
                <a:ea typeface="+mn-ea"/>
                <a:cs typeface="+mn-cs"/>
              </a:rPr>
              <a:t>Root:</a:t>
            </a:r>
            <a:r>
              <a:rPr lang="en-US" sz="1200" b="0" kern="1200" baseline="0" dirty="0" smtClean="0">
                <a:solidFill>
                  <a:schemeClr val="tx1"/>
                </a:solidFill>
                <a:latin typeface="+mn-lt"/>
                <a:ea typeface="+mn-ea"/>
                <a:cs typeface="+mn-cs"/>
              </a:rPr>
              <a:t> The </a:t>
            </a:r>
            <a:r>
              <a:rPr lang="en-US" sz="1200" b="0" kern="1200" baseline="0" dirty="0" err="1" smtClean="0">
                <a:solidFill>
                  <a:schemeClr val="tx1"/>
                </a:solidFill>
                <a:latin typeface="+mn-lt"/>
                <a:ea typeface="+mn-ea"/>
                <a:cs typeface="+mn-cs"/>
              </a:rPr>
              <a:t>XPath</a:t>
            </a:r>
            <a:r>
              <a:rPr lang="en-US" sz="1200" b="0" kern="1200" baseline="0" dirty="0" smtClean="0">
                <a:solidFill>
                  <a:schemeClr val="tx1"/>
                </a:solidFill>
                <a:latin typeface="+mn-lt"/>
                <a:ea typeface="+mn-ea"/>
                <a:cs typeface="+mn-cs"/>
              </a:rPr>
              <a:t> tree has a single root node, which contains all other nodes in the tree</a:t>
            </a:r>
          </a:p>
          <a:p>
            <a:pPr rtl="0"/>
            <a:r>
              <a:rPr lang="en-US" sz="1200" b="1" kern="1200" baseline="0" dirty="0" smtClean="0">
                <a:solidFill>
                  <a:schemeClr val="tx1"/>
                </a:solidFill>
                <a:latin typeface="+mn-lt"/>
                <a:ea typeface="+mn-ea"/>
                <a:cs typeface="+mn-cs"/>
              </a:rPr>
              <a:t>Element: </a:t>
            </a:r>
            <a:r>
              <a:rPr lang="en-US" sz="1200" b="0" kern="1200" baseline="0" dirty="0" smtClean="0">
                <a:solidFill>
                  <a:schemeClr val="tx1"/>
                </a:solidFill>
                <a:latin typeface="+mn-lt"/>
                <a:ea typeface="+mn-ea"/>
                <a:cs typeface="+mn-cs"/>
              </a:rPr>
              <a:t>Every element in a document has a corresponding element node that appears in the tree under the root node. Within an element node appear all of the other types of nodes that correspond to the element's content. Element nodes may have a unique identifier associated with them that is used to reference the node with </a:t>
            </a:r>
            <a:r>
              <a:rPr lang="en-US" sz="1200" b="0" kern="1200" baseline="0" dirty="0" err="1" smtClean="0">
                <a:solidFill>
                  <a:schemeClr val="tx1"/>
                </a:solidFill>
                <a:latin typeface="+mn-lt"/>
                <a:ea typeface="+mn-ea"/>
                <a:cs typeface="+mn-cs"/>
              </a:rPr>
              <a:t>XPath</a:t>
            </a:r>
            <a:r>
              <a:rPr lang="en-US" sz="1200" b="0" kern="1200" baseline="0" dirty="0" smtClean="0">
                <a:solidFill>
                  <a:schemeClr val="tx1"/>
                </a:solidFill>
                <a:latin typeface="+mn-lt"/>
                <a:ea typeface="+mn-ea"/>
                <a:cs typeface="+mn-cs"/>
              </a:rPr>
              <a:t>.</a:t>
            </a:r>
          </a:p>
          <a:p>
            <a:pPr rtl="0"/>
            <a:r>
              <a:rPr lang="en-US" sz="1200" b="1" kern="1200" baseline="0" dirty="0" smtClean="0">
                <a:solidFill>
                  <a:schemeClr val="tx1"/>
                </a:solidFill>
                <a:latin typeface="+mn-lt"/>
                <a:ea typeface="+mn-ea"/>
                <a:cs typeface="+mn-cs"/>
              </a:rPr>
              <a:t>Attribute: </a:t>
            </a:r>
            <a:r>
              <a:rPr lang="en-US" sz="1200" b="0" kern="1200" baseline="0" dirty="0" smtClean="0">
                <a:solidFill>
                  <a:schemeClr val="tx1"/>
                </a:solidFill>
                <a:latin typeface="+mn-lt"/>
                <a:ea typeface="+mn-ea"/>
                <a:cs typeface="+mn-cs"/>
              </a:rPr>
              <a:t>Each element node has an associated set of attribute nodes; the element is the parent of each of these attribute nodes; however, an attribute node is not a child of its parent element.</a:t>
            </a:r>
          </a:p>
          <a:p>
            <a:pPr rtl="0"/>
            <a:r>
              <a:rPr lang="en-US" sz="1200" b="1" kern="1200" baseline="0" dirty="0" smtClean="0">
                <a:solidFill>
                  <a:schemeClr val="tx1"/>
                </a:solidFill>
                <a:latin typeface="+mn-lt"/>
                <a:ea typeface="+mn-ea"/>
                <a:cs typeface="+mn-cs"/>
              </a:rPr>
              <a:t>Text: </a:t>
            </a:r>
            <a:r>
              <a:rPr lang="en-US" sz="1200" b="0" kern="1200" baseline="0" dirty="0" smtClean="0">
                <a:solidFill>
                  <a:schemeClr val="tx1"/>
                </a:solidFill>
                <a:latin typeface="+mn-lt"/>
                <a:ea typeface="+mn-ea"/>
                <a:cs typeface="+mn-cs"/>
              </a:rPr>
              <a:t>Character data is grouped into text nodes. Characters inside comments, processing instructions and attribute values do not produce text nodes. The text node has a parent node and it may be the child node too.</a:t>
            </a:r>
          </a:p>
          <a:p>
            <a:pPr rtl="0"/>
            <a:r>
              <a:rPr lang="en-US" sz="1200" b="1" kern="1200" baseline="0" dirty="0" smtClean="0">
                <a:solidFill>
                  <a:schemeClr val="tx1"/>
                </a:solidFill>
                <a:latin typeface="+mn-lt"/>
                <a:ea typeface="+mn-ea"/>
                <a:cs typeface="+mn-cs"/>
              </a:rPr>
              <a:t>Comment: </a:t>
            </a:r>
            <a:r>
              <a:rPr lang="en-US" sz="1200" b="0" kern="1200" baseline="0" dirty="0" smtClean="0">
                <a:solidFill>
                  <a:schemeClr val="tx1"/>
                </a:solidFill>
                <a:latin typeface="+mn-lt"/>
                <a:ea typeface="+mn-ea"/>
                <a:cs typeface="+mn-cs"/>
              </a:rPr>
              <a:t>There is a comment node for every comment, except for any comment that occurs within the document type declaration (DTD). The comment node has a parent node and it may be the child node too.</a:t>
            </a:r>
          </a:p>
          <a:p>
            <a:pPr rtl="0"/>
            <a:r>
              <a:rPr lang="en-US" sz="1200" b="1" kern="1200" baseline="0" dirty="0" smtClean="0">
                <a:solidFill>
                  <a:schemeClr val="tx1"/>
                </a:solidFill>
                <a:latin typeface="+mn-lt"/>
                <a:ea typeface="+mn-ea"/>
                <a:cs typeface="+mn-cs"/>
              </a:rPr>
              <a:t>Processing instruction: </a:t>
            </a:r>
            <a:r>
              <a:rPr lang="en-US" sz="1200" b="0" kern="1200" baseline="0" dirty="0" smtClean="0">
                <a:solidFill>
                  <a:schemeClr val="tx1"/>
                </a:solidFill>
                <a:latin typeface="+mn-lt"/>
                <a:ea typeface="+mn-ea"/>
                <a:cs typeface="+mn-cs"/>
              </a:rPr>
              <a:t>There is a processing instruction node for every processing instruction, except for any processing instruction that occurs within the document type declaration. The processing instruction node has a parent node and it may be the child node too.</a:t>
            </a:r>
          </a:p>
          <a:p>
            <a:pPr rtl="0"/>
            <a:r>
              <a:rPr lang="en-US" sz="1200" b="1" kern="1200" baseline="0" dirty="0" smtClean="0">
                <a:solidFill>
                  <a:schemeClr val="tx1"/>
                </a:solidFill>
                <a:latin typeface="+mn-lt"/>
                <a:ea typeface="+mn-ea"/>
                <a:cs typeface="+mn-cs"/>
              </a:rPr>
              <a:t>Namespace: </a:t>
            </a:r>
            <a:r>
              <a:rPr lang="en-US" sz="1200" b="0" kern="1200" baseline="0" dirty="0" smtClean="0">
                <a:solidFill>
                  <a:schemeClr val="tx1"/>
                </a:solidFill>
                <a:latin typeface="+mn-lt"/>
                <a:ea typeface="+mn-ea"/>
                <a:cs typeface="+mn-cs"/>
              </a:rPr>
              <a:t>Each element has an associated set of namespace nodes. Although the namespace node has a parent node, the namespace node is not considered a child of its parent node because they are not contained in a parent node, but are used to provide descriptive information about their parent node.</a:t>
            </a:r>
            <a:endParaRPr lang="en-US" b="0"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18</a:t>
            </a:fld>
            <a:endParaRPr lang="en-US"/>
          </a:p>
        </p:txBody>
      </p:sp>
    </p:spTree>
    <p:extLst>
      <p:ext uri="{BB962C8B-B14F-4D97-AF65-F5344CB8AC3E}">
        <p14:creationId xmlns:p14="http://schemas.microsoft.com/office/powerpoint/2010/main" val="1769288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19</a:t>
            </a:fld>
            <a:endParaRPr lang="en-US"/>
          </a:p>
        </p:txBody>
      </p:sp>
    </p:spTree>
    <p:extLst>
      <p:ext uri="{BB962C8B-B14F-4D97-AF65-F5344CB8AC3E}">
        <p14:creationId xmlns:p14="http://schemas.microsoft.com/office/powerpoint/2010/main" val="1760234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baseline="0" dirty="0" smtClean="0">
                <a:solidFill>
                  <a:schemeClr val="tx1"/>
                </a:solidFill>
                <a:latin typeface="+mn-lt"/>
                <a:ea typeface="+mn-ea"/>
                <a:cs typeface="+mn-cs"/>
              </a:rPr>
              <a:t>Matching by name: </a:t>
            </a:r>
            <a:r>
              <a:rPr lang="en-US" sz="1200" b="0" kern="1200" baseline="0" dirty="0" smtClean="0">
                <a:solidFill>
                  <a:schemeClr val="tx1"/>
                </a:solidFill>
                <a:latin typeface="+mn-lt"/>
                <a:ea typeface="+mn-ea"/>
                <a:cs typeface="+mn-cs"/>
              </a:rPr>
              <a:t>&lt;</a:t>
            </a:r>
            <a:r>
              <a:rPr lang="en-US" sz="1200" b="0" kern="1200" baseline="0" dirty="0" err="1" smtClean="0">
                <a:solidFill>
                  <a:schemeClr val="tx1"/>
                </a:solidFill>
                <a:latin typeface="+mn-lt"/>
                <a:ea typeface="+mn-ea"/>
                <a:cs typeface="+mn-cs"/>
              </a:rPr>
              <a:t>xsl:template</a:t>
            </a:r>
            <a:r>
              <a:rPr lang="en-US" sz="1200" b="0" kern="1200" baseline="0" dirty="0" smtClean="0">
                <a:solidFill>
                  <a:schemeClr val="tx1"/>
                </a:solidFill>
                <a:latin typeface="+mn-lt"/>
                <a:ea typeface="+mn-ea"/>
                <a:cs typeface="+mn-cs"/>
              </a:rPr>
              <a:t> match = "Greeting”&gt;</a:t>
            </a:r>
            <a:endParaRPr lang="en-US" sz="1200" b="0"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Matching by ancestry: </a:t>
            </a:r>
            <a:r>
              <a:rPr lang="en-US" sz="1200" b="0" kern="1200" baseline="0" dirty="0" smtClean="0">
                <a:solidFill>
                  <a:schemeClr val="tx1"/>
                </a:solidFill>
                <a:latin typeface="+mn-lt"/>
                <a:ea typeface="+mn-ea"/>
                <a:cs typeface="+mn-cs"/>
              </a:rPr>
              <a:t>&lt;</a:t>
            </a:r>
            <a:r>
              <a:rPr lang="en-US" sz="1200" b="0" kern="1200" baseline="0" dirty="0" err="1" smtClean="0">
                <a:solidFill>
                  <a:schemeClr val="tx1"/>
                </a:solidFill>
                <a:latin typeface="+mn-lt"/>
                <a:ea typeface="+mn-ea"/>
                <a:cs typeface="+mn-cs"/>
              </a:rPr>
              <a:t>xsl:template</a:t>
            </a:r>
            <a:r>
              <a:rPr lang="en-US" sz="1200" b="0" kern="1200" baseline="0" dirty="0" smtClean="0">
                <a:solidFill>
                  <a:schemeClr val="tx1"/>
                </a:solidFill>
                <a:latin typeface="+mn-lt"/>
                <a:ea typeface="+mn-ea"/>
                <a:cs typeface="+mn-cs"/>
              </a:rPr>
              <a:t> match = “P//EM”&gt;</a:t>
            </a:r>
            <a:endParaRPr lang="en-US" sz="1200" b="1" i="0" kern="1200" baseline="0" dirty="0" smtClean="0">
              <a:solidFill>
                <a:schemeClr val="tx1"/>
              </a:solidFill>
              <a:latin typeface="+mn-lt"/>
              <a:ea typeface="+mn-ea"/>
              <a:cs typeface="+mn-cs"/>
            </a:endParaRPr>
          </a:p>
          <a:p>
            <a:pPr rtl="0"/>
            <a:r>
              <a:rPr lang="en-US" sz="1200" b="1" i="0" kern="1200" baseline="0" dirty="0" smtClean="0">
                <a:solidFill>
                  <a:schemeClr val="tx1"/>
                </a:solidFill>
                <a:latin typeface="+mn-lt"/>
                <a:ea typeface="+mn-ea"/>
                <a:cs typeface="+mn-cs"/>
              </a:rPr>
              <a:t>Matching the element names: </a:t>
            </a:r>
          </a:p>
          <a:p>
            <a:pPr rtl="0"/>
            <a:r>
              <a:rPr lang="en-US" sz="1200" b="0" kern="1200" baseline="0" dirty="0" smtClean="0">
                <a:solidFill>
                  <a:schemeClr val="tx1"/>
                </a:solidFill>
                <a:latin typeface="+mn-lt"/>
                <a:ea typeface="+mn-ea"/>
                <a:cs typeface="+mn-cs"/>
              </a:rPr>
              <a:t>&lt;</a:t>
            </a:r>
            <a:r>
              <a:rPr lang="en-US" sz="1200" b="0" kern="1200" baseline="0" dirty="0" err="1" smtClean="0">
                <a:solidFill>
                  <a:schemeClr val="tx1"/>
                </a:solidFill>
                <a:latin typeface="+mn-lt"/>
                <a:ea typeface="+mn-ea"/>
                <a:cs typeface="+mn-cs"/>
              </a:rPr>
              <a:t>xsl:template</a:t>
            </a:r>
            <a:r>
              <a:rPr lang="en-US" sz="1200" b="0" kern="1200" baseline="0" dirty="0" smtClean="0">
                <a:solidFill>
                  <a:schemeClr val="tx1"/>
                </a:solidFill>
                <a:latin typeface="+mn-lt"/>
                <a:ea typeface="+mn-ea"/>
                <a:cs typeface="+mn-cs"/>
              </a:rPr>
              <a:t> match="Product"&gt;</a:t>
            </a:r>
          </a:p>
          <a:p>
            <a:pPr rtl="0"/>
            <a:r>
              <a:rPr lang="en-US" sz="1200" b="0" kern="1200" baseline="0" dirty="0" smtClean="0">
                <a:solidFill>
                  <a:schemeClr val="tx1"/>
                </a:solidFill>
                <a:latin typeface="+mn-lt"/>
                <a:ea typeface="+mn-ea"/>
                <a:cs typeface="+mn-cs"/>
              </a:rPr>
              <a:t>	&lt;</a:t>
            </a:r>
            <a:r>
              <a:rPr lang="en-US" sz="1200" b="0" kern="1200" baseline="0" dirty="0" err="1" smtClean="0">
                <a:solidFill>
                  <a:schemeClr val="tx1"/>
                </a:solidFill>
                <a:latin typeface="+mn-lt"/>
                <a:ea typeface="+mn-ea"/>
                <a:cs typeface="+mn-cs"/>
              </a:rPr>
              <a:t>xsl:value</a:t>
            </a:r>
            <a:r>
              <a:rPr lang="en-US" sz="1200" b="0" kern="1200" baseline="0" dirty="0" smtClean="0">
                <a:solidFill>
                  <a:schemeClr val="tx1"/>
                </a:solidFill>
                <a:latin typeface="+mn-lt"/>
                <a:ea typeface="+mn-ea"/>
                <a:cs typeface="+mn-cs"/>
              </a:rPr>
              <a:t>-of select="</a:t>
            </a:r>
            <a:r>
              <a:rPr lang="en-US" sz="1200" b="0" kern="1200" baseline="0" dirty="0" err="1" smtClean="0">
                <a:solidFill>
                  <a:schemeClr val="tx1"/>
                </a:solidFill>
                <a:latin typeface="+mn-lt"/>
                <a:ea typeface="+mn-ea"/>
                <a:cs typeface="+mn-cs"/>
              </a:rPr>
              <a:t>Product_ID</a:t>
            </a:r>
            <a:r>
              <a:rPr lang="en-US" sz="1200" b="0" kern="1200" baseline="0" dirty="0" smtClean="0">
                <a:solidFill>
                  <a:schemeClr val="tx1"/>
                </a:solidFill>
                <a:latin typeface="+mn-lt"/>
                <a:ea typeface="+mn-ea"/>
                <a:cs typeface="+mn-cs"/>
              </a:rPr>
              <a:t>"/&gt;</a:t>
            </a:r>
          </a:p>
          <a:p>
            <a:pPr rtl="0"/>
            <a:r>
              <a:rPr lang="en-US" sz="1200" b="0" kern="1200" baseline="0" dirty="0" smtClean="0">
                <a:solidFill>
                  <a:schemeClr val="tx1"/>
                </a:solidFill>
                <a:latin typeface="+mn-lt"/>
                <a:ea typeface="+mn-ea"/>
                <a:cs typeface="+mn-cs"/>
              </a:rPr>
              <a:t> &lt;/</a:t>
            </a:r>
            <a:r>
              <a:rPr lang="en-US" sz="1200" b="0" kern="1200" baseline="0" dirty="0" err="1" smtClean="0">
                <a:solidFill>
                  <a:schemeClr val="tx1"/>
                </a:solidFill>
                <a:latin typeface="+mn-lt"/>
                <a:ea typeface="+mn-ea"/>
                <a:cs typeface="+mn-cs"/>
              </a:rPr>
              <a:t>xsl:template</a:t>
            </a:r>
            <a:r>
              <a:rPr lang="en-US" sz="1200" b="0" kern="1200" baseline="0" dirty="0" smtClean="0">
                <a:solidFill>
                  <a:schemeClr val="tx1"/>
                </a:solidFill>
                <a:latin typeface="+mn-lt"/>
                <a:ea typeface="+mn-ea"/>
                <a:cs typeface="+mn-cs"/>
              </a:rPr>
              <a:t>&gt;</a:t>
            </a:r>
            <a:endParaRPr 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latin typeface="+mn-lt"/>
                <a:ea typeface="+mn-ea"/>
                <a:cs typeface="+mn-cs"/>
              </a:rPr>
              <a:t>Matching the root: </a:t>
            </a:r>
            <a:r>
              <a:rPr lang="en-US" sz="1200" b="0" kern="1200" baseline="0" dirty="0" smtClean="0">
                <a:solidFill>
                  <a:schemeClr val="tx1"/>
                </a:solidFill>
                <a:latin typeface="+mn-lt"/>
                <a:ea typeface="+mn-ea"/>
                <a:cs typeface="+mn-cs"/>
              </a:rPr>
              <a:t>&lt;</a:t>
            </a:r>
            <a:r>
              <a:rPr lang="en-US" sz="1200" b="0" kern="1200" baseline="0" dirty="0" err="1" smtClean="0">
                <a:solidFill>
                  <a:schemeClr val="tx1"/>
                </a:solidFill>
                <a:latin typeface="+mn-lt"/>
                <a:ea typeface="+mn-ea"/>
                <a:cs typeface="+mn-cs"/>
              </a:rPr>
              <a:t>xsl:template</a:t>
            </a:r>
            <a:r>
              <a:rPr lang="en-US" sz="1200" b="0" kern="1200" baseline="0" dirty="0" smtClean="0">
                <a:solidFill>
                  <a:schemeClr val="tx1"/>
                </a:solidFill>
                <a:latin typeface="+mn-lt"/>
                <a:ea typeface="+mn-ea"/>
                <a:cs typeface="+mn-cs"/>
              </a:rPr>
              <a:t> match = “/”&gt;</a:t>
            </a:r>
            <a:endParaRPr lang="en-US" sz="1200" b="1" i="0" kern="1200" baseline="0" dirty="0" smtClean="0">
              <a:solidFill>
                <a:schemeClr val="tx1"/>
              </a:solidFill>
              <a:latin typeface="+mn-lt"/>
              <a:ea typeface="+mn-ea"/>
              <a:cs typeface="+mn-cs"/>
            </a:endParaRPr>
          </a:p>
          <a:p>
            <a:r>
              <a:rPr lang="en-US" sz="1200" b="1" i="0" kern="1200" baseline="0" dirty="0" smtClean="0">
                <a:solidFill>
                  <a:schemeClr val="tx1"/>
                </a:solidFill>
                <a:latin typeface="+mn-lt"/>
                <a:ea typeface="+mn-ea"/>
                <a:cs typeface="+mn-cs"/>
              </a:rPr>
              <a:t>Matching by attribute:</a:t>
            </a:r>
          </a:p>
          <a:p>
            <a:pPr rtl="0"/>
            <a:r>
              <a:rPr lang="en-US" sz="1200" b="0" kern="1200" baseline="0" dirty="0" smtClean="0">
                <a:solidFill>
                  <a:schemeClr val="tx1"/>
                </a:solidFill>
                <a:latin typeface="+mn-lt"/>
                <a:ea typeface="+mn-ea"/>
                <a:cs typeface="+mn-cs"/>
              </a:rPr>
              <a:t>&lt;</a:t>
            </a:r>
            <a:r>
              <a:rPr lang="en-US" sz="1200" b="0" kern="1200" baseline="0" dirty="0" err="1" smtClean="0">
                <a:solidFill>
                  <a:schemeClr val="tx1"/>
                </a:solidFill>
                <a:latin typeface="+mn-lt"/>
                <a:ea typeface="+mn-ea"/>
                <a:cs typeface="+mn-cs"/>
              </a:rPr>
              <a:t>xsl:template</a:t>
            </a:r>
            <a:r>
              <a:rPr lang="en-US" sz="1200" b="0" kern="1200" baseline="0" dirty="0" smtClean="0">
                <a:solidFill>
                  <a:schemeClr val="tx1"/>
                </a:solidFill>
                <a:latin typeface="+mn-lt"/>
                <a:ea typeface="+mn-ea"/>
                <a:cs typeface="+mn-cs"/>
              </a:rPr>
              <a:t> match="Product"&gt;</a:t>
            </a:r>
          </a:p>
          <a:p>
            <a:pPr rtl="0"/>
            <a:r>
              <a:rPr lang="en-US" sz="1200" b="0" kern="1200" baseline="0" dirty="0" smtClean="0">
                <a:solidFill>
                  <a:schemeClr val="tx1"/>
                </a:solidFill>
                <a:latin typeface="+mn-lt"/>
                <a:ea typeface="+mn-ea"/>
                <a:cs typeface="+mn-cs"/>
              </a:rPr>
              <a:t>	&lt;</a:t>
            </a:r>
            <a:r>
              <a:rPr lang="en-US" sz="1200" b="0" kern="1200" baseline="0" dirty="0" err="1" smtClean="0">
                <a:solidFill>
                  <a:schemeClr val="tx1"/>
                </a:solidFill>
                <a:latin typeface="+mn-lt"/>
                <a:ea typeface="+mn-ea"/>
                <a:cs typeface="+mn-cs"/>
              </a:rPr>
              <a:t>xsl:apply</a:t>
            </a:r>
            <a:r>
              <a:rPr lang="en-US" sz="1200" b="0" kern="1200" baseline="0" dirty="0" smtClean="0">
                <a:solidFill>
                  <a:schemeClr val="tx1"/>
                </a:solidFill>
                <a:latin typeface="+mn-lt"/>
                <a:ea typeface="+mn-ea"/>
                <a:cs typeface="+mn-cs"/>
              </a:rPr>
              <a:t>-templates select="@Units"/&gt; </a:t>
            </a:r>
          </a:p>
          <a:p>
            <a:pPr rtl="0"/>
            <a:r>
              <a:rPr lang="en-US" sz="1200" b="0" kern="1200" baseline="0" dirty="0" smtClean="0">
                <a:solidFill>
                  <a:schemeClr val="tx1"/>
                </a:solidFill>
                <a:latin typeface="+mn-lt"/>
                <a:ea typeface="+mn-ea"/>
                <a:cs typeface="+mn-cs"/>
              </a:rPr>
              <a:t>&lt;/</a:t>
            </a:r>
            <a:r>
              <a:rPr lang="en-US" sz="1200" b="0" kern="1200" baseline="0" dirty="0" err="1" smtClean="0">
                <a:solidFill>
                  <a:schemeClr val="tx1"/>
                </a:solidFill>
                <a:latin typeface="+mn-lt"/>
                <a:ea typeface="+mn-ea"/>
                <a:cs typeface="+mn-cs"/>
              </a:rPr>
              <a:t>xsl:template</a:t>
            </a:r>
            <a:r>
              <a:rPr lang="en-US" sz="1200" b="0" kern="1200" baseline="0" dirty="0" smtClean="0">
                <a:solidFill>
                  <a:schemeClr val="tx1"/>
                </a:solidFill>
                <a:latin typeface="+mn-lt"/>
                <a:ea typeface="+mn-ea"/>
                <a:cs typeface="+mn-cs"/>
              </a:rPr>
              <a:t>&gt;</a:t>
            </a:r>
            <a:endParaRPr lang="en-US" b="0" i="0"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20</a:t>
            </a:fld>
            <a:endParaRPr lang="en-US"/>
          </a:p>
        </p:txBody>
      </p:sp>
    </p:spTree>
    <p:extLst>
      <p:ext uri="{BB962C8B-B14F-4D97-AF65-F5344CB8AC3E}">
        <p14:creationId xmlns:p14="http://schemas.microsoft.com/office/powerpoint/2010/main" val="176025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a:t>
            </a:fld>
            <a:endParaRPr lang="en-US"/>
          </a:p>
        </p:txBody>
      </p:sp>
    </p:spTree>
    <p:extLst>
      <p:ext uri="{BB962C8B-B14F-4D97-AF65-F5344CB8AC3E}">
        <p14:creationId xmlns:p14="http://schemas.microsoft.com/office/powerpoint/2010/main" val="2418760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Instead of just finding nodes, one can count them, add up numeric values, compare strings, and more. They are much like statements in a functional programming language. Every </a:t>
            </a:r>
            <a:r>
              <a:rPr lang="en-US" sz="1200" kern="1200" baseline="0" dirty="0" err="1" smtClean="0">
                <a:solidFill>
                  <a:schemeClr val="tx1"/>
                </a:solidFill>
                <a:latin typeface="+mn-lt"/>
                <a:ea typeface="+mn-ea"/>
                <a:cs typeface="+mn-cs"/>
              </a:rPr>
              <a:t>XPath</a:t>
            </a:r>
            <a:r>
              <a:rPr lang="en-US" sz="1200" kern="1200" baseline="0" dirty="0" smtClean="0">
                <a:solidFill>
                  <a:schemeClr val="tx1"/>
                </a:solidFill>
                <a:latin typeface="+mn-lt"/>
                <a:ea typeface="+mn-ea"/>
                <a:cs typeface="+mn-cs"/>
              </a:rPr>
              <a:t> expression evaluates to a single value.</a:t>
            </a:r>
          </a:p>
          <a:p>
            <a:endParaRPr lang="en-US" sz="1200" kern="1200" baseline="0" dirty="0" smtClean="0">
              <a:solidFill>
                <a:schemeClr val="tx1"/>
              </a:solidFill>
              <a:latin typeface="+mn-lt"/>
              <a:ea typeface="+mn-ea"/>
              <a:cs typeface="+mn-cs"/>
            </a:endParaRPr>
          </a:p>
          <a:p>
            <a:pPr>
              <a:buNone/>
            </a:pPr>
            <a:r>
              <a:rPr lang="en-US" b="1" dirty="0" smtClean="0"/>
              <a:t>Node set: </a:t>
            </a:r>
            <a:r>
              <a:rPr lang="en-US" b="0" dirty="0" smtClean="0"/>
              <a:t>A node set is</a:t>
            </a:r>
            <a:r>
              <a:rPr lang="en-US" b="0" baseline="0" dirty="0" smtClean="0"/>
              <a:t> an unordered group of nodes from the input document that match an expression’s criteria</a:t>
            </a:r>
            <a:endParaRPr lang="en-US" b="0" dirty="0" smtClean="0"/>
          </a:p>
          <a:p>
            <a:pPr>
              <a:buNone/>
            </a:pPr>
            <a:r>
              <a:rPr lang="en-US" b="1" dirty="0" smtClean="0"/>
              <a:t>Boolean: </a:t>
            </a:r>
            <a:r>
              <a:rPr lang="en-US" sz="1200" b="0" kern="1200" baseline="0" dirty="0" smtClean="0">
                <a:solidFill>
                  <a:schemeClr val="tx1"/>
                </a:solidFill>
                <a:latin typeface="+mn-lt"/>
                <a:ea typeface="+mn-ea"/>
                <a:cs typeface="+mn-cs"/>
              </a:rPr>
              <a:t>A </a:t>
            </a:r>
            <a:r>
              <a:rPr lang="en-US" sz="1200" b="0" kern="1200" baseline="0" dirty="0" err="1" smtClean="0">
                <a:solidFill>
                  <a:schemeClr val="tx1"/>
                </a:solidFill>
                <a:latin typeface="+mn-lt"/>
                <a:ea typeface="+mn-ea"/>
                <a:cs typeface="+mn-cs"/>
              </a:rPr>
              <a:t>boolean</a:t>
            </a:r>
            <a:r>
              <a:rPr lang="en-US" sz="1200" b="0" kern="1200" baseline="0" dirty="0" smtClean="0">
                <a:solidFill>
                  <a:schemeClr val="tx1"/>
                </a:solidFill>
                <a:latin typeface="+mn-lt"/>
                <a:ea typeface="+mn-ea"/>
                <a:cs typeface="+mn-cs"/>
              </a:rPr>
              <a:t> has one of two values: true or false. XSLT allows any kind of data to be transformed into a </a:t>
            </a:r>
            <a:r>
              <a:rPr lang="en-US" sz="1200" b="0" kern="1200" baseline="0" dirty="0" err="1" smtClean="0">
                <a:solidFill>
                  <a:schemeClr val="tx1"/>
                </a:solidFill>
                <a:latin typeface="+mn-lt"/>
                <a:ea typeface="+mn-ea"/>
                <a:cs typeface="+mn-cs"/>
              </a:rPr>
              <a:t>boolean</a:t>
            </a:r>
            <a:r>
              <a:rPr lang="en-US" sz="1200" b="0" kern="1200" baseline="0" dirty="0" smtClean="0">
                <a:solidFill>
                  <a:schemeClr val="tx1"/>
                </a:solidFill>
                <a:latin typeface="+mn-lt"/>
                <a:ea typeface="+mn-ea"/>
                <a:cs typeface="+mn-cs"/>
              </a:rPr>
              <a:t>. This is often done implicitly when a string or a number or a node set is used where a </a:t>
            </a:r>
            <a:r>
              <a:rPr lang="en-US" sz="1200" b="0" kern="1200" baseline="0" dirty="0" err="1" smtClean="0">
                <a:solidFill>
                  <a:schemeClr val="tx1"/>
                </a:solidFill>
                <a:latin typeface="+mn-lt"/>
                <a:ea typeface="+mn-ea"/>
                <a:cs typeface="+mn-cs"/>
              </a:rPr>
              <a:t>boolean</a:t>
            </a:r>
            <a:r>
              <a:rPr lang="en-US" sz="1200" b="0" kern="1200" baseline="0" dirty="0" smtClean="0">
                <a:solidFill>
                  <a:schemeClr val="tx1"/>
                </a:solidFill>
                <a:latin typeface="+mn-lt"/>
                <a:ea typeface="+mn-ea"/>
                <a:cs typeface="+mn-cs"/>
              </a:rPr>
              <a:t> is expected.</a:t>
            </a:r>
            <a:endParaRPr lang="en-US" b="0" dirty="0" smtClean="0"/>
          </a:p>
          <a:p>
            <a:pPr>
              <a:buNone/>
            </a:pPr>
            <a:r>
              <a:rPr lang="en-US" b="1" dirty="0" smtClean="0"/>
              <a:t>Number: </a:t>
            </a:r>
            <a:r>
              <a:rPr lang="en-US" sz="1200" b="0" kern="1200" baseline="0" dirty="0" err="1" smtClean="0">
                <a:solidFill>
                  <a:schemeClr val="tx1"/>
                </a:solidFill>
                <a:latin typeface="+mn-lt"/>
                <a:ea typeface="+mn-ea"/>
                <a:cs typeface="+mn-cs"/>
              </a:rPr>
              <a:t>XPath</a:t>
            </a:r>
            <a:r>
              <a:rPr lang="en-US" sz="1200" b="0" kern="1200" baseline="0" dirty="0" smtClean="0">
                <a:solidFill>
                  <a:schemeClr val="tx1"/>
                </a:solidFill>
                <a:latin typeface="+mn-lt"/>
                <a:ea typeface="+mn-ea"/>
                <a:cs typeface="+mn-cs"/>
              </a:rPr>
              <a:t> numbers are numeric values useful for counting nodes and performing simple arithmetic. The numbers like 43 or -7DDD that look like integers are stored as doubles. Non-number values, such as strings and </a:t>
            </a:r>
            <a:r>
              <a:rPr lang="en-US" sz="1200" b="0" kern="1200" baseline="0" dirty="0" err="1" smtClean="0">
                <a:solidFill>
                  <a:schemeClr val="tx1"/>
                </a:solidFill>
                <a:latin typeface="+mn-lt"/>
                <a:ea typeface="+mn-ea"/>
                <a:cs typeface="+mn-cs"/>
              </a:rPr>
              <a:t>booleans</a:t>
            </a:r>
            <a:r>
              <a:rPr lang="en-US" sz="1200" b="0" kern="1200" baseline="0" dirty="0" smtClean="0">
                <a:solidFill>
                  <a:schemeClr val="tx1"/>
                </a:solidFill>
                <a:latin typeface="+mn-lt"/>
                <a:ea typeface="+mn-ea"/>
                <a:cs typeface="+mn-cs"/>
              </a:rPr>
              <a:t>, are converted to numbers automatically as necessary.</a:t>
            </a:r>
            <a:endParaRPr lang="en-US" b="0" dirty="0" smtClean="0"/>
          </a:p>
          <a:p>
            <a:pPr>
              <a:buNone/>
            </a:pPr>
            <a:r>
              <a:rPr lang="en-US" b="1" dirty="0" smtClean="0"/>
              <a:t>String: </a:t>
            </a:r>
            <a:r>
              <a:rPr lang="en-US" sz="1200" b="0" kern="1200" baseline="0" dirty="0" smtClean="0">
                <a:solidFill>
                  <a:schemeClr val="tx1"/>
                </a:solidFill>
                <a:latin typeface="+mn-lt"/>
                <a:ea typeface="+mn-ea"/>
                <a:cs typeface="+mn-cs"/>
              </a:rPr>
              <a:t>A String is a sequence of zero or more Unicode characters. Other data types can be converted to strings using the string() function.</a:t>
            </a:r>
            <a:endParaRPr lang="en-US" b="0" dirty="0" smtClean="0"/>
          </a:p>
          <a:p>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21</a:t>
            </a:fld>
            <a:endParaRPr lang="en-US"/>
          </a:p>
        </p:txBody>
      </p:sp>
    </p:spTree>
    <p:extLst>
      <p:ext uri="{BB962C8B-B14F-4D97-AF65-F5344CB8AC3E}">
        <p14:creationId xmlns:p14="http://schemas.microsoft.com/office/powerpoint/2010/main" val="1314055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Node set functions take a node set argument. They return a node set, or information about a particular node within a node set. The different Node set functions are name(), local-name(), namespace-</a:t>
            </a:r>
            <a:r>
              <a:rPr lang="en-US" sz="1200" kern="1200" baseline="0" dirty="0" err="1" smtClean="0">
                <a:solidFill>
                  <a:schemeClr val="tx1"/>
                </a:solidFill>
                <a:latin typeface="+mn-lt"/>
                <a:ea typeface="+mn-ea"/>
                <a:cs typeface="+mn-cs"/>
              </a:rPr>
              <a:t>uri</a:t>
            </a:r>
            <a:r>
              <a:rPr lang="en-US" sz="1200" kern="1200" baseline="0" dirty="0" smtClean="0">
                <a:solidFill>
                  <a:schemeClr val="tx1"/>
                </a:solidFill>
                <a:latin typeface="+mn-lt"/>
                <a:ea typeface="+mn-ea"/>
                <a:cs typeface="+mn-cs"/>
              </a:rPr>
              <a:t>() and root().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22</a:t>
            </a:fld>
            <a:endParaRPr lang="en-US"/>
          </a:p>
        </p:txBody>
      </p:sp>
    </p:spTree>
    <p:extLst>
      <p:ext uri="{BB962C8B-B14F-4D97-AF65-F5344CB8AC3E}">
        <p14:creationId xmlns:p14="http://schemas.microsoft.com/office/powerpoint/2010/main" val="2941343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XML Path Language (</a:t>
            </a:r>
            <a:r>
              <a:rPr lang="en-US" sz="1200" kern="1200" baseline="0" dirty="0" err="1" smtClean="0">
                <a:solidFill>
                  <a:schemeClr val="tx1"/>
                </a:solidFill>
                <a:latin typeface="+mn-lt"/>
                <a:ea typeface="+mn-ea"/>
                <a:cs typeface="+mn-cs"/>
              </a:rPr>
              <a:t>XPath</a:t>
            </a:r>
            <a:r>
              <a:rPr lang="en-US" sz="1200" kern="1200" baseline="0" dirty="0" smtClean="0">
                <a:solidFill>
                  <a:schemeClr val="tx1"/>
                </a:solidFill>
                <a:latin typeface="+mn-lt"/>
                <a:ea typeface="+mn-ea"/>
                <a:cs typeface="+mn-cs"/>
              </a:rPr>
              <a:t>) syntax supports </a:t>
            </a:r>
            <a:r>
              <a:rPr lang="en-US" sz="1200" kern="1200" baseline="0" dirty="0" err="1" smtClean="0">
                <a:solidFill>
                  <a:schemeClr val="tx1"/>
                </a:solidFill>
                <a:latin typeface="+mn-lt"/>
                <a:ea typeface="+mn-ea"/>
                <a:cs typeface="+mn-cs"/>
              </a:rPr>
              <a:t>boolean</a:t>
            </a:r>
            <a:r>
              <a:rPr lang="en-US" sz="1200" kern="1200" baseline="0" dirty="0" smtClean="0">
                <a:solidFill>
                  <a:schemeClr val="tx1"/>
                </a:solidFill>
                <a:latin typeface="+mn-lt"/>
                <a:ea typeface="+mn-ea"/>
                <a:cs typeface="+mn-cs"/>
              </a:rPr>
              <a:t> functions that return true or false, and can be used with comparison operators in filter patterns. Some of these functions are </a:t>
            </a:r>
            <a:r>
              <a:rPr lang="en-US" sz="1200" kern="1200" baseline="0" dirty="0" err="1" smtClean="0">
                <a:solidFill>
                  <a:schemeClr val="tx1"/>
                </a:solidFill>
                <a:latin typeface="+mn-lt"/>
                <a:ea typeface="+mn-ea"/>
                <a:cs typeface="+mn-cs"/>
              </a:rPr>
              <a:t>boolean</a:t>
            </a:r>
            <a:r>
              <a:rPr lang="en-US" sz="1200" kern="1200" baseline="0" dirty="0" smtClean="0">
                <a:solidFill>
                  <a:schemeClr val="tx1"/>
                </a:solidFill>
                <a:latin typeface="+mn-lt"/>
                <a:ea typeface="+mn-ea"/>
                <a:cs typeface="+mn-cs"/>
              </a:rPr>
              <a:t>, not, true and false.</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23</a:t>
            </a:fld>
            <a:endParaRPr lang="en-US"/>
          </a:p>
        </p:txBody>
      </p:sp>
    </p:spTree>
    <p:extLst>
      <p:ext uri="{BB962C8B-B14F-4D97-AF65-F5344CB8AC3E}">
        <p14:creationId xmlns:p14="http://schemas.microsoft.com/office/powerpoint/2010/main" val="1639550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err="1" smtClean="0">
                <a:solidFill>
                  <a:schemeClr val="tx1"/>
                </a:solidFill>
                <a:latin typeface="+mn-lt"/>
                <a:ea typeface="+mn-ea"/>
                <a:cs typeface="+mn-cs"/>
              </a:rPr>
              <a:t>XPath</a:t>
            </a:r>
            <a:r>
              <a:rPr lang="en-US" sz="1200" kern="1200" baseline="0" dirty="0" smtClean="0">
                <a:solidFill>
                  <a:schemeClr val="tx1"/>
                </a:solidFill>
                <a:latin typeface="+mn-lt"/>
                <a:ea typeface="+mn-ea"/>
                <a:cs typeface="+mn-cs"/>
              </a:rPr>
              <a:t> syntax supports number functions that return strings or numbers and can be used with comparison operators in filter patterns. The different numeric functions are number(</a:t>
            </a:r>
            <a:r>
              <a:rPr lang="en-US" sz="1200" kern="1200" baseline="0" dirty="0" err="1" smtClean="0">
                <a:solidFill>
                  <a:schemeClr val="tx1"/>
                </a:solidFill>
                <a:latin typeface="+mn-lt"/>
                <a:ea typeface="+mn-ea"/>
                <a:cs typeface="+mn-cs"/>
              </a:rPr>
              <a:t>arg</a:t>
            </a:r>
            <a:r>
              <a:rPr lang="en-US" sz="1200" kern="1200" baseline="0" dirty="0" smtClean="0">
                <a:solidFill>
                  <a:schemeClr val="tx1"/>
                </a:solidFill>
                <a:latin typeface="+mn-lt"/>
                <a:ea typeface="+mn-ea"/>
                <a:cs typeface="+mn-cs"/>
              </a:rPr>
              <a:t>), ceiling(num), floor(num) and round(num).</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24</a:t>
            </a:fld>
            <a:endParaRPr lang="en-US"/>
          </a:p>
        </p:txBody>
      </p:sp>
    </p:spTree>
    <p:extLst>
      <p:ext uri="{BB962C8B-B14F-4D97-AF65-F5344CB8AC3E}">
        <p14:creationId xmlns:p14="http://schemas.microsoft.com/office/powerpoint/2010/main" val="3921670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String functions are used to evaluate, format, and manipulate string arguments, or to convert an object to a string. The different string functions are string(</a:t>
            </a:r>
            <a:r>
              <a:rPr lang="en-US" sz="1200" kern="1200" baseline="0" dirty="0" err="1" smtClean="0">
                <a:solidFill>
                  <a:schemeClr val="tx1"/>
                </a:solidFill>
                <a:latin typeface="+mn-lt"/>
                <a:ea typeface="+mn-ea"/>
                <a:cs typeface="+mn-cs"/>
              </a:rPr>
              <a:t>arg</a:t>
            </a:r>
            <a:r>
              <a:rPr lang="en-US" sz="1200" kern="1200" baseline="0" dirty="0" smtClean="0">
                <a:solidFill>
                  <a:schemeClr val="tx1"/>
                </a:solidFill>
                <a:latin typeface="+mn-lt"/>
                <a:ea typeface="+mn-ea"/>
                <a:cs typeface="+mn-cs"/>
              </a:rPr>
              <a:t>), compare(), </a:t>
            </a:r>
            <a:r>
              <a:rPr lang="en-US" sz="1200" kern="1200" baseline="0" dirty="0" err="1" smtClean="0">
                <a:solidFill>
                  <a:schemeClr val="tx1"/>
                </a:solidFill>
                <a:latin typeface="+mn-lt"/>
                <a:ea typeface="+mn-ea"/>
                <a:cs typeface="+mn-cs"/>
              </a:rPr>
              <a:t>concat</a:t>
            </a:r>
            <a:r>
              <a:rPr lang="en-US" sz="1200" kern="1200" baseline="0" dirty="0" smtClean="0">
                <a:solidFill>
                  <a:schemeClr val="tx1"/>
                </a:solidFill>
                <a:latin typeface="+mn-lt"/>
                <a:ea typeface="+mn-ea"/>
                <a:cs typeface="+mn-cs"/>
              </a:rPr>
              <a:t>() and substring().</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25</a:t>
            </a:fld>
            <a:endParaRPr lang="en-US"/>
          </a:p>
        </p:txBody>
      </p:sp>
    </p:spTree>
    <p:extLst>
      <p:ext uri="{BB962C8B-B14F-4D97-AF65-F5344CB8AC3E}">
        <p14:creationId xmlns:p14="http://schemas.microsoft.com/office/powerpoint/2010/main" val="347171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Transformation is one of the most important and useful techniques for working with XML. XML can be transformed by changing its structure, its markup, and perhaps its content into another form.</a:t>
            </a:r>
          </a:p>
          <a:p>
            <a:pPr rtl="0"/>
            <a:r>
              <a:rPr lang="en-US" sz="1200" kern="1200" baseline="0" dirty="0" smtClean="0">
                <a:solidFill>
                  <a:schemeClr val="tx1"/>
                </a:solidFill>
                <a:latin typeface="+mn-lt"/>
                <a:ea typeface="+mn-ea"/>
                <a:cs typeface="+mn-cs"/>
              </a:rPr>
              <a:t>The most common reason to transform XML is to extend the reach of a document into new areas by converting it into a presentational format.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26</a:t>
            </a:fld>
            <a:endParaRPr lang="en-US"/>
          </a:p>
        </p:txBody>
      </p:sp>
    </p:spTree>
    <p:extLst>
      <p:ext uri="{BB962C8B-B14F-4D97-AF65-F5344CB8AC3E}">
        <p14:creationId xmlns:p14="http://schemas.microsoft.com/office/powerpoint/2010/main" val="3070482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27</a:t>
            </a:fld>
            <a:endParaRPr lang="en-US"/>
          </a:p>
        </p:txBody>
      </p:sp>
    </p:spTree>
    <p:extLst>
      <p:ext uri="{BB962C8B-B14F-4D97-AF65-F5344CB8AC3E}">
        <p14:creationId xmlns:p14="http://schemas.microsoft.com/office/powerpoint/2010/main" val="4216921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Demo</a:t>
            </a:r>
          </a:p>
          <a:p>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28</a:t>
            </a:fld>
            <a:endParaRPr lang="en-US"/>
          </a:p>
        </p:txBody>
      </p:sp>
    </p:spTree>
    <p:extLst>
      <p:ext uri="{BB962C8B-B14F-4D97-AF65-F5344CB8AC3E}">
        <p14:creationId xmlns:p14="http://schemas.microsoft.com/office/powerpoint/2010/main" val="3086872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Demo</a:t>
            </a:r>
          </a:p>
          <a:p>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29</a:t>
            </a:fld>
            <a:endParaRPr lang="en-US"/>
          </a:p>
        </p:txBody>
      </p:sp>
    </p:spTree>
    <p:extLst>
      <p:ext uri="{BB962C8B-B14F-4D97-AF65-F5344CB8AC3E}">
        <p14:creationId xmlns:p14="http://schemas.microsoft.com/office/powerpoint/2010/main" val="216506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Style Sheets: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Style Sheets are a set of rules that define the appearance of data. These rules are written in a file with the extension .</a:t>
            </a:r>
            <a:r>
              <a:rPr lang="en-US" sz="1200" kern="1200" baseline="0" dirty="0" err="1" smtClean="0">
                <a:solidFill>
                  <a:schemeClr val="tx1"/>
                </a:solidFill>
                <a:latin typeface="+mn-lt"/>
                <a:ea typeface="+mn-ea"/>
                <a:cs typeface="+mn-cs"/>
              </a:rPr>
              <a:t>ess</a:t>
            </a:r>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ess</a:t>
            </a:r>
            <a:r>
              <a:rPr lang="en-US" sz="1200" kern="1200" baseline="0" dirty="0" smtClean="0">
                <a:solidFill>
                  <a:schemeClr val="tx1"/>
                </a:solidFill>
                <a:latin typeface="+mn-lt"/>
                <a:ea typeface="+mn-ea"/>
                <a:cs typeface="+mn-cs"/>
              </a:rPr>
              <a:t> file is associated with an XML document using the xml-processing instruction.</a:t>
            </a:r>
            <a:endParaRPr lang="en-US" dirty="0" smtClean="0"/>
          </a:p>
          <a:p>
            <a:r>
              <a:rPr lang="en-US" b="1" dirty="0" smtClean="0"/>
              <a:t>Selectors in CSS:</a:t>
            </a:r>
          </a:p>
          <a:p>
            <a:r>
              <a:rPr lang="en-US" sz="1200" kern="1200" baseline="0" dirty="0" smtClean="0">
                <a:solidFill>
                  <a:schemeClr val="tx1"/>
                </a:solidFill>
                <a:latin typeface="+mn-lt"/>
                <a:ea typeface="+mn-ea"/>
                <a:cs typeface="+mn-cs"/>
              </a:rPr>
              <a:t>Selectors define the elements to which the styles will be applied. The various types of selectors are simple, universal and ID selectors.</a:t>
            </a:r>
            <a:endParaRPr lang="en-US" b="1" dirty="0" smtClean="0"/>
          </a:p>
          <a:p>
            <a:r>
              <a:rPr lang="en-US" b="1" dirty="0" smtClean="0"/>
              <a:t>Properties and Values:</a:t>
            </a:r>
          </a:p>
          <a:p>
            <a:r>
              <a:rPr lang="en-US" sz="1200" kern="1200" baseline="0" dirty="0" smtClean="0">
                <a:solidFill>
                  <a:schemeClr val="tx1"/>
                </a:solidFill>
                <a:latin typeface="+mn-lt"/>
                <a:ea typeface="+mn-ea"/>
                <a:cs typeface="+mn-cs"/>
              </a:rPr>
              <a:t>CSS provides several properties to define the appearance of data. Some of these properties are color, background-color, position, padding, font, text-align to name a few.</a:t>
            </a:r>
            <a:endParaRPr lang="en-US" b="1" dirty="0" smtClean="0"/>
          </a:p>
          <a:p>
            <a:r>
              <a:rPr lang="en-US" b="1" dirty="0" smtClean="0"/>
              <a:t>Inheritance and Cascades in CSS:</a:t>
            </a:r>
          </a:p>
          <a:p>
            <a:r>
              <a:rPr lang="en-US" sz="1200" kern="1200" baseline="0" dirty="0" smtClean="0">
                <a:solidFill>
                  <a:schemeClr val="tx1"/>
                </a:solidFill>
                <a:latin typeface="+mn-lt"/>
                <a:ea typeface="+mn-ea"/>
                <a:cs typeface="+mn-cs"/>
              </a:rPr>
              <a:t>In CSS, a child element inherits the styles rules applied to its ancestor element. Also there are several sources of style sheets, hence CSS follows W3C defined cascading order when applying style rules to elements.</a:t>
            </a:r>
          </a:p>
        </p:txBody>
      </p:sp>
      <p:sp>
        <p:nvSpPr>
          <p:cNvPr id="4" name="Slide Number Placeholder 3"/>
          <p:cNvSpPr>
            <a:spLocks noGrp="1"/>
          </p:cNvSpPr>
          <p:nvPr>
            <p:ph type="sldNum" sz="quarter" idx="10"/>
          </p:nvPr>
        </p:nvSpPr>
        <p:spPr/>
        <p:txBody>
          <a:bodyPr/>
          <a:lstStyle/>
          <a:p>
            <a:fld id="{0094F98C-41C1-484E-8521-75FACE032F02}" type="slidenum">
              <a:rPr lang="en-US" smtClean="0"/>
              <a:pPr/>
              <a:t>30</a:t>
            </a:fld>
            <a:endParaRPr lang="en-US"/>
          </a:p>
        </p:txBody>
      </p:sp>
    </p:spTree>
    <p:extLst>
      <p:ext uri="{BB962C8B-B14F-4D97-AF65-F5344CB8AC3E}">
        <p14:creationId xmlns:p14="http://schemas.microsoft.com/office/powerpoint/2010/main" val="243742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kern="1200" baseline="0" dirty="0" smtClean="0">
                <a:solidFill>
                  <a:schemeClr val="tx1"/>
                </a:solidFill>
                <a:latin typeface="+mn-lt"/>
                <a:ea typeface="+mn-ea"/>
                <a:cs typeface="+mn-cs"/>
              </a:rPr>
              <a:t>XSL is an XML-based language used to create </a:t>
            </a:r>
            <a:r>
              <a:rPr lang="en-US" sz="1200" b="0" kern="1200" baseline="0" dirty="0" err="1" smtClean="0">
                <a:solidFill>
                  <a:schemeClr val="tx1"/>
                </a:solidFill>
                <a:latin typeface="+mn-lt"/>
                <a:ea typeface="+mn-ea"/>
                <a:cs typeface="+mn-cs"/>
              </a:rPr>
              <a:t>stylesheets</a:t>
            </a:r>
            <a:r>
              <a:rPr lang="en-US" sz="1200" b="0" kern="1200" baseline="0" dirty="0" smtClean="0">
                <a:solidFill>
                  <a:schemeClr val="tx1"/>
                </a:solidFill>
                <a:latin typeface="+mn-lt"/>
                <a:ea typeface="+mn-ea"/>
                <a:cs typeface="+mn-cs"/>
              </a:rPr>
              <a:t>. XSL is designed to format XML content for display purposes and also has the ability to completely transform XML documents.</a:t>
            </a:r>
          </a:p>
          <a:p>
            <a:pPr rtl="0"/>
            <a:r>
              <a:rPr lang="en-US" sz="1200" b="0" kern="1200" baseline="0" dirty="0" smtClean="0">
                <a:solidFill>
                  <a:schemeClr val="tx1"/>
                </a:solidFill>
                <a:latin typeface="+mn-lt"/>
                <a:ea typeface="+mn-ea"/>
                <a:cs typeface="+mn-cs"/>
              </a:rPr>
              <a:t>XSL consists of three languages:</a:t>
            </a:r>
          </a:p>
          <a:p>
            <a:pPr rtl="0"/>
            <a:r>
              <a:rPr lang="en-US" sz="1200" b="0" kern="1200" baseline="0" dirty="0" smtClean="0">
                <a:solidFill>
                  <a:schemeClr val="tx1"/>
                </a:solidFill>
                <a:latin typeface="+mn-lt"/>
                <a:ea typeface="+mn-ea"/>
                <a:cs typeface="+mn-cs"/>
              </a:rPr>
              <a:t> -XSL Transformations (XSLT) - an XML language for transforming XML documents.</a:t>
            </a:r>
          </a:p>
          <a:p>
            <a:pPr rtl="0"/>
            <a:r>
              <a:rPr lang="en-US" sz="1200" b="0" kern="1200" baseline="0" dirty="0" smtClean="0">
                <a:solidFill>
                  <a:schemeClr val="tx1"/>
                </a:solidFill>
                <a:latin typeface="+mn-lt"/>
                <a:ea typeface="+mn-ea"/>
                <a:cs typeface="+mn-cs"/>
              </a:rPr>
              <a:t> -XML Path Language (</a:t>
            </a:r>
            <a:r>
              <a:rPr lang="en-US" sz="1200" b="0" kern="1200" baseline="0" dirty="0" err="1" smtClean="0">
                <a:solidFill>
                  <a:schemeClr val="tx1"/>
                </a:solidFill>
                <a:latin typeface="+mn-lt"/>
                <a:ea typeface="+mn-ea"/>
                <a:cs typeface="+mn-cs"/>
              </a:rPr>
              <a:t>XPath</a:t>
            </a:r>
            <a:r>
              <a:rPr lang="en-US" sz="1200" b="0" kern="1200" baseline="0" dirty="0" smtClean="0">
                <a:solidFill>
                  <a:schemeClr val="tx1"/>
                </a:solidFill>
                <a:latin typeface="+mn-lt"/>
                <a:ea typeface="+mn-ea"/>
                <a:cs typeface="+mn-cs"/>
              </a:rPr>
              <a:t>) - a language for navigating the XML document.</a:t>
            </a:r>
          </a:p>
          <a:p>
            <a:pPr rtl="0"/>
            <a:r>
              <a:rPr lang="en-US" sz="1200" b="0" kern="1200" baseline="0" dirty="0" smtClean="0">
                <a:solidFill>
                  <a:schemeClr val="tx1"/>
                </a:solidFill>
                <a:latin typeface="+mn-lt"/>
                <a:ea typeface="+mn-ea"/>
                <a:cs typeface="+mn-cs"/>
              </a:rPr>
              <a:t> -XSL Formatting Objects (XSL-FO) - an XML language for formatting XML documents.</a:t>
            </a:r>
            <a:endParaRPr lang="en-US" b="0"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3</a:t>
            </a:fld>
            <a:endParaRPr lang="en-US"/>
          </a:p>
        </p:txBody>
      </p:sp>
    </p:spTree>
    <p:extLst>
      <p:ext uri="{BB962C8B-B14F-4D97-AF65-F5344CB8AC3E}">
        <p14:creationId xmlns:p14="http://schemas.microsoft.com/office/powerpoint/2010/main" val="2831789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Question</a:t>
            </a:r>
            <a:r>
              <a:rPr lang="en-US" baseline="0" dirty="0" smtClean="0"/>
              <a:t>s &amp; Answers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31</a:t>
            </a:fld>
            <a:endParaRPr lang="en-US"/>
          </a:p>
        </p:txBody>
      </p:sp>
    </p:spTree>
    <p:extLst>
      <p:ext uri="{BB962C8B-B14F-4D97-AF65-F5344CB8AC3E}">
        <p14:creationId xmlns:p14="http://schemas.microsoft.com/office/powerpoint/2010/main" val="2353228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The transformation component of the XSL </a:t>
            </a:r>
            <a:r>
              <a:rPr lang="en-US" sz="1200" kern="1200" baseline="0" dirty="0" err="1" smtClean="0">
                <a:solidFill>
                  <a:schemeClr val="tx1"/>
                </a:solidFill>
                <a:latin typeface="+mn-lt"/>
                <a:ea typeface="+mn-ea"/>
                <a:cs typeface="+mn-cs"/>
              </a:rPr>
              <a:t>stylesheet</a:t>
            </a:r>
            <a:r>
              <a:rPr lang="en-US" sz="1200" kern="1200" baseline="0" dirty="0" smtClean="0">
                <a:solidFill>
                  <a:schemeClr val="tx1"/>
                </a:solidFill>
                <a:latin typeface="+mn-lt"/>
                <a:ea typeface="+mn-ea"/>
                <a:cs typeface="+mn-cs"/>
              </a:rPr>
              <a:t> technology is XSLT. Its purpose is to transform XML documents.</a:t>
            </a:r>
          </a:p>
          <a:p>
            <a:pPr rtl="0"/>
            <a:r>
              <a:rPr lang="en-US" sz="1200" kern="1200" baseline="0" dirty="0" smtClean="0">
                <a:solidFill>
                  <a:schemeClr val="tx1"/>
                </a:solidFill>
                <a:latin typeface="+mn-lt"/>
                <a:ea typeface="+mn-ea"/>
                <a:cs typeface="+mn-cs"/>
              </a:rPr>
              <a:t>It describes the process of transforming an XML document, using a transformation engine and XSL. The XML document and XSL </a:t>
            </a:r>
            <a:r>
              <a:rPr lang="en-US" sz="1200" kern="1200" baseline="0" dirty="0" err="1" smtClean="0">
                <a:solidFill>
                  <a:schemeClr val="tx1"/>
                </a:solidFill>
                <a:latin typeface="+mn-lt"/>
                <a:ea typeface="+mn-ea"/>
                <a:cs typeface="+mn-cs"/>
              </a:rPr>
              <a:t>stylesheet</a:t>
            </a:r>
            <a:r>
              <a:rPr lang="en-US" sz="1200" kern="1200" baseline="0" dirty="0" smtClean="0">
                <a:solidFill>
                  <a:schemeClr val="tx1"/>
                </a:solidFill>
                <a:latin typeface="+mn-lt"/>
                <a:ea typeface="+mn-ea"/>
                <a:cs typeface="+mn-cs"/>
              </a:rPr>
              <a:t> are provided as input to the XML transformation engine, also known as the XSLT processor. The output of the processor is in the form of a result tree in which the elements of the XML document are converted into nodes having specific text values and attributes.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4</a:t>
            </a:fld>
            <a:endParaRPr lang="en-US"/>
          </a:p>
        </p:txBody>
      </p:sp>
    </p:spTree>
    <p:extLst>
      <p:ext uri="{BB962C8B-B14F-4D97-AF65-F5344CB8AC3E}">
        <p14:creationId xmlns:p14="http://schemas.microsoft.com/office/powerpoint/2010/main" val="39653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XML processor reads an XML document and processes it into a hierarchical tree containing nodes for each piece of information in a document. After a document has been processed into a tree, the XSL processor begins applying the rules of an XSL </a:t>
            </a:r>
            <a:r>
              <a:rPr lang="en-US" sz="1200" kern="1200" baseline="0" dirty="0" err="1" smtClean="0">
                <a:solidFill>
                  <a:schemeClr val="tx1"/>
                </a:solidFill>
                <a:latin typeface="+mn-lt"/>
                <a:ea typeface="+mn-ea"/>
                <a:cs typeface="+mn-cs"/>
              </a:rPr>
              <a:t>stylesheet</a:t>
            </a:r>
            <a:r>
              <a:rPr lang="en-US" sz="1200" kern="1200" baseline="0" dirty="0" smtClean="0">
                <a:solidFill>
                  <a:schemeClr val="tx1"/>
                </a:solidFill>
                <a:latin typeface="+mn-lt"/>
                <a:ea typeface="+mn-ea"/>
                <a:cs typeface="+mn-cs"/>
              </a:rPr>
              <a:t> to the document tree.</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5</a:t>
            </a:fld>
            <a:endParaRPr lang="en-US"/>
          </a:p>
        </p:txBody>
      </p:sp>
    </p:spTree>
    <p:extLst>
      <p:ext uri="{BB962C8B-B14F-4D97-AF65-F5344CB8AC3E}">
        <p14:creationId xmlns:p14="http://schemas.microsoft.com/office/powerpoint/2010/main" val="374732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XSLT follows normal rules of XML syntax. It uses a standard document introduction, matching closing tags for any opening tags that contain content, and a proper syntax for empty elements.</a:t>
            </a:r>
          </a:p>
          <a:p>
            <a:pPr rtl="0"/>
            <a:r>
              <a:rPr lang="en-US" sz="1200" kern="1200" baseline="0" dirty="0" smtClean="0">
                <a:solidFill>
                  <a:schemeClr val="tx1"/>
                </a:solidFill>
                <a:latin typeface="+mn-lt"/>
                <a:ea typeface="+mn-ea"/>
                <a:cs typeface="+mn-cs"/>
              </a:rPr>
              <a:t>In XSL, the style rules are written in a file with the extension .</a:t>
            </a:r>
            <a:r>
              <a:rPr lang="en-US" sz="1200" kern="1200" baseline="0" dirty="0" err="1" smtClean="0">
                <a:solidFill>
                  <a:schemeClr val="tx1"/>
                </a:solidFill>
                <a:latin typeface="+mn-lt"/>
                <a:ea typeface="+mn-ea"/>
                <a:cs typeface="+mn-cs"/>
              </a:rPr>
              <a:t>xsl</a:t>
            </a:r>
            <a:r>
              <a:rPr lang="en-US" sz="1200" kern="1200" baseline="0" dirty="0" smtClean="0">
                <a:solidFill>
                  <a:schemeClr val="tx1"/>
                </a:solidFill>
                <a:latin typeface="+mn-lt"/>
                <a:ea typeface="+mn-ea"/>
                <a:cs typeface="+mn-cs"/>
              </a:rPr>
              <a:t>. This file is associated with an XML document by using the statement &lt;?xml-</a:t>
            </a:r>
            <a:r>
              <a:rPr lang="en-US" sz="1200" kern="1200" baseline="0" dirty="0" err="1" smtClean="0">
                <a:solidFill>
                  <a:schemeClr val="tx1"/>
                </a:solidFill>
                <a:latin typeface="+mn-lt"/>
                <a:ea typeface="+mn-ea"/>
                <a:cs typeface="+mn-cs"/>
              </a:rPr>
              <a:t>stylesheet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href</a:t>
            </a: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xsl</a:t>
            </a:r>
            <a:r>
              <a:rPr lang="en-US" sz="1200" kern="1200" baseline="0" dirty="0" smtClean="0">
                <a:solidFill>
                  <a:schemeClr val="tx1"/>
                </a:solidFill>
                <a:latin typeface="+mn-lt"/>
                <a:ea typeface="+mn-ea"/>
                <a:cs typeface="+mn-cs"/>
              </a:rPr>
              <a:t> file" type="text/</a:t>
            </a:r>
            <a:r>
              <a:rPr lang="en-US" sz="1200" kern="1200" baseline="0" dirty="0" err="1" smtClean="0">
                <a:solidFill>
                  <a:schemeClr val="tx1"/>
                </a:solidFill>
                <a:latin typeface="+mn-lt"/>
                <a:ea typeface="+mn-ea"/>
                <a:cs typeface="+mn-cs"/>
              </a:rPr>
              <a:t>xsl</a:t>
            </a:r>
            <a:r>
              <a:rPr lang="en-US" sz="1200" kern="1200" baseline="0" dirty="0" smtClean="0">
                <a:solidFill>
                  <a:schemeClr val="tx1"/>
                </a:solidFill>
                <a:latin typeface="+mn-lt"/>
                <a:ea typeface="+mn-ea"/>
                <a:cs typeface="+mn-cs"/>
              </a:rPr>
              <a:t>"?&gt;. Here, the xml-</a:t>
            </a:r>
            <a:r>
              <a:rPr lang="en-US" sz="1200" kern="1200" baseline="0" dirty="0" err="1" smtClean="0">
                <a:solidFill>
                  <a:schemeClr val="tx1"/>
                </a:solidFill>
                <a:latin typeface="+mn-lt"/>
                <a:ea typeface="+mn-ea"/>
                <a:cs typeface="+mn-cs"/>
              </a:rPr>
              <a:t>stylesheet</a:t>
            </a:r>
            <a:r>
              <a:rPr lang="en-US" sz="1200" kern="1200" baseline="0" dirty="0" smtClean="0">
                <a:solidFill>
                  <a:schemeClr val="tx1"/>
                </a:solidFill>
                <a:latin typeface="+mn-lt"/>
                <a:ea typeface="+mn-ea"/>
                <a:cs typeface="+mn-cs"/>
              </a:rPr>
              <a:t> is the processing instruction.</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6</a:t>
            </a:fld>
            <a:endParaRPr lang="en-US"/>
          </a:p>
        </p:txBody>
      </p:sp>
    </p:spTree>
    <p:extLst>
      <p:ext uri="{BB962C8B-B14F-4D97-AF65-F5344CB8AC3E}">
        <p14:creationId xmlns:p14="http://schemas.microsoft.com/office/powerpoint/2010/main" val="1018563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top level XSLT elements can occur directly inside the </a:t>
            </a:r>
            <a:r>
              <a:rPr lang="en-US" sz="1200" kern="1200" baseline="0" dirty="0" err="1" smtClean="0">
                <a:solidFill>
                  <a:schemeClr val="tx1"/>
                </a:solidFill>
                <a:latin typeface="+mn-lt"/>
                <a:ea typeface="+mn-ea"/>
                <a:cs typeface="+mn-cs"/>
              </a:rPr>
              <a:t>xsl</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stylesheet</a:t>
            </a:r>
            <a:r>
              <a:rPr lang="en-US" sz="1200" kern="1200" baseline="0" dirty="0" smtClean="0">
                <a:solidFill>
                  <a:schemeClr val="tx1"/>
                </a:solidFill>
                <a:latin typeface="+mn-lt"/>
                <a:ea typeface="+mn-ea"/>
                <a:cs typeface="+mn-cs"/>
              </a:rPr>
              <a:t> element. An element occurring as a child of an </a:t>
            </a:r>
            <a:r>
              <a:rPr lang="en-US" sz="1200" kern="1200" baseline="0" dirty="0" err="1" smtClean="0">
                <a:solidFill>
                  <a:schemeClr val="tx1"/>
                </a:solidFill>
                <a:latin typeface="+mn-lt"/>
                <a:ea typeface="+mn-ea"/>
                <a:cs typeface="+mn-cs"/>
              </a:rPr>
              <a:t>xsl</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stylesheet</a:t>
            </a:r>
            <a:r>
              <a:rPr lang="en-US" sz="1200" kern="1200" baseline="0" dirty="0" smtClean="0">
                <a:solidFill>
                  <a:schemeClr val="tx1"/>
                </a:solidFill>
                <a:latin typeface="+mn-lt"/>
                <a:ea typeface="+mn-ea"/>
                <a:cs typeface="+mn-cs"/>
              </a:rPr>
              <a:t> element is called a top-level element. These elements provide the building blocks for creating XSLT documents.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7</a:t>
            </a:fld>
            <a:endParaRPr lang="en-US"/>
          </a:p>
        </p:txBody>
      </p:sp>
    </p:spTree>
    <p:extLst>
      <p:ext uri="{BB962C8B-B14F-4D97-AF65-F5344CB8AC3E}">
        <p14:creationId xmlns:p14="http://schemas.microsoft.com/office/powerpoint/2010/main" val="483949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XSL and CSS are two different style languages recommended by the World Wide Web Consortium (W3C). XSL is more powerful and complex than CSS.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8</a:t>
            </a:fld>
            <a:endParaRPr lang="en-US"/>
          </a:p>
        </p:txBody>
      </p:sp>
    </p:spTree>
    <p:extLst>
      <p:ext uri="{BB962C8B-B14F-4D97-AF65-F5344CB8AC3E}">
        <p14:creationId xmlns:p14="http://schemas.microsoft.com/office/powerpoint/2010/main" val="3606917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template rule is represented by the </a:t>
            </a:r>
            <a:r>
              <a:rPr lang="en-US" sz="1200" kern="1200" baseline="0" dirty="0" err="1" smtClean="0">
                <a:solidFill>
                  <a:schemeClr val="tx1"/>
                </a:solidFill>
                <a:latin typeface="+mn-lt"/>
                <a:ea typeface="+mn-ea"/>
                <a:cs typeface="+mn-cs"/>
              </a:rPr>
              <a:t>xsl:template</a:t>
            </a:r>
            <a:r>
              <a:rPr lang="en-US" sz="1200" kern="1200" baseline="0" dirty="0" smtClean="0">
                <a:solidFill>
                  <a:schemeClr val="tx1"/>
                </a:solidFill>
                <a:latin typeface="+mn-lt"/>
                <a:ea typeface="+mn-ea"/>
                <a:cs typeface="+mn-cs"/>
              </a:rPr>
              <a:t> element. The </a:t>
            </a:r>
            <a:r>
              <a:rPr lang="en-US" sz="1200" kern="1200" baseline="0" dirty="0" err="1" smtClean="0">
                <a:solidFill>
                  <a:schemeClr val="tx1"/>
                </a:solidFill>
                <a:latin typeface="+mn-lt"/>
                <a:ea typeface="+mn-ea"/>
                <a:cs typeface="+mn-cs"/>
              </a:rPr>
              <a:t>xsl:template</a:t>
            </a:r>
            <a:r>
              <a:rPr lang="en-US" sz="1200" kern="1200" baseline="0" dirty="0" smtClean="0">
                <a:solidFill>
                  <a:schemeClr val="tx1"/>
                </a:solidFill>
                <a:latin typeface="+mn-lt"/>
                <a:ea typeface="+mn-ea"/>
                <a:cs typeface="+mn-cs"/>
              </a:rPr>
              <a:t> is an element that defines an action for producing output from a source document.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9</a:t>
            </a:fld>
            <a:endParaRPr lang="en-US"/>
          </a:p>
        </p:txBody>
      </p:sp>
    </p:spTree>
    <p:extLst>
      <p:ext uri="{BB962C8B-B14F-4D97-AF65-F5344CB8AC3E}">
        <p14:creationId xmlns:p14="http://schemas.microsoft.com/office/powerpoint/2010/main" val="108931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vi-VN"/>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grpSp>
        <p:nvGrpSpPr>
          <p:cNvPr id="7" name="Group 38"/>
          <p:cNvGrpSpPr/>
          <p:nvPr userDrawn="1"/>
        </p:nvGrpSpPr>
        <p:grpSpPr>
          <a:xfrm rot="16200000">
            <a:off x="4305300" y="2019300"/>
            <a:ext cx="533400" cy="9144000"/>
            <a:chOff x="106680" y="457199"/>
            <a:chExt cx="198121" cy="6477001"/>
          </a:xfrm>
        </p:grpSpPr>
        <p:sp>
          <p:nvSpPr>
            <p:cNvPr id="8" name="Rectangle 7"/>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userDrawn="1"/>
        </p:nvSpPr>
        <p:spPr>
          <a:xfrm flipV="1">
            <a:off x="0" y="-2"/>
            <a:ext cx="9144000" cy="4572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13" name="Picture 12" descr="aptech.jpg"/>
          <p:cNvPicPr>
            <a:picLocks noChangeAspect="1"/>
          </p:cNvPicPr>
          <p:nvPr userDrawn="1"/>
        </p:nvPicPr>
        <p:blipFill>
          <a:blip r:embed="rId3"/>
          <a:stretch>
            <a:fillRect/>
          </a:stretch>
        </p:blipFill>
        <p:spPr>
          <a:xfrm>
            <a:off x="7848600" y="1"/>
            <a:ext cx="1295400" cy="457200"/>
          </a:xfrm>
          <a:prstGeom prst="rect">
            <a:avLst/>
          </a:prstGeom>
        </p:spPr>
      </p:pic>
    </p:spTree>
    <p:extLst>
      <p:ext uri="{BB962C8B-B14F-4D97-AF65-F5344CB8AC3E}">
        <p14:creationId xmlns:p14="http://schemas.microsoft.com/office/powerpoint/2010/main" val="154794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231266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2826364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XML Simplified - Session 3</a:t>
            </a:r>
            <a:endParaRPr lang="en-US"/>
          </a:p>
        </p:txBody>
      </p:sp>
      <p:sp>
        <p:nvSpPr>
          <p:cNvPr id="6" name="Slide Number Placeholder 5"/>
          <p:cNvSpPr>
            <a:spLocks noGrp="1"/>
          </p:cNvSpPr>
          <p:nvPr>
            <p:ph type="sldNum" sz="quarter" idx="12"/>
          </p:nvPr>
        </p:nvSpPr>
        <p:spPr/>
        <p:txBody>
          <a:bodyPr/>
          <a:lstStyle/>
          <a:p>
            <a:fld id="{D735788D-378A-404F-BB60-4C58BB75379A}" type="slidenum">
              <a:rPr lang="en-US" smtClean="0"/>
              <a:pPr/>
              <a:t>‹#›</a:t>
            </a:fld>
            <a:endParaRPr lang="en-US"/>
          </a:p>
        </p:txBody>
      </p:sp>
      <p:sp>
        <p:nvSpPr>
          <p:cNvPr id="7" name="Title 1"/>
          <p:cNvSpPr>
            <a:spLocks noGrp="1"/>
          </p:cNvSpPr>
          <p:nvPr>
            <p:ph type="title"/>
          </p:nvPr>
        </p:nvSpPr>
        <p:spPr>
          <a:xfrm>
            <a:off x="533400" y="4406900"/>
            <a:ext cx="7772400" cy="1362075"/>
          </a:xfrm>
        </p:spPr>
        <p:txBody>
          <a:bodyPr anchor="t"/>
          <a:lstStyle>
            <a:lvl1pPr algn="l">
              <a:defRPr sz="4000" b="1" cap="all"/>
            </a:lvl1pPr>
          </a:lstStyle>
          <a:p>
            <a:r>
              <a:rPr lang="en-US" smtClean="0"/>
              <a:t>Click to edit Master title style</a:t>
            </a:r>
            <a:endParaRPr lang="en-US"/>
          </a:p>
        </p:txBody>
      </p:sp>
      <p:sp>
        <p:nvSpPr>
          <p:cNvPr id="8" name="Text Placeholder 2"/>
          <p:cNvSpPr>
            <a:spLocks noGrp="1"/>
          </p:cNvSpPr>
          <p:nvPr>
            <p:ph type="body" idx="1"/>
          </p:nvPr>
        </p:nvSpPr>
        <p:spPr>
          <a:xfrm>
            <a:off x="533400" y="2819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9" name="Group 38"/>
          <p:cNvGrpSpPr/>
          <p:nvPr userDrawn="1"/>
        </p:nvGrpSpPr>
        <p:grpSpPr>
          <a:xfrm rot="16200000">
            <a:off x="4305302" y="495300"/>
            <a:ext cx="228600" cy="7772402"/>
            <a:chOff x="106680" y="457199"/>
            <a:chExt cx="198121" cy="6477001"/>
          </a:xfrm>
        </p:grpSpPr>
        <p:sp>
          <p:nvSpPr>
            <p:cNvPr id="10" name="Rectangle 9"/>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userDrawn="1"/>
        </p:nvSpPr>
        <p:spPr>
          <a:xfrm flipV="1">
            <a:off x="0" y="-2"/>
            <a:ext cx="9144000" cy="4572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15" name="Picture 14" descr="aptech.jpg"/>
          <p:cNvPicPr>
            <a:picLocks noChangeAspect="1"/>
          </p:cNvPicPr>
          <p:nvPr userDrawn="1"/>
        </p:nvPicPr>
        <p:blipFill>
          <a:blip r:embed="rId3"/>
          <a:stretch>
            <a:fillRect/>
          </a:stretch>
        </p:blipFill>
        <p:spPr>
          <a:xfrm>
            <a:off x="7848600" y="1"/>
            <a:ext cx="1295400" cy="457200"/>
          </a:xfrm>
          <a:prstGeom prst="rect">
            <a:avLst/>
          </a:prstGeom>
        </p:spPr>
      </p:pic>
      <p:sp>
        <p:nvSpPr>
          <p:cNvPr id="16" name="Rectangle 15"/>
          <p:cNvSpPr/>
          <p:nvPr userDrawn="1"/>
        </p:nvSpPr>
        <p:spPr>
          <a:xfrm flipV="1">
            <a:off x="0" y="6324599"/>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7086600" cy="1752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7170C5A-0BF8-4DEE-98AA-F2147FF78660}" type="slidenum">
              <a:rPr lang="en-US"/>
              <a:pPr>
                <a:defRPr/>
              </a:pPr>
              <a:t>‹#›</a:t>
            </a:fld>
            <a:endParaRPr lang="en-US"/>
          </a:p>
        </p:txBody>
      </p:sp>
    </p:spTree>
    <p:extLst>
      <p:ext uri="{BB962C8B-B14F-4D97-AF65-F5344CB8AC3E}">
        <p14:creationId xmlns:p14="http://schemas.microsoft.com/office/powerpoint/2010/main" val="3888757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DC30168-87D8-43C6-8391-0A5414B85979}" type="slidenum">
              <a:rPr lang="en-US"/>
              <a:pPr>
                <a:defRPr/>
              </a:pPr>
              <a:t>‹#›</a:t>
            </a:fld>
            <a:endParaRPr lang="en-US"/>
          </a:p>
        </p:txBody>
      </p:sp>
    </p:spTree>
    <p:extLst>
      <p:ext uri="{BB962C8B-B14F-4D97-AF65-F5344CB8AC3E}">
        <p14:creationId xmlns:p14="http://schemas.microsoft.com/office/powerpoint/2010/main" val="74572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E99D46B-1658-427E-9D7E-EDEE39166D1B}" type="slidenum">
              <a:rPr lang="en-US"/>
              <a:pPr>
                <a:defRPr/>
              </a:pPr>
              <a:t>‹#›</a:t>
            </a:fld>
            <a:endParaRPr lang="en-US"/>
          </a:p>
        </p:txBody>
      </p:sp>
    </p:spTree>
    <p:extLst>
      <p:ext uri="{BB962C8B-B14F-4D97-AF65-F5344CB8AC3E}">
        <p14:creationId xmlns:p14="http://schemas.microsoft.com/office/powerpoint/2010/main" val="3170867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BE019F8-7F4B-4A01-954C-86A6733F588A}" type="slidenum">
              <a:rPr lang="en-US"/>
              <a:pPr>
                <a:defRPr/>
              </a:pPr>
              <a:t>‹#›</a:t>
            </a:fld>
            <a:endParaRPr lang="en-US"/>
          </a:p>
        </p:txBody>
      </p:sp>
    </p:spTree>
    <p:extLst>
      <p:ext uri="{BB962C8B-B14F-4D97-AF65-F5344CB8AC3E}">
        <p14:creationId xmlns:p14="http://schemas.microsoft.com/office/powerpoint/2010/main" val="3869520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1A1B5845-B16A-48D0-B74B-7E1FBC4CD722}" type="slidenum">
              <a:rPr lang="en-US"/>
              <a:pPr>
                <a:defRPr/>
              </a:pPr>
              <a:t>‹#›</a:t>
            </a:fld>
            <a:endParaRPr lang="en-US"/>
          </a:p>
        </p:txBody>
      </p:sp>
    </p:spTree>
    <p:extLst>
      <p:ext uri="{BB962C8B-B14F-4D97-AF65-F5344CB8AC3E}">
        <p14:creationId xmlns:p14="http://schemas.microsoft.com/office/powerpoint/2010/main" val="2523474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B61E8585-46B9-432C-9AE0-87976AF49137}" type="slidenum">
              <a:rPr lang="en-US"/>
              <a:pPr>
                <a:defRPr/>
              </a:pPr>
              <a:t>‹#›</a:t>
            </a:fld>
            <a:endParaRPr lang="en-US"/>
          </a:p>
        </p:txBody>
      </p:sp>
    </p:spTree>
    <p:extLst>
      <p:ext uri="{BB962C8B-B14F-4D97-AF65-F5344CB8AC3E}">
        <p14:creationId xmlns:p14="http://schemas.microsoft.com/office/powerpoint/2010/main" val="2653915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FB174455-ECB9-4703-A4B4-0F7395C6C3F0}" type="slidenum">
              <a:rPr lang="en-US"/>
              <a:pPr>
                <a:defRPr/>
              </a:pPr>
              <a:t>‹#›</a:t>
            </a:fld>
            <a:endParaRPr lang="en-US"/>
          </a:p>
        </p:txBody>
      </p:sp>
    </p:spTree>
    <p:extLst>
      <p:ext uri="{BB962C8B-B14F-4D97-AF65-F5344CB8AC3E}">
        <p14:creationId xmlns:p14="http://schemas.microsoft.com/office/powerpoint/2010/main" val="124469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dirty="0"/>
          </a:p>
        </p:txBody>
      </p:sp>
      <p:sp>
        <p:nvSpPr>
          <p:cNvPr id="6" name="Rectangle 6"/>
          <p:cNvSpPr>
            <a:spLocks noGrp="1" noChangeArrowheads="1"/>
          </p:cNvSpPr>
          <p:nvPr>
            <p:ph type="sldNum" sz="quarter" idx="12"/>
          </p:nvPr>
        </p:nvSpPr>
        <p:spPr>
          <a:ln/>
        </p:spPr>
        <p:txBody>
          <a:bodyPr/>
          <a:lstStyle>
            <a:lvl1pPr>
              <a:defRPr/>
            </a:lvl1pPr>
          </a:lstStyle>
          <a:p>
            <a:r>
              <a:rPr lang="en-US" smtClean="0"/>
              <a:t>Page: </a:t>
            </a:r>
            <a:fld id="{181A4895-44D8-46D6-A7AB-E5AB70ECFB85}" type="slidenum">
              <a:rPr lang="en-US" smtClean="0"/>
              <a:pPr/>
              <a:t>‹#›</a:t>
            </a:fld>
            <a:endParaRPr lang="en-US" dirty="0"/>
          </a:p>
        </p:txBody>
      </p:sp>
      <p:sp>
        <p:nvSpPr>
          <p:cNvPr id="7" name="Rectangle 6"/>
          <p:cNvSpPr/>
          <p:nvPr userDrawn="1"/>
        </p:nvSpPr>
        <p:spPr>
          <a:xfrm flipV="1">
            <a:off x="0" y="6324601"/>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38"/>
          <p:cNvGrpSpPr/>
          <p:nvPr userDrawn="1"/>
        </p:nvGrpSpPr>
        <p:grpSpPr>
          <a:xfrm rot="16200000">
            <a:off x="4457699" y="-3695699"/>
            <a:ext cx="228602" cy="9144001"/>
            <a:chOff x="106680" y="457199"/>
            <a:chExt cx="198121" cy="6477001"/>
          </a:xfrm>
        </p:grpSpPr>
        <p:sp>
          <p:nvSpPr>
            <p:cNvPr id="9" name="Rectangle 8"/>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userDrawn="1"/>
        </p:nvSpPr>
        <p:spPr>
          <a:xfrm flipV="1">
            <a:off x="0" y="0"/>
            <a:ext cx="9144000" cy="7620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14" name="Picture 13" descr="aptech.jpg"/>
          <p:cNvPicPr>
            <a:picLocks noChangeAspect="1"/>
          </p:cNvPicPr>
          <p:nvPr userDrawn="1"/>
        </p:nvPicPr>
        <p:blipFill>
          <a:blip r:embed="rId3"/>
          <a:stretch>
            <a:fillRect/>
          </a:stretch>
        </p:blipFill>
        <p:spPr>
          <a:xfrm>
            <a:off x="8064502" y="1"/>
            <a:ext cx="1079497" cy="457199"/>
          </a:xfrm>
          <a:prstGeom prst="rect">
            <a:avLst/>
          </a:prstGeom>
        </p:spPr>
      </p:pic>
    </p:spTree>
    <p:extLst>
      <p:ext uri="{BB962C8B-B14F-4D97-AF65-F5344CB8AC3E}">
        <p14:creationId xmlns:p14="http://schemas.microsoft.com/office/powerpoint/2010/main" val="3010907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02160CE-0BC7-4601-AB68-A15CBC5CCF37}" type="slidenum">
              <a:rPr lang="en-US"/>
              <a:pPr>
                <a:defRPr/>
              </a:pPr>
              <a:t>‹#›</a:t>
            </a:fld>
            <a:endParaRPr lang="en-US"/>
          </a:p>
        </p:txBody>
      </p:sp>
    </p:spTree>
    <p:extLst>
      <p:ext uri="{BB962C8B-B14F-4D97-AF65-F5344CB8AC3E}">
        <p14:creationId xmlns:p14="http://schemas.microsoft.com/office/powerpoint/2010/main" val="2296322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B5EA337-C220-4B0B-AAC5-DCEA49BB2B42}" type="slidenum">
              <a:rPr lang="en-US"/>
              <a:pPr>
                <a:defRPr/>
              </a:pPr>
              <a:t>‹#›</a:t>
            </a:fld>
            <a:endParaRPr lang="en-US"/>
          </a:p>
        </p:txBody>
      </p:sp>
    </p:spTree>
    <p:extLst>
      <p:ext uri="{BB962C8B-B14F-4D97-AF65-F5344CB8AC3E}">
        <p14:creationId xmlns:p14="http://schemas.microsoft.com/office/powerpoint/2010/main" val="1684981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1C2BAEB-C9ED-4606-8CDB-BA289E27DE38}" type="slidenum">
              <a:rPr lang="en-US"/>
              <a:pPr>
                <a:defRPr/>
              </a:pPr>
              <a:t>‹#›</a:t>
            </a:fld>
            <a:endParaRPr lang="en-US"/>
          </a:p>
        </p:txBody>
      </p:sp>
    </p:spTree>
    <p:extLst>
      <p:ext uri="{BB962C8B-B14F-4D97-AF65-F5344CB8AC3E}">
        <p14:creationId xmlns:p14="http://schemas.microsoft.com/office/powerpoint/2010/main" val="435967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E6D2EDB-200C-4DFF-8388-08D0E395716F}" type="slidenum">
              <a:rPr lang="en-US"/>
              <a:pPr>
                <a:defRPr/>
              </a:pPr>
              <a:t>‹#›</a:t>
            </a:fld>
            <a:endParaRPr lang="en-US"/>
          </a:p>
        </p:txBody>
      </p:sp>
    </p:spTree>
    <p:extLst>
      <p:ext uri="{BB962C8B-B14F-4D97-AF65-F5344CB8AC3E}">
        <p14:creationId xmlns:p14="http://schemas.microsoft.com/office/powerpoint/2010/main" val="23229069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D5E7A7-F1FA-473A-8790-1D479BFC6994}" type="slidenum">
              <a:rPr lang="en-US"/>
              <a:pPr>
                <a:defRPr/>
              </a:pPr>
              <a:t>‹#›</a:t>
            </a:fld>
            <a:endParaRPr lang="en-US"/>
          </a:p>
        </p:txBody>
      </p:sp>
    </p:spTree>
    <p:extLst>
      <p:ext uri="{BB962C8B-B14F-4D97-AF65-F5344CB8AC3E}">
        <p14:creationId xmlns:p14="http://schemas.microsoft.com/office/powerpoint/2010/main" val="21115371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371600"/>
            <a:ext cx="8229600"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6D025E-7B57-49AD-9E73-B028A45DA8AF}" type="slidenum">
              <a:rPr lang="en-US"/>
              <a:pPr>
                <a:defRPr/>
              </a:pPr>
              <a:t>‹#›</a:t>
            </a:fld>
            <a:endParaRPr lang="en-US"/>
          </a:p>
        </p:txBody>
      </p:sp>
    </p:spTree>
    <p:extLst>
      <p:ext uri="{BB962C8B-B14F-4D97-AF65-F5344CB8AC3E}">
        <p14:creationId xmlns:p14="http://schemas.microsoft.com/office/powerpoint/2010/main" val="16187724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FFBF33-7A16-49DA-B50D-F525AD15DF25}" type="slidenum">
              <a:rPr lang="en-US"/>
              <a:pPr>
                <a:defRPr/>
              </a:pPr>
              <a:t>‹#›</a:t>
            </a:fld>
            <a:endParaRPr lang="en-US"/>
          </a:p>
        </p:txBody>
      </p:sp>
    </p:spTree>
    <p:extLst>
      <p:ext uri="{BB962C8B-B14F-4D97-AF65-F5344CB8AC3E}">
        <p14:creationId xmlns:p14="http://schemas.microsoft.com/office/powerpoint/2010/main" val="4055995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C63A34-6CEB-42D0-8180-7486FDC577CA}" type="slidenum">
              <a:rPr lang="en-US"/>
              <a:pPr>
                <a:defRPr/>
              </a:pPr>
              <a:t>‹#›</a:t>
            </a:fld>
            <a:endParaRPr lang="en-US"/>
          </a:p>
        </p:txBody>
      </p:sp>
    </p:spTree>
    <p:extLst>
      <p:ext uri="{BB962C8B-B14F-4D97-AF65-F5344CB8AC3E}">
        <p14:creationId xmlns:p14="http://schemas.microsoft.com/office/powerpoint/2010/main" val="23037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B0E25B2-AF5E-47B3-A8E7-00462F9E01D2}" type="slidenum">
              <a:rPr lang="en-US"/>
              <a:pPr>
                <a:defRPr/>
              </a:pPr>
              <a:t>‹#›</a:t>
            </a:fld>
            <a:endParaRPr lang="en-US"/>
          </a:p>
        </p:txBody>
      </p:sp>
    </p:spTree>
    <p:extLst>
      <p:ext uri="{BB962C8B-B14F-4D97-AF65-F5344CB8AC3E}">
        <p14:creationId xmlns:p14="http://schemas.microsoft.com/office/powerpoint/2010/main" val="16875977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5EAF4E6-4E48-411D-8B95-BD7714B6D143}" type="slidenum">
              <a:rPr lang="en-US"/>
              <a:pPr>
                <a:defRPr/>
              </a:pPr>
              <a:t>‹#›</a:t>
            </a:fld>
            <a:endParaRPr lang="en-US"/>
          </a:p>
        </p:txBody>
      </p:sp>
    </p:spTree>
    <p:extLst>
      <p:ext uri="{BB962C8B-B14F-4D97-AF65-F5344CB8AC3E}">
        <p14:creationId xmlns:p14="http://schemas.microsoft.com/office/powerpoint/2010/main" val="222543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grpSp>
        <p:nvGrpSpPr>
          <p:cNvPr id="7" name="Group 38"/>
          <p:cNvGrpSpPr/>
          <p:nvPr userDrawn="1"/>
        </p:nvGrpSpPr>
        <p:grpSpPr>
          <a:xfrm rot="16200000">
            <a:off x="4305302" y="495300"/>
            <a:ext cx="228600" cy="7772402"/>
            <a:chOff x="106680" y="457199"/>
            <a:chExt cx="198121" cy="6477001"/>
          </a:xfrm>
        </p:grpSpPr>
        <p:sp>
          <p:nvSpPr>
            <p:cNvPr id="8" name="Rectangle 7"/>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userDrawn="1"/>
        </p:nvSpPr>
        <p:spPr>
          <a:xfrm flipV="1">
            <a:off x="0" y="-2"/>
            <a:ext cx="9144000" cy="4572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13" name="Picture 12" descr="aptech.jpg"/>
          <p:cNvPicPr>
            <a:picLocks noChangeAspect="1"/>
          </p:cNvPicPr>
          <p:nvPr userDrawn="1"/>
        </p:nvPicPr>
        <p:blipFill>
          <a:blip r:embed="rId3"/>
          <a:stretch>
            <a:fillRect/>
          </a:stretch>
        </p:blipFill>
        <p:spPr>
          <a:xfrm>
            <a:off x="7848600" y="1"/>
            <a:ext cx="1295400" cy="457200"/>
          </a:xfrm>
          <a:prstGeom prst="rect">
            <a:avLst/>
          </a:prstGeom>
        </p:spPr>
      </p:pic>
      <p:sp>
        <p:nvSpPr>
          <p:cNvPr id="14" name="Rectangle 13"/>
          <p:cNvSpPr/>
          <p:nvPr userDrawn="1"/>
        </p:nvSpPr>
        <p:spPr>
          <a:xfrm flipV="1">
            <a:off x="0" y="6324599"/>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44093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11FC364-E54E-4501-96B1-DB59D3699E3C}" type="slidenum">
              <a:rPr lang="en-US"/>
              <a:pPr>
                <a:defRPr/>
              </a:pPr>
              <a:t>‹#›</a:t>
            </a:fld>
            <a:endParaRPr lang="en-US"/>
          </a:p>
        </p:txBody>
      </p:sp>
    </p:spTree>
    <p:extLst>
      <p:ext uri="{BB962C8B-B14F-4D97-AF65-F5344CB8AC3E}">
        <p14:creationId xmlns:p14="http://schemas.microsoft.com/office/powerpoint/2010/main" val="2203025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55E5DB2-7BB7-4C3F-843D-5132CCC61B4A}" type="slidenum">
              <a:rPr lang="en-US"/>
              <a:pPr>
                <a:defRPr/>
              </a:pPr>
              <a:t>‹#›</a:t>
            </a:fld>
            <a:endParaRPr lang="en-US"/>
          </a:p>
        </p:txBody>
      </p:sp>
    </p:spTree>
    <p:extLst>
      <p:ext uri="{BB962C8B-B14F-4D97-AF65-F5344CB8AC3E}">
        <p14:creationId xmlns:p14="http://schemas.microsoft.com/office/powerpoint/2010/main" val="18199639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4C52D0-B82F-4823-8986-810A98BFC7A4}" type="slidenum">
              <a:rPr lang="en-US"/>
              <a:pPr>
                <a:defRPr/>
              </a:pPr>
              <a:t>‹#›</a:t>
            </a:fld>
            <a:endParaRPr lang="en-US"/>
          </a:p>
        </p:txBody>
      </p:sp>
    </p:spTree>
    <p:extLst>
      <p:ext uri="{BB962C8B-B14F-4D97-AF65-F5344CB8AC3E}">
        <p14:creationId xmlns:p14="http://schemas.microsoft.com/office/powerpoint/2010/main" val="22504745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13C592-08DA-47DC-AACB-F5599A465607}" type="slidenum">
              <a:rPr lang="en-US"/>
              <a:pPr>
                <a:defRPr/>
              </a:pPr>
              <a:t>‹#›</a:t>
            </a:fld>
            <a:endParaRPr lang="en-US"/>
          </a:p>
        </p:txBody>
      </p:sp>
    </p:spTree>
    <p:extLst>
      <p:ext uri="{BB962C8B-B14F-4D97-AF65-F5344CB8AC3E}">
        <p14:creationId xmlns:p14="http://schemas.microsoft.com/office/powerpoint/2010/main" val="1437349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F50B09-6232-4BB2-A667-7F7CADA4A5B4}" type="slidenum">
              <a:rPr lang="en-US"/>
              <a:pPr>
                <a:defRPr/>
              </a:pPr>
              <a:t>‹#›</a:t>
            </a:fld>
            <a:endParaRPr lang="en-US"/>
          </a:p>
        </p:txBody>
      </p:sp>
    </p:spTree>
    <p:extLst>
      <p:ext uri="{BB962C8B-B14F-4D97-AF65-F5344CB8AC3E}">
        <p14:creationId xmlns:p14="http://schemas.microsoft.com/office/powerpoint/2010/main" val="2005678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484B58-BBE1-4A17-9872-5710F71B0F79}" type="slidenum">
              <a:rPr lang="en-US"/>
              <a:pPr>
                <a:defRPr/>
              </a:pPr>
              <a:t>‹#›</a:t>
            </a:fld>
            <a:endParaRPr lang="en-US"/>
          </a:p>
        </p:txBody>
      </p:sp>
    </p:spTree>
    <p:extLst>
      <p:ext uri="{BB962C8B-B14F-4D97-AF65-F5344CB8AC3E}">
        <p14:creationId xmlns:p14="http://schemas.microsoft.com/office/powerpoint/2010/main" val="29900407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05AB57-C782-48BD-8591-E269ED9E0EB9}" type="slidenum">
              <a:rPr lang="en-US"/>
              <a:pPr>
                <a:defRPr/>
              </a:pPr>
              <a:t>‹#›</a:t>
            </a:fld>
            <a:endParaRPr lang="en-US"/>
          </a:p>
        </p:txBody>
      </p:sp>
    </p:spTree>
    <p:extLst>
      <p:ext uri="{BB962C8B-B14F-4D97-AF65-F5344CB8AC3E}">
        <p14:creationId xmlns:p14="http://schemas.microsoft.com/office/powerpoint/2010/main" val="37622787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2A3FB9-0A0F-4C80-9AC5-FE721C55B05D}" type="slidenum">
              <a:rPr lang="en-US"/>
              <a:pPr>
                <a:defRPr/>
              </a:pPr>
              <a:t>‹#›</a:t>
            </a:fld>
            <a:endParaRPr lang="en-US"/>
          </a:p>
        </p:txBody>
      </p:sp>
    </p:spTree>
    <p:extLst>
      <p:ext uri="{BB962C8B-B14F-4D97-AF65-F5344CB8AC3E}">
        <p14:creationId xmlns:p14="http://schemas.microsoft.com/office/powerpoint/2010/main" val="1374285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27570FF-EE09-4E36-B239-4B08C08514FE}" type="slidenum">
              <a:rPr lang="en-US"/>
              <a:pPr>
                <a:defRPr/>
              </a:pPr>
              <a:t>‹#›</a:t>
            </a:fld>
            <a:endParaRPr lang="en-US"/>
          </a:p>
        </p:txBody>
      </p:sp>
    </p:spTree>
    <p:extLst>
      <p:ext uri="{BB962C8B-B14F-4D97-AF65-F5344CB8AC3E}">
        <p14:creationId xmlns:p14="http://schemas.microsoft.com/office/powerpoint/2010/main" val="20663926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AEDC4A0-3D13-496A-ABA2-5B20B59DC009}" type="slidenum">
              <a:rPr lang="en-US"/>
              <a:pPr>
                <a:defRPr/>
              </a:pPr>
              <a:t>‹#›</a:t>
            </a:fld>
            <a:endParaRPr lang="en-US"/>
          </a:p>
        </p:txBody>
      </p:sp>
    </p:spTree>
    <p:extLst>
      <p:ext uri="{BB962C8B-B14F-4D97-AF65-F5344CB8AC3E}">
        <p14:creationId xmlns:p14="http://schemas.microsoft.com/office/powerpoint/2010/main" val="45382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27742904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4417136-7AB7-4B7F-97B8-C5563874E194}" type="slidenum">
              <a:rPr lang="en-US"/>
              <a:pPr>
                <a:defRPr/>
              </a:pPr>
              <a:t>‹#›</a:t>
            </a:fld>
            <a:endParaRPr lang="en-US"/>
          </a:p>
        </p:txBody>
      </p:sp>
    </p:spTree>
    <p:extLst>
      <p:ext uri="{BB962C8B-B14F-4D97-AF65-F5344CB8AC3E}">
        <p14:creationId xmlns:p14="http://schemas.microsoft.com/office/powerpoint/2010/main" val="2191456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7BDD51E-890A-4C8F-8026-FF0CC5A4B946}" type="slidenum">
              <a:rPr lang="en-US"/>
              <a:pPr>
                <a:defRPr/>
              </a:pPr>
              <a:t>‹#›</a:t>
            </a:fld>
            <a:endParaRPr lang="en-US"/>
          </a:p>
        </p:txBody>
      </p:sp>
    </p:spTree>
    <p:extLst>
      <p:ext uri="{BB962C8B-B14F-4D97-AF65-F5344CB8AC3E}">
        <p14:creationId xmlns:p14="http://schemas.microsoft.com/office/powerpoint/2010/main" val="4818670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9E8FA3-DFCB-4B77-B8ED-504DE1D5E56E}" type="slidenum">
              <a:rPr lang="en-US"/>
              <a:pPr>
                <a:defRPr/>
              </a:pPr>
              <a:t>‹#›</a:t>
            </a:fld>
            <a:endParaRPr lang="en-US"/>
          </a:p>
        </p:txBody>
      </p:sp>
    </p:spTree>
    <p:extLst>
      <p:ext uri="{BB962C8B-B14F-4D97-AF65-F5344CB8AC3E}">
        <p14:creationId xmlns:p14="http://schemas.microsoft.com/office/powerpoint/2010/main" val="73692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1195E0-E186-490E-AD09-F37AC6306641}" type="slidenum">
              <a:rPr lang="en-US"/>
              <a:pPr>
                <a:defRPr/>
              </a:pPr>
              <a:t>‹#›</a:t>
            </a:fld>
            <a:endParaRPr lang="en-US"/>
          </a:p>
        </p:txBody>
      </p:sp>
    </p:spTree>
    <p:extLst>
      <p:ext uri="{BB962C8B-B14F-4D97-AF65-F5344CB8AC3E}">
        <p14:creationId xmlns:p14="http://schemas.microsoft.com/office/powerpoint/2010/main" val="26746800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5D586E-1A72-4676-9927-E8AE4D20AE1B}" type="slidenum">
              <a:rPr lang="en-US"/>
              <a:pPr>
                <a:defRPr/>
              </a:pPr>
              <a:t>‹#›</a:t>
            </a:fld>
            <a:endParaRPr lang="en-US"/>
          </a:p>
        </p:txBody>
      </p:sp>
    </p:spTree>
    <p:extLst>
      <p:ext uri="{BB962C8B-B14F-4D97-AF65-F5344CB8AC3E}">
        <p14:creationId xmlns:p14="http://schemas.microsoft.com/office/powerpoint/2010/main" val="1673451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EF15DB-A6A0-4845-BE28-BC2BE75F63D7}" type="slidenum">
              <a:rPr lang="en-US"/>
              <a:pPr>
                <a:defRPr/>
              </a:pPr>
              <a:t>‹#›</a:t>
            </a:fld>
            <a:endParaRPr lang="en-US"/>
          </a:p>
        </p:txBody>
      </p:sp>
    </p:spTree>
    <p:extLst>
      <p:ext uri="{BB962C8B-B14F-4D97-AF65-F5344CB8AC3E}">
        <p14:creationId xmlns:p14="http://schemas.microsoft.com/office/powerpoint/2010/main" val="24322023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32405C9-B024-4496-963D-74B37E2E92F7}" type="slidenum">
              <a:rPr lang="en-US"/>
              <a:pPr>
                <a:defRPr/>
              </a:pPr>
              <a:t>‹#›</a:t>
            </a:fld>
            <a:endParaRPr lang="en-US"/>
          </a:p>
        </p:txBody>
      </p:sp>
    </p:spTree>
    <p:extLst>
      <p:ext uri="{BB962C8B-B14F-4D97-AF65-F5344CB8AC3E}">
        <p14:creationId xmlns:p14="http://schemas.microsoft.com/office/powerpoint/2010/main" val="39739559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7A68E03-87ED-473C-A984-3D5878A8F222}" type="slidenum">
              <a:rPr lang="en-US"/>
              <a:pPr>
                <a:defRPr/>
              </a:pPr>
              <a:t>‹#›</a:t>
            </a:fld>
            <a:endParaRPr lang="en-US"/>
          </a:p>
        </p:txBody>
      </p:sp>
    </p:spTree>
    <p:extLst>
      <p:ext uri="{BB962C8B-B14F-4D97-AF65-F5344CB8AC3E}">
        <p14:creationId xmlns:p14="http://schemas.microsoft.com/office/powerpoint/2010/main" val="21265998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6AC8B18-A8E2-4F4F-BA26-C4218213008F}" type="slidenum">
              <a:rPr lang="en-US"/>
              <a:pPr>
                <a:defRPr/>
              </a:pPr>
              <a:t>‹#›</a:t>
            </a:fld>
            <a:endParaRPr lang="en-US"/>
          </a:p>
        </p:txBody>
      </p:sp>
    </p:spTree>
    <p:extLst>
      <p:ext uri="{BB962C8B-B14F-4D97-AF65-F5344CB8AC3E}">
        <p14:creationId xmlns:p14="http://schemas.microsoft.com/office/powerpoint/2010/main" val="23335151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CBDE82-1C58-4243-8E19-C3EE4EC37BDC}" type="slidenum">
              <a:rPr lang="en-US"/>
              <a:pPr>
                <a:defRPr/>
              </a:pPr>
              <a:t>‹#›</a:t>
            </a:fld>
            <a:endParaRPr lang="en-US"/>
          </a:p>
        </p:txBody>
      </p:sp>
    </p:spTree>
    <p:extLst>
      <p:ext uri="{BB962C8B-B14F-4D97-AF65-F5344CB8AC3E}">
        <p14:creationId xmlns:p14="http://schemas.microsoft.com/office/powerpoint/2010/main" val="411523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9"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26561856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71967EA8-8745-4F51-98C8-8DC40B2B0199}" type="slidenum">
              <a:rPr lang="en-US"/>
              <a:pPr>
                <a:defRPr/>
              </a:pPr>
              <a:t>‹#›</a:t>
            </a:fld>
            <a:endParaRPr lang="en-US"/>
          </a:p>
        </p:txBody>
      </p:sp>
    </p:spTree>
    <p:extLst>
      <p:ext uri="{BB962C8B-B14F-4D97-AF65-F5344CB8AC3E}">
        <p14:creationId xmlns:p14="http://schemas.microsoft.com/office/powerpoint/2010/main" val="3698477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54C14E7C-608C-4171-802A-F045A2E3918F}" type="slidenum">
              <a:rPr lang="en-US"/>
              <a:pPr>
                <a:defRPr/>
              </a:pPr>
              <a:t>‹#›</a:t>
            </a:fld>
            <a:endParaRPr lang="en-US"/>
          </a:p>
        </p:txBody>
      </p:sp>
    </p:spTree>
    <p:extLst>
      <p:ext uri="{BB962C8B-B14F-4D97-AF65-F5344CB8AC3E}">
        <p14:creationId xmlns:p14="http://schemas.microsoft.com/office/powerpoint/2010/main" val="30455204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B6B0FBE8-D3F2-46DE-930B-0B75CC8C73CF}" type="slidenum">
              <a:rPr lang="en-US"/>
              <a:pPr>
                <a:defRPr/>
              </a:pPr>
              <a:t>‹#›</a:t>
            </a:fld>
            <a:endParaRPr lang="en-US"/>
          </a:p>
        </p:txBody>
      </p:sp>
    </p:spTree>
    <p:extLst>
      <p:ext uri="{BB962C8B-B14F-4D97-AF65-F5344CB8AC3E}">
        <p14:creationId xmlns:p14="http://schemas.microsoft.com/office/powerpoint/2010/main" val="40666803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273050"/>
            <a:ext cx="23225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8852E43-F2C9-4F78-8DAD-C89166363795}" type="slidenum">
              <a:rPr lang="en-US"/>
              <a:pPr>
                <a:defRPr/>
              </a:pPr>
              <a:t>‹#›</a:t>
            </a:fld>
            <a:endParaRPr lang="en-US"/>
          </a:p>
        </p:txBody>
      </p:sp>
    </p:spTree>
    <p:extLst>
      <p:ext uri="{BB962C8B-B14F-4D97-AF65-F5344CB8AC3E}">
        <p14:creationId xmlns:p14="http://schemas.microsoft.com/office/powerpoint/2010/main" val="26926308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818313B-D91B-411C-A098-F3797D0AC243}" type="slidenum">
              <a:rPr lang="en-US"/>
              <a:pPr>
                <a:defRPr/>
              </a:pPr>
              <a:t>‹#›</a:t>
            </a:fld>
            <a:endParaRPr lang="en-US"/>
          </a:p>
        </p:txBody>
      </p:sp>
    </p:spTree>
    <p:extLst>
      <p:ext uri="{BB962C8B-B14F-4D97-AF65-F5344CB8AC3E}">
        <p14:creationId xmlns:p14="http://schemas.microsoft.com/office/powerpoint/2010/main" val="6214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D6ED024-787F-4A3E-870A-29B984B68662}" type="slidenum">
              <a:rPr lang="en-US"/>
              <a:pPr>
                <a:defRPr/>
              </a:pPr>
              <a:t>‹#›</a:t>
            </a:fld>
            <a:endParaRPr lang="en-US"/>
          </a:p>
        </p:txBody>
      </p:sp>
    </p:spTree>
    <p:extLst>
      <p:ext uri="{BB962C8B-B14F-4D97-AF65-F5344CB8AC3E}">
        <p14:creationId xmlns:p14="http://schemas.microsoft.com/office/powerpoint/2010/main" val="26042554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BA497EFA-1ABD-4935-A7FC-9DFE0FE09578}" type="slidenum">
              <a:rPr lang="en-US"/>
              <a:pPr>
                <a:defRPr/>
              </a:pPr>
              <a:t>‹#›</a:t>
            </a:fld>
            <a:endParaRPr lang="en-US"/>
          </a:p>
        </p:txBody>
      </p:sp>
    </p:spTree>
    <p:extLst>
      <p:ext uri="{BB962C8B-B14F-4D97-AF65-F5344CB8AC3E}">
        <p14:creationId xmlns:p14="http://schemas.microsoft.com/office/powerpoint/2010/main" val="342618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5"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86968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4"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184350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98442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253320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7.png"/><Relationship Id="rId2" Type="http://schemas.openxmlformats.org/officeDocument/2006/relationships/slideLayout" Target="../slideLayouts/slideLayout14.xml"/><Relationship Id="rId16"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8.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0.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9.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8.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11.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3.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6" Type="http://schemas.openxmlformats.org/officeDocument/2006/relationships/image" Target="../media/image11.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5.pn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0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endParaRPr lang="en-US"/>
          </a:p>
        </p:txBody>
      </p:sp>
      <p:sp>
        <p:nvSpPr>
          <p:cNvPr id="2150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r>
              <a:rPr lang="en-US" smtClean="0"/>
              <a:t>XML Simplified - Session 3</a:t>
            </a:r>
            <a:endParaRPr lang="en-US" dirty="0"/>
          </a:p>
        </p:txBody>
      </p:sp>
      <p:sp>
        <p:nvSpPr>
          <p:cNvPr id="2151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mn-lt"/>
              </a:defRPr>
            </a:lvl1pPr>
          </a:lstStyle>
          <a:p>
            <a:fld id="{D735788D-378A-404F-BB60-4C58BB7537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1" r:id="rId12"/>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63150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cs typeface="+mn-cs"/>
              </a:defRPr>
            </a:lvl1pPr>
          </a:lstStyle>
          <a:p>
            <a:pPr>
              <a:defRPr/>
            </a:pPr>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cs typeface="+mn-cs"/>
              </a:defRPr>
            </a:lvl1pPr>
          </a:lstStyle>
          <a:p>
            <a:pPr>
              <a:defRPr/>
            </a:pPr>
            <a:fld id="{B5EC84A2-61B1-47F2-87B0-DED523D5D9E2}" type="slidenum">
              <a:rPr lang="en-US"/>
              <a:pPr>
                <a:defRPr/>
              </a:pPr>
              <a:t>‹#›</a:t>
            </a:fld>
            <a:endParaRPr lang="en-US"/>
          </a:p>
        </p:txBody>
      </p:sp>
      <p:grpSp>
        <p:nvGrpSpPr>
          <p:cNvPr id="2" name="Group 10"/>
          <p:cNvGrpSpPr>
            <a:grpSpLocks/>
          </p:cNvGrpSpPr>
          <p:nvPr/>
        </p:nvGrpSpPr>
        <p:grpSpPr bwMode="auto">
          <a:xfrm>
            <a:off x="838200" y="854075"/>
            <a:ext cx="3784600" cy="1076325"/>
            <a:chOff x="838200" y="854075"/>
            <a:chExt cx="3784600" cy="1076325"/>
          </a:xfrm>
        </p:grpSpPr>
        <p:pic>
          <p:nvPicPr>
            <p:cNvPr id="2059" name="Picture 19"/>
            <p:cNvPicPr>
              <a:picLocks noChangeAspect="1" noChangeArrowheads="1"/>
            </p:cNvPicPr>
            <p:nvPr/>
          </p:nvPicPr>
          <p:blipFill>
            <a:blip r:embed="rId16">
              <a:extLst>
                <a:ext uri="{28A0092B-C50C-407E-A947-70E740481C1C}">
                  <a14:useLocalDpi xmlns:a14="http://schemas.microsoft.com/office/drawing/2010/main" val="0"/>
                </a:ext>
              </a:extLst>
            </a:blip>
            <a:srcRect r="66216"/>
            <a:stretch>
              <a:fillRect/>
            </a:stretch>
          </p:blipFill>
          <p:spPr bwMode="auto">
            <a:xfrm>
              <a:off x="838200" y="854075"/>
              <a:ext cx="1905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971800" y="1219200"/>
              <a:ext cx="165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4" name="TextBox 11"/>
          <p:cNvSpPr txBox="1">
            <a:spLocks noChangeArrowheads="1"/>
          </p:cNvSpPr>
          <p:nvPr/>
        </p:nvSpPr>
        <p:spPr bwMode="auto">
          <a:xfrm>
            <a:off x="3276600" y="6400800"/>
            <a:ext cx="46259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1600" b="1" smtClean="0"/>
              <a:t>FPT APTECH COMPUTER EDUCATION HANOI</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Arial" charset="0"/>
                <a:cs typeface="+mn-cs"/>
              </a:defRPr>
            </a:lvl1pPr>
          </a:lstStyle>
          <a:p>
            <a:pPr>
              <a:defRPr/>
            </a:pPr>
            <a:r>
              <a:rPr lang="en-US" smtClean="0"/>
              <a:t>XML Simplified - Session 3</a:t>
            </a: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cs typeface="+mn-cs"/>
              </a:defRPr>
            </a:lvl1pPr>
          </a:lstStyle>
          <a:p>
            <a:pPr>
              <a:defRPr/>
            </a:pPr>
            <a:fld id="{E912D377-F3C3-4155-B2C3-9B7D836D9BAA}" type="slidenum">
              <a:rPr lang="en-US"/>
              <a:pPr>
                <a:defRPr/>
              </a:pPr>
              <a:t>‹#›</a:t>
            </a:fld>
            <a:endParaRPr lang="en-US"/>
          </a:p>
        </p:txBody>
      </p:sp>
      <p:pic>
        <p:nvPicPr>
          <p:cNvPr id="308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050" y="1052513"/>
            <a:ext cx="83439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10"/>
          <p:cNvGrpSpPr>
            <a:grpSpLocks/>
          </p:cNvGrpSpPr>
          <p:nvPr/>
        </p:nvGrpSpPr>
        <p:grpSpPr bwMode="auto">
          <a:xfrm>
            <a:off x="457200" y="314325"/>
            <a:ext cx="1676400" cy="523875"/>
            <a:chOff x="457200" y="228600"/>
            <a:chExt cx="1676400" cy="523875"/>
          </a:xfrm>
        </p:grpSpPr>
        <p:pic>
          <p:nvPicPr>
            <p:cNvPr id="3082"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 y="228600"/>
              <a:ext cx="866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371600" y="381000"/>
              <a:ext cx="762000" cy="17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Arial" charset="0"/>
                <a:cs typeface="+mn-cs"/>
              </a:defRPr>
            </a:lvl1pPr>
          </a:lstStyle>
          <a:p>
            <a:pPr>
              <a:defRPr/>
            </a:pPr>
            <a:r>
              <a:rPr lang="en-US" smtClean="0"/>
              <a:t>XML Simplified - Session 3</a:t>
            </a: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cs typeface="+mn-cs"/>
              </a:defRPr>
            </a:lvl1pPr>
          </a:lstStyle>
          <a:p>
            <a:pPr>
              <a:defRPr/>
            </a:pPr>
            <a:fld id="{1632CDF6-874E-4864-876B-C23A143C765A}" type="slidenum">
              <a:rPr lang="en-US"/>
              <a:pPr>
                <a:defRPr/>
              </a:pPr>
              <a:t>‹#›</a:t>
            </a:fld>
            <a:endParaRPr lang="en-US"/>
          </a:p>
        </p:txBody>
      </p:sp>
      <p:pic>
        <p:nvPicPr>
          <p:cNvPr id="410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050" y="1052513"/>
            <a:ext cx="83439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 descr="C:\Users\tandt\Documents\FAT\Marketing\logo.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 y="146050"/>
            <a:ext cx="8001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63150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2"/>
          <p:cNvSpPr>
            <a:spLocks noGrp="1" noChangeArrowheads="1"/>
          </p:cNvSpPr>
          <p:nvPr>
            <p:ph type="title"/>
          </p:nvPr>
        </p:nvSpPr>
        <p:spPr bwMode="auto">
          <a:xfrm>
            <a:off x="1981200" y="152400"/>
            <a:ext cx="670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6"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cs typeface="+mn-cs"/>
              </a:defRPr>
            </a:lvl1pPr>
          </a:lstStyle>
          <a:p>
            <a:pPr>
              <a:defRPr/>
            </a:pPr>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cs typeface="+mn-cs"/>
              </a:defRPr>
            </a:lvl1pPr>
          </a:lstStyle>
          <a:p>
            <a:pPr>
              <a:defRPr/>
            </a:pPr>
            <a:fld id="{04635272-C471-4086-9CCA-E3EDE74F05F8}" type="slidenum">
              <a:rPr lang="en-US"/>
              <a:pPr>
                <a:defRPr/>
              </a:pPr>
              <a:t>‹#›</a:t>
            </a:fld>
            <a:endParaRPr lang="en-US"/>
          </a:p>
        </p:txBody>
      </p:sp>
      <p:pic>
        <p:nvPicPr>
          <p:cNvPr id="5129" name="Picture 1" descr="C:\Users\tandt\Documents\FAT\Marketing\logo.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228600"/>
            <a:ext cx="9144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r" rtl="0" eaLnBrk="1" fontAlgn="base" hangingPunct="1">
        <a:spcBef>
          <a:spcPct val="0"/>
        </a:spcBef>
        <a:spcAft>
          <a:spcPct val="0"/>
        </a:spcAft>
        <a:defRPr sz="2800" b="1">
          <a:solidFill>
            <a:schemeClr val="tx2"/>
          </a:solidFill>
          <a:latin typeface="+mj-lt"/>
          <a:ea typeface="+mj-ea"/>
          <a:cs typeface="+mj-cs"/>
        </a:defRPr>
      </a:lvl1pPr>
      <a:lvl2pPr algn="r" rtl="0" eaLnBrk="1" fontAlgn="base" hangingPunct="1">
        <a:spcBef>
          <a:spcPct val="0"/>
        </a:spcBef>
        <a:spcAft>
          <a:spcPct val="0"/>
        </a:spcAft>
        <a:defRPr sz="2800" b="1">
          <a:solidFill>
            <a:schemeClr val="tx2"/>
          </a:solidFill>
          <a:latin typeface="Arial" charset="0"/>
          <a:cs typeface="Arial" charset="0"/>
        </a:defRPr>
      </a:lvl2pPr>
      <a:lvl3pPr algn="r" rtl="0" eaLnBrk="1" fontAlgn="base" hangingPunct="1">
        <a:spcBef>
          <a:spcPct val="0"/>
        </a:spcBef>
        <a:spcAft>
          <a:spcPct val="0"/>
        </a:spcAft>
        <a:defRPr sz="2800" b="1">
          <a:solidFill>
            <a:schemeClr val="tx2"/>
          </a:solidFill>
          <a:latin typeface="Arial" charset="0"/>
          <a:cs typeface="Arial" charset="0"/>
        </a:defRPr>
      </a:lvl3pPr>
      <a:lvl4pPr algn="r" rtl="0" eaLnBrk="1" fontAlgn="base" hangingPunct="1">
        <a:spcBef>
          <a:spcPct val="0"/>
        </a:spcBef>
        <a:spcAft>
          <a:spcPct val="0"/>
        </a:spcAft>
        <a:defRPr sz="2800" b="1">
          <a:solidFill>
            <a:schemeClr val="tx2"/>
          </a:solidFill>
          <a:latin typeface="Arial" charset="0"/>
          <a:cs typeface="Arial" charset="0"/>
        </a:defRPr>
      </a:lvl4pPr>
      <a:lvl5pPr algn="r" rtl="0" eaLnBrk="1" fontAlgn="base" hangingPunct="1">
        <a:spcBef>
          <a:spcPct val="0"/>
        </a:spcBef>
        <a:spcAft>
          <a:spcPct val="0"/>
        </a:spcAft>
        <a:defRPr sz="28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6.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6.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6.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36.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36.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36.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6.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6.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6.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XML Simplified – Session 4</a:t>
            </a:r>
            <a:endParaRPr lang="en-US" dirty="0"/>
          </a:p>
        </p:txBody>
      </p:sp>
      <p:sp>
        <p:nvSpPr>
          <p:cNvPr id="3" name="Subtitle 2"/>
          <p:cNvSpPr>
            <a:spLocks noGrp="1"/>
          </p:cNvSpPr>
          <p:nvPr>
            <p:ph type="subTitle" idx="1"/>
          </p:nvPr>
        </p:nvSpPr>
        <p:spPr>
          <a:xfrm>
            <a:off x="1371600" y="3581400"/>
            <a:ext cx="7086600" cy="1752600"/>
          </a:xfrm>
        </p:spPr>
        <p:txBody>
          <a:bodyPr/>
          <a:lstStyle/>
          <a:p>
            <a:r>
              <a:rPr lang="en-US" dirty="0" smtClean="0"/>
              <a:t>Module 6 – XSL and XSLT</a:t>
            </a:r>
          </a:p>
          <a:p>
            <a:r>
              <a:rPr lang="en-US" dirty="0" smtClean="0"/>
              <a:t>Module 7 – More on XSLT</a:t>
            </a:r>
          </a:p>
          <a:p>
            <a:endParaRPr lang="en-US" dirty="0" smtClean="0"/>
          </a:p>
          <a:p>
            <a:endParaRPr lang="en-US" dirty="0"/>
          </a:p>
        </p:txBody>
      </p:sp>
      <p:sp>
        <p:nvSpPr>
          <p:cNvPr id="4" name="Slide Number Placeholder 3"/>
          <p:cNvSpPr>
            <a:spLocks noGrp="1"/>
          </p:cNvSpPr>
          <p:nvPr>
            <p:ph type="sldNum" sz="quarter" idx="11"/>
          </p:nvPr>
        </p:nvSpPr>
        <p:spPr/>
        <p:txBody>
          <a:bodyPr/>
          <a:lstStyle/>
          <a:p>
            <a:fld id="{D735788D-378A-404F-BB60-4C58BB75379A}"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xsl:template</a:t>
            </a:r>
            <a:r>
              <a:rPr lang="en-US" dirty="0" smtClean="0"/>
              <a:t> element</a:t>
            </a:r>
            <a:endParaRPr lang="en-US" dirty="0"/>
          </a:p>
        </p:txBody>
      </p:sp>
      <p:pic>
        <p:nvPicPr>
          <p:cNvPr id="2050" name="Picture 2"/>
          <p:cNvPicPr>
            <a:picLocks noChangeAspect="1" noChangeArrowheads="1"/>
          </p:cNvPicPr>
          <p:nvPr/>
        </p:nvPicPr>
        <p:blipFill>
          <a:blip r:embed="rId3"/>
          <a:srcRect/>
          <a:stretch>
            <a:fillRect/>
          </a:stretch>
        </p:blipFill>
        <p:spPr bwMode="auto">
          <a:xfrm>
            <a:off x="838200" y="1066800"/>
            <a:ext cx="5554337" cy="2619375"/>
          </a:xfrm>
          <a:prstGeom prst="rect">
            <a:avLst/>
          </a:prstGeom>
          <a:noFill/>
          <a:ln w="9525">
            <a:noFill/>
            <a:miter lim="800000"/>
            <a:headEnd/>
            <a:tailEnd/>
          </a:ln>
          <a:effectLst/>
        </p:spPr>
      </p:pic>
      <p:pic>
        <p:nvPicPr>
          <p:cNvPr id="8" name="Picture 10"/>
          <p:cNvPicPr>
            <a:picLocks noChangeAspect="1" noChangeArrowheads="1"/>
          </p:cNvPicPr>
          <p:nvPr/>
        </p:nvPicPr>
        <p:blipFill>
          <a:blip r:embed="rId4">
            <a:lum bright="-20000" contrast="40000"/>
          </a:blip>
          <a:srcRect/>
          <a:stretch>
            <a:fillRect/>
          </a:stretch>
        </p:blipFill>
        <p:spPr bwMode="auto">
          <a:xfrm>
            <a:off x="838200" y="4191000"/>
            <a:ext cx="2819400" cy="1920875"/>
          </a:xfrm>
          <a:prstGeom prst="rect">
            <a:avLst/>
          </a:prstGeom>
          <a:noFill/>
          <a:ln w="9525">
            <a:noFill/>
            <a:miter lim="800000"/>
            <a:headEnd/>
            <a:tailEnd/>
          </a:ln>
        </p:spPr>
      </p:pic>
      <p:sp>
        <p:nvSpPr>
          <p:cNvPr id="9" name="Rectangle 8"/>
          <p:cNvSpPr/>
          <p:nvPr/>
        </p:nvSpPr>
        <p:spPr>
          <a:xfrm>
            <a:off x="304800" y="3810000"/>
            <a:ext cx="796821" cy="369332"/>
          </a:xfrm>
          <a:prstGeom prst="rect">
            <a:avLst/>
          </a:prstGeom>
        </p:spPr>
        <p:txBody>
          <a:bodyPr wrap="none">
            <a:spAutoFit/>
          </a:bodyPr>
          <a:lstStyle/>
          <a:p>
            <a:r>
              <a:rPr lang="en-US" i="1" dirty="0" smtClean="0">
                <a:solidFill>
                  <a:srgbClr val="0070C0"/>
                </a:solidFill>
              </a:rPr>
              <a:t>Syntax</a:t>
            </a:r>
          </a:p>
        </p:txBody>
      </p:sp>
      <p:sp>
        <p:nvSpPr>
          <p:cNvPr id="11" name="Rectangle 16"/>
          <p:cNvSpPr>
            <a:spLocks noChangeArrowheads="1"/>
          </p:cNvSpPr>
          <p:nvPr/>
        </p:nvSpPr>
        <p:spPr bwMode="auto">
          <a:xfrm>
            <a:off x="4191000" y="4267200"/>
            <a:ext cx="4495800" cy="838200"/>
          </a:xfrm>
          <a:prstGeom prst="rect">
            <a:avLst/>
          </a:prstGeom>
          <a:solidFill>
            <a:srgbClr val="FFFF99"/>
          </a:solidFill>
          <a:ln w="9525">
            <a:solidFill>
              <a:schemeClr val="tx1"/>
            </a:solidFill>
            <a:miter lim="800000"/>
            <a:headEnd/>
            <a:tailEnd/>
          </a:ln>
        </p:spPr>
        <p:txBody>
          <a:bodyPr wrap="none" anchor="ctr"/>
          <a:lstStyle/>
          <a:p>
            <a:r>
              <a:rPr lang="en-US" dirty="0"/>
              <a:t>match=“/” : root of the document</a:t>
            </a:r>
          </a:p>
          <a:p>
            <a:r>
              <a:rPr lang="en-US" dirty="0"/>
              <a:t>match=“*” : all nodes of the document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xsl:template</a:t>
            </a:r>
            <a:r>
              <a:rPr lang="en-US" dirty="0" smtClean="0"/>
              <a:t> demo</a:t>
            </a:r>
            <a:endParaRPr lang="en-US" dirty="0"/>
          </a:p>
        </p:txBody>
      </p:sp>
      <p:pic>
        <p:nvPicPr>
          <p:cNvPr id="15" name="Picture 4"/>
          <p:cNvPicPr>
            <a:picLocks noChangeAspect="1" noChangeArrowheads="1"/>
          </p:cNvPicPr>
          <p:nvPr/>
        </p:nvPicPr>
        <p:blipFill>
          <a:blip r:embed="rId3">
            <a:lum bright="-20000" contrast="40000"/>
          </a:blip>
          <a:srcRect/>
          <a:stretch>
            <a:fillRect/>
          </a:stretch>
        </p:blipFill>
        <p:spPr bwMode="auto">
          <a:xfrm>
            <a:off x="152400" y="3162300"/>
            <a:ext cx="5410200" cy="3402013"/>
          </a:xfrm>
          <a:prstGeom prst="rect">
            <a:avLst/>
          </a:prstGeom>
          <a:noFill/>
          <a:ln w="9525">
            <a:solidFill>
              <a:srgbClr val="0000CC"/>
            </a:solidFill>
            <a:miter lim="800000"/>
            <a:headEnd/>
            <a:tailEnd/>
          </a:ln>
        </p:spPr>
      </p:pic>
      <p:pic>
        <p:nvPicPr>
          <p:cNvPr id="16" name="Picture 5"/>
          <p:cNvPicPr>
            <a:picLocks noChangeAspect="1" noChangeArrowheads="1"/>
          </p:cNvPicPr>
          <p:nvPr/>
        </p:nvPicPr>
        <p:blipFill>
          <a:blip r:embed="rId4">
            <a:lum bright="-20000" contrast="40000"/>
          </a:blip>
          <a:srcRect/>
          <a:stretch>
            <a:fillRect/>
          </a:stretch>
        </p:blipFill>
        <p:spPr bwMode="auto">
          <a:xfrm>
            <a:off x="2971800" y="762000"/>
            <a:ext cx="6019800" cy="2290763"/>
          </a:xfrm>
          <a:prstGeom prst="rect">
            <a:avLst/>
          </a:prstGeom>
          <a:noFill/>
          <a:ln w="9525">
            <a:solidFill>
              <a:srgbClr val="FF0000"/>
            </a:solidFill>
            <a:miter lim="800000"/>
            <a:headEnd/>
            <a:tailEnd/>
          </a:ln>
        </p:spPr>
      </p:pic>
      <p:pic>
        <p:nvPicPr>
          <p:cNvPr id="17" name="Picture 6"/>
          <p:cNvPicPr>
            <a:picLocks noChangeAspect="1" noChangeArrowheads="1"/>
          </p:cNvPicPr>
          <p:nvPr/>
        </p:nvPicPr>
        <p:blipFill>
          <a:blip r:embed="rId5">
            <a:lum bright="-20000" contrast="40000"/>
          </a:blip>
          <a:srcRect/>
          <a:stretch>
            <a:fillRect/>
          </a:stretch>
        </p:blipFill>
        <p:spPr bwMode="auto">
          <a:xfrm>
            <a:off x="6400800" y="4572000"/>
            <a:ext cx="2362200" cy="1560513"/>
          </a:xfrm>
          <a:prstGeom prst="rect">
            <a:avLst/>
          </a:prstGeom>
          <a:noFill/>
          <a:ln w="9525">
            <a:noFill/>
            <a:miter lim="800000"/>
            <a:headEnd/>
            <a:tailEnd/>
          </a:ln>
        </p:spPr>
      </p:pic>
      <p:sp>
        <p:nvSpPr>
          <p:cNvPr id="18" name="Line 7"/>
          <p:cNvSpPr>
            <a:spLocks noChangeShapeType="1"/>
          </p:cNvSpPr>
          <p:nvPr/>
        </p:nvSpPr>
        <p:spPr bwMode="auto">
          <a:xfrm flipH="1">
            <a:off x="5562600" y="1447800"/>
            <a:ext cx="2209800" cy="762000"/>
          </a:xfrm>
          <a:prstGeom prst="line">
            <a:avLst/>
          </a:prstGeom>
          <a:noFill/>
          <a:ln w="9525">
            <a:solidFill>
              <a:srgbClr val="9900FF"/>
            </a:solidFill>
            <a:round/>
            <a:headEnd/>
            <a:tailEnd type="triangle" w="med" len="med"/>
          </a:ln>
        </p:spPr>
        <p:txBody>
          <a:bodyPr/>
          <a:lstStyle/>
          <a:p>
            <a:endParaRPr lang="en-US"/>
          </a:p>
        </p:txBody>
      </p:sp>
      <p:sp>
        <p:nvSpPr>
          <p:cNvPr id="19" name="Line 8"/>
          <p:cNvSpPr>
            <a:spLocks noChangeShapeType="1"/>
          </p:cNvSpPr>
          <p:nvPr/>
        </p:nvSpPr>
        <p:spPr bwMode="auto">
          <a:xfrm flipH="1">
            <a:off x="1752600" y="1066800"/>
            <a:ext cx="3581400" cy="2743200"/>
          </a:xfrm>
          <a:prstGeom prst="line">
            <a:avLst/>
          </a:prstGeom>
          <a:noFill/>
          <a:ln w="9525">
            <a:solidFill>
              <a:srgbClr val="9900FF"/>
            </a:solidFill>
            <a:round/>
            <a:headEnd/>
            <a:tailEnd type="triangle" w="med" len="med"/>
          </a:ln>
        </p:spPr>
        <p:txBody>
          <a:bodyPr/>
          <a:lstStyle/>
          <a:p>
            <a:endParaRPr lang="en-US"/>
          </a:p>
        </p:txBody>
      </p:sp>
      <p:sp>
        <p:nvSpPr>
          <p:cNvPr id="20" name="Line 9"/>
          <p:cNvSpPr>
            <a:spLocks noChangeShapeType="1"/>
          </p:cNvSpPr>
          <p:nvPr/>
        </p:nvSpPr>
        <p:spPr bwMode="auto">
          <a:xfrm flipH="1">
            <a:off x="2133600" y="2286000"/>
            <a:ext cx="3276600" cy="1752600"/>
          </a:xfrm>
          <a:prstGeom prst="line">
            <a:avLst/>
          </a:prstGeom>
          <a:noFill/>
          <a:ln w="9525">
            <a:solidFill>
              <a:srgbClr val="9900FF"/>
            </a:solidFill>
            <a:round/>
            <a:headEnd/>
            <a:tailEnd type="triangle" w="med" len="med"/>
          </a:ln>
        </p:spPr>
        <p:txBody>
          <a:bodyPr/>
          <a:lstStyle/>
          <a:p>
            <a:endParaRPr lang="en-US"/>
          </a:p>
        </p:txBody>
      </p:sp>
      <p:sp>
        <p:nvSpPr>
          <p:cNvPr id="21" name="Line 10"/>
          <p:cNvSpPr>
            <a:spLocks noChangeShapeType="1"/>
          </p:cNvSpPr>
          <p:nvPr/>
        </p:nvSpPr>
        <p:spPr bwMode="auto">
          <a:xfrm>
            <a:off x="6934200" y="2514600"/>
            <a:ext cx="0" cy="1981200"/>
          </a:xfrm>
          <a:prstGeom prst="line">
            <a:avLst/>
          </a:prstGeom>
          <a:noFill/>
          <a:ln w="9525">
            <a:solidFill>
              <a:srgbClr val="9900FF"/>
            </a:solidFill>
            <a:round/>
            <a:headEnd/>
            <a:tailEnd type="triangle" w="med" len="med"/>
          </a:ln>
        </p:spPr>
        <p:txBody>
          <a:bodyPr/>
          <a:lstStyle/>
          <a:p>
            <a:endParaRPr lang="en-US"/>
          </a:p>
        </p:txBody>
      </p:sp>
      <p:sp>
        <p:nvSpPr>
          <p:cNvPr id="22" name="Rectangle 11"/>
          <p:cNvSpPr>
            <a:spLocks noChangeArrowheads="1"/>
          </p:cNvSpPr>
          <p:nvPr/>
        </p:nvSpPr>
        <p:spPr bwMode="auto">
          <a:xfrm>
            <a:off x="152400" y="1066800"/>
            <a:ext cx="2438400" cy="1981200"/>
          </a:xfrm>
          <a:prstGeom prst="rect">
            <a:avLst/>
          </a:prstGeom>
          <a:solidFill>
            <a:schemeClr val="accent1"/>
          </a:solidFill>
          <a:ln w="9525">
            <a:solidFill>
              <a:schemeClr val="tx1"/>
            </a:solidFill>
            <a:miter lim="800000"/>
            <a:headEnd/>
            <a:tailEnd/>
          </a:ln>
        </p:spPr>
        <p:txBody>
          <a:bodyPr wrap="none" anchor="ctr"/>
          <a:lstStyle/>
          <a:p>
            <a:pPr algn="ctr"/>
            <a:r>
              <a:rPr lang="en-US" sz="1600" dirty="0"/>
              <a:t>The </a:t>
            </a:r>
            <a:r>
              <a:rPr lang="en-US" sz="1600" b="1" i="1" dirty="0"/>
              <a:t>select</a:t>
            </a:r>
            <a:r>
              <a:rPr lang="en-US" sz="1600" dirty="0"/>
              <a:t> attribute can </a:t>
            </a:r>
          </a:p>
          <a:p>
            <a:pPr algn="ctr"/>
            <a:r>
              <a:rPr lang="en-US" sz="1600" dirty="0"/>
              <a:t>be used to process </a:t>
            </a:r>
          </a:p>
          <a:p>
            <a:pPr algn="ctr"/>
            <a:r>
              <a:rPr lang="en-US" sz="1600" dirty="0"/>
              <a:t>nodes selected by an</a:t>
            </a:r>
          </a:p>
          <a:p>
            <a:pPr algn="ctr"/>
            <a:r>
              <a:rPr lang="en-US" sz="1600" dirty="0"/>
              <a:t>expression instead of</a:t>
            </a:r>
          </a:p>
          <a:p>
            <a:pPr algn="ctr"/>
            <a:r>
              <a:rPr lang="en-US" sz="1600" dirty="0"/>
              <a:t>processing all children</a:t>
            </a:r>
          </a:p>
          <a:p>
            <a:pPr algn="ctr"/>
            <a:r>
              <a:rPr lang="en-US" sz="1600" dirty="0"/>
              <a:t>The attribute </a:t>
            </a:r>
            <a:r>
              <a:rPr lang="en-US" sz="1600" b="1" dirty="0"/>
              <a:t>select=“.”</a:t>
            </a:r>
            <a:r>
              <a:rPr lang="en-US" sz="1600" dirty="0"/>
              <a:t> </a:t>
            </a:r>
          </a:p>
          <a:p>
            <a:pPr algn="ctr"/>
            <a:r>
              <a:rPr lang="en-US" sz="1600" dirty="0"/>
              <a:t>is used to specify the </a:t>
            </a:r>
          </a:p>
          <a:p>
            <a:pPr algn="ctr"/>
            <a:r>
              <a:rPr lang="en-US" sz="1600" dirty="0"/>
              <a:t>current node.</a:t>
            </a:r>
          </a:p>
        </p:txBody>
      </p:sp>
      <p:sp>
        <p:nvSpPr>
          <p:cNvPr id="23" name="Rectangle 12"/>
          <p:cNvSpPr>
            <a:spLocks noChangeArrowheads="1"/>
          </p:cNvSpPr>
          <p:nvPr/>
        </p:nvSpPr>
        <p:spPr bwMode="auto">
          <a:xfrm>
            <a:off x="7010400" y="2667000"/>
            <a:ext cx="1828800" cy="1295400"/>
          </a:xfrm>
          <a:prstGeom prst="rect">
            <a:avLst/>
          </a:prstGeom>
          <a:solidFill>
            <a:schemeClr val="accent1"/>
          </a:solidFill>
          <a:ln w="9525">
            <a:solidFill>
              <a:schemeClr val="tx1"/>
            </a:solidFill>
            <a:miter lim="800000"/>
            <a:headEnd/>
            <a:tailEnd/>
          </a:ln>
        </p:spPr>
        <p:txBody>
          <a:bodyPr wrap="none" anchor="ctr"/>
          <a:lstStyle/>
          <a:p>
            <a:pPr algn="ctr"/>
            <a:r>
              <a:rPr lang="en-US" sz="1400"/>
              <a:t>&lt;xsl:apply-templates&gt;</a:t>
            </a:r>
          </a:p>
          <a:p>
            <a:pPr algn="ctr"/>
            <a:r>
              <a:rPr lang="en-US" sz="1400"/>
              <a:t>is used to declare</a:t>
            </a:r>
          </a:p>
          <a:p>
            <a:pPr algn="ctr"/>
            <a:r>
              <a:rPr lang="en-US" sz="1400"/>
              <a:t>an application</a:t>
            </a:r>
          </a:p>
          <a:p>
            <a:pPr algn="ctr"/>
            <a:r>
              <a:rPr lang="en-US" sz="1400"/>
              <a:t>a template</a:t>
            </a:r>
          </a:p>
          <a:p>
            <a:pPr algn="ctr"/>
            <a:r>
              <a:rPr lang="en-US" sz="1400"/>
              <a:t>to a set of nodes</a:t>
            </a:r>
          </a:p>
        </p:txBody>
      </p:sp>
      <p:sp>
        <p:nvSpPr>
          <p:cNvPr id="24" name="Rectangle 13"/>
          <p:cNvSpPr>
            <a:spLocks noChangeArrowheads="1"/>
          </p:cNvSpPr>
          <p:nvPr/>
        </p:nvSpPr>
        <p:spPr bwMode="auto">
          <a:xfrm>
            <a:off x="5715000" y="2819400"/>
            <a:ext cx="1143000" cy="1371600"/>
          </a:xfrm>
          <a:prstGeom prst="rect">
            <a:avLst/>
          </a:prstGeom>
          <a:solidFill>
            <a:schemeClr val="accent1"/>
          </a:solidFill>
          <a:ln w="9525">
            <a:solidFill>
              <a:schemeClr val="tx1"/>
            </a:solidFill>
            <a:miter lim="800000"/>
            <a:headEnd/>
            <a:tailEnd/>
          </a:ln>
        </p:spPr>
        <p:txBody>
          <a:bodyPr wrap="none" anchor="ctr"/>
          <a:lstStyle/>
          <a:p>
            <a:pPr algn="ctr"/>
            <a:r>
              <a:rPr lang="en-US" sz="1400"/>
              <a:t>&lt;xsl:value-of&gt;</a:t>
            </a:r>
          </a:p>
          <a:p>
            <a:pPr algn="ctr"/>
            <a:r>
              <a:rPr lang="en-US" sz="1400"/>
              <a:t>will get the </a:t>
            </a:r>
          </a:p>
          <a:p>
            <a:pPr algn="ctr"/>
            <a:r>
              <a:rPr lang="en-US" sz="1400"/>
              <a:t>string data </a:t>
            </a:r>
          </a:p>
          <a:p>
            <a:pPr algn="ctr"/>
            <a:r>
              <a:rPr lang="en-US" sz="1400"/>
              <a:t>of a node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Procedural Syntax</a:t>
            </a:r>
            <a:endParaRPr lang="en-US" dirty="0"/>
          </a:p>
        </p:txBody>
      </p:sp>
      <p:sp>
        <p:nvSpPr>
          <p:cNvPr id="6" name="Rectangle 4"/>
          <p:cNvSpPr>
            <a:spLocks noChangeArrowheads="1"/>
          </p:cNvSpPr>
          <p:nvPr/>
        </p:nvSpPr>
        <p:spPr bwMode="auto">
          <a:xfrm>
            <a:off x="228600" y="1371600"/>
            <a:ext cx="2590800" cy="381000"/>
          </a:xfrm>
          <a:prstGeom prst="rect">
            <a:avLst/>
          </a:prstGeom>
          <a:solidFill>
            <a:schemeClr val="accent1"/>
          </a:solidFill>
          <a:ln w="9525">
            <a:solidFill>
              <a:schemeClr val="tx1"/>
            </a:solidFill>
            <a:miter lim="800000"/>
            <a:headEnd/>
            <a:tailEnd/>
          </a:ln>
        </p:spPr>
        <p:txBody>
          <a:bodyPr wrap="none" anchor="ctr"/>
          <a:lstStyle/>
          <a:p>
            <a:pPr algn="ctr"/>
            <a:r>
              <a:rPr lang="en-US" b="1" dirty="0"/>
              <a:t>Loop statement</a:t>
            </a:r>
          </a:p>
        </p:txBody>
      </p:sp>
      <p:sp>
        <p:nvSpPr>
          <p:cNvPr id="7" name="Rectangle 6"/>
          <p:cNvSpPr>
            <a:spLocks noChangeArrowheads="1"/>
          </p:cNvSpPr>
          <p:nvPr/>
        </p:nvSpPr>
        <p:spPr bwMode="auto">
          <a:xfrm>
            <a:off x="228600" y="1752600"/>
            <a:ext cx="4038600" cy="1600200"/>
          </a:xfrm>
          <a:prstGeom prst="rect">
            <a:avLst/>
          </a:prstGeom>
          <a:solidFill>
            <a:srgbClr val="FFFF99"/>
          </a:solidFill>
          <a:ln w="9525">
            <a:solidFill>
              <a:schemeClr val="tx1"/>
            </a:solidFill>
            <a:miter lim="800000"/>
            <a:headEnd/>
            <a:tailEnd/>
          </a:ln>
        </p:spPr>
        <p:txBody>
          <a:bodyPr wrap="none" anchor="ctr"/>
          <a:lstStyle/>
          <a:p>
            <a:r>
              <a:rPr lang="en-US" b="1" dirty="0">
                <a:solidFill>
                  <a:srgbClr val="FF0000"/>
                </a:solidFill>
              </a:rPr>
              <a:t>&lt;</a:t>
            </a:r>
            <a:r>
              <a:rPr lang="en-US" b="1" dirty="0" err="1">
                <a:solidFill>
                  <a:srgbClr val="FF0000"/>
                </a:solidFill>
              </a:rPr>
              <a:t>xsl:for</a:t>
            </a:r>
            <a:r>
              <a:rPr lang="en-US" b="1" dirty="0">
                <a:solidFill>
                  <a:srgbClr val="FF0000"/>
                </a:solidFill>
              </a:rPr>
              <a:t>-each select=“expression”&gt;</a:t>
            </a:r>
          </a:p>
          <a:p>
            <a:r>
              <a:rPr lang="en-US" b="1" dirty="0"/>
              <a:t>  &lt;body&gt;</a:t>
            </a:r>
            <a:endParaRPr lang="en-US" dirty="0"/>
          </a:p>
          <a:p>
            <a:r>
              <a:rPr lang="en-US" b="1" dirty="0">
                <a:solidFill>
                  <a:srgbClr val="FF0000"/>
                </a:solidFill>
              </a:rPr>
              <a:t>&lt;/</a:t>
            </a:r>
            <a:r>
              <a:rPr lang="en-US" b="1" dirty="0" err="1">
                <a:solidFill>
                  <a:srgbClr val="FF0000"/>
                </a:solidFill>
              </a:rPr>
              <a:t>xsl:for</a:t>
            </a:r>
            <a:r>
              <a:rPr lang="en-US" b="1" dirty="0">
                <a:solidFill>
                  <a:srgbClr val="FF0000"/>
                </a:solidFill>
              </a:rPr>
              <a:t>-each&gt;</a:t>
            </a:r>
          </a:p>
        </p:txBody>
      </p:sp>
      <p:sp>
        <p:nvSpPr>
          <p:cNvPr id="8" name="Rectangle 7"/>
          <p:cNvSpPr>
            <a:spLocks noChangeArrowheads="1"/>
          </p:cNvSpPr>
          <p:nvPr/>
        </p:nvSpPr>
        <p:spPr bwMode="auto">
          <a:xfrm>
            <a:off x="6248400" y="2133600"/>
            <a:ext cx="2590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Add text to output</a:t>
            </a:r>
          </a:p>
        </p:txBody>
      </p:sp>
      <p:sp>
        <p:nvSpPr>
          <p:cNvPr id="9" name="Rectangle 8"/>
          <p:cNvSpPr>
            <a:spLocks noChangeArrowheads="1"/>
          </p:cNvSpPr>
          <p:nvPr/>
        </p:nvSpPr>
        <p:spPr bwMode="auto">
          <a:xfrm>
            <a:off x="3657600" y="2514600"/>
            <a:ext cx="5257800" cy="1600200"/>
          </a:xfrm>
          <a:prstGeom prst="rect">
            <a:avLst/>
          </a:prstGeom>
          <a:solidFill>
            <a:srgbClr val="FFFF99"/>
          </a:solidFill>
          <a:ln w="9525">
            <a:solidFill>
              <a:schemeClr val="tx1"/>
            </a:solidFill>
            <a:miter lim="800000"/>
            <a:headEnd/>
            <a:tailEnd/>
          </a:ln>
        </p:spPr>
        <p:txBody>
          <a:bodyPr wrap="none" anchor="ctr"/>
          <a:lstStyle/>
          <a:p>
            <a:r>
              <a:rPr lang="en-US" b="1" dirty="0">
                <a:solidFill>
                  <a:srgbClr val="FF0000"/>
                </a:solidFill>
              </a:rPr>
              <a:t>&lt;</a:t>
            </a:r>
            <a:r>
              <a:rPr lang="en-US" b="1" dirty="0" err="1">
                <a:solidFill>
                  <a:srgbClr val="FF0000"/>
                </a:solidFill>
              </a:rPr>
              <a:t>xsl:text</a:t>
            </a:r>
            <a:r>
              <a:rPr lang="en-US" b="1" dirty="0">
                <a:solidFill>
                  <a:srgbClr val="FF0000"/>
                </a:solidFill>
              </a:rPr>
              <a:t> disable-output-escaping=“yes”|”no”&gt;</a:t>
            </a:r>
          </a:p>
          <a:p>
            <a:r>
              <a:rPr lang="en-US" b="1" dirty="0"/>
              <a:t>  added-text</a:t>
            </a:r>
            <a:endParaRPr lang="en-US" dirty="0"/>
          </a:p>
          <a:p>
            <a:r>
              <a:rPr lang="en-US" b="1" dirty="0">
                <a:solidFill>
                  <a:srgbClr val="FF0000"/>
                </a:solidFill>
              </a:rPr>
              <a:t>&lt;/</a:t>
            </a:r>
            <a:r>
              <a:rPr lang="en-US" b="1" dirty="0" err="1">
                <a:solidFill>
                  <a:srgbClr val="FF0000"/>
                </a:solidFill>
              </a:rPr>
              <a:t>xsl:text</a:t>
            </a:r>
            <a:r>
              <a:rPr lang="en-US" b="1" dirty="0">
                <a:solidFill>
                  <a:srgbClr val="FF0000"/>
                </a:solidFill>
              </a:rPr>
              <a:t>&gt;</a:t>
            </a:r>
          </a:p>
        </p:txBody>
      </p:sp>
      <p:sp>
        <p:nvSpPr>
          <p:cNvPr id="10" name="Rectangle 9"/>
          <p:cNvSpPr>
            <a:spLocks noChangeArrowheads="1"/>
          </p:cNvSpPr>
          <p:nvPr/>
        </p:nvSpPr>
        <p:spPr bwMode="auto">
          <a:xfrm>
            <a:off x="304800" y="4038600"/>
            <a:ext cx="2590800" cy="381000"/>
          </a:xfrm>
          <a:prstGeom prst="rect">
            <a:avLst/>
          </a:prstGeom>
          <a:solidFill>
            <a:schemeClr val="accent1"/>
          </a:solidFill>
          <a:ln w="9525">
            <a:solidFill>
              <a:schemeClr val="tx1"/>
            </a:solidFill>
            <a:miter lim="800000"/>
            <a:headEnd/>
            <a:tailEnd/>
          </a:ln>
        </p:spPr>
        <p:txBody>
          <a:bodyPr wrap="none" anchor="ctr"/>
          <a:lstStyle/>
          <a:p>
            <a:pPr algn="ctr"/>
            <a:r>
              <a:rPr lang="en-US" b="1"/>
              <a:t>Add number to output</a:t>
            </a:r>
          </a:p>
        </p:txBody>
      </p:sp>
      <p:sp>
        <p:nvSpPr>
          <p:cNvPr id="11" name="Rectangle 10"/>
          <p:cNvSpPr>
            <a:spLocks noChangeArrowheads="1"/>
          </p:cNvSpPr>
          <p:nvPr/>
        </p:nvSpPr>
        <p:spPr bwMode="auto">
          <a:xfrm>
            <a:off x="304800" y="4419600"/>
            <a:ext cx="5638800" cy="1600200"/>
          </a:xfrm>
          <a:prstGeom prst="rect">
            <a:avLst/>
          </a:prstGeom>
          <a:solidFill>
            <a:srgbClr val="FFFF99"/>
          </a:solidFill>
          <a:ln w="9525">
            <a:solidFill>
              <a:schemeClr val="tx1"/>
            </a:solidFill>
            <a:miter lim="800000"/>
            <a:headEnd/>
            <a:tailEnd/>
          </a:ln>
        </p:spPr>
        <p:txBody>
          <a:bodyPr wrap="none" anchor="ctr"/>
          <a:lstStyle/>
          <a:p>
            <a:r>
              <a:rPr lang="en-US" b="1">
                <a:solidFill>
                  <a:srgbClr val="FF0000"/>
                </a:solidFill>
              </a:rPr>
              <a:t>&lt;xsl:number&gt;</a:t>
            </a:r>
          </a:p>
          <a:p>
            <a:r>
              <a:rPr lang="en-US" b="1"/>
              <a:t>  count=“pattern” </a:t>
            </a:r>
            <a:r>
              <a:rPr lang="en-US"/>
              <a:t>/* nodes will be counted*/</a:t>
            </a:r>
          </a:p>
          <a:p>
            <a:r>
              <a:rPr lang="en-US"/>
              <a:t>  </a:t>
            </a:r>
            <a:r>
              <a:rPr lang="en-US" b="1"/>
              <a:t>format=“{ string }” </a:t>
            </a:r>
            <a:r>
              <a:rPr lang="en-US"/>
              <a:t>/* format of number in ouitput */</a:t>
            </a:r>
          </a:p>
          <a:p>
            <a:r>
              <a:rPr lang="en-US" b="1"/>
              <a:t>  value=“expression” </a:t>
            </a:r>
            <a:r>
              <a:rPr lang="en-US"/>
              <a:t>/* content must be output */</a:t>
            </a:r>
            <a:endParaRPr lang="en-US" b="1"/>
          </a:p>
          <a:p>
            <a:r>
              <a:rPr lang="en-US" b="1">
                <a:solidFill>
                  <a:srgbClr val="FF0000"/>
                </a:solidFill>
              </a:rPr>
              <a:t>&lt;/xsl:text&gt;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Procedural Syntax</a:t>
            </a:r>
            <a:endParaRPr lang="en-US" dirty="0"/>
          </a:p>
        </p:txBody>
      </p:sp>
      <p:sp>
        <p:nvSpPr>
          <p:cNvPr id="6" name="Rectangle 4"/>
          <p:cNvSpPr>
            <a:spLocks noChangeArrowheads="1"/>
          </p:cNvSpPr>
          <p:nvPr/>
        </p:nvSpPr>
        <p:spPr bwMode="auto">
          <a:xfrm>
            <a:off x="381000" y="1600200"/>
            <a:ext cx="2590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Select 1/2 statement</a:t>
            </a:r>
          </a:p>
        </p:txBody>
      </p:sp>
      <p:sp>
        <p:nvSpPr>
          <p:cNvPr id="7" name="Rectangle 5"/>
          <p:cNvSpPr>
            <a:spLocks noChangeArrowheads="1"/>
          </p:cNvSpPr>
          <p:nvPr/>
        </p:nvSpPr>
        <p:spPr bwMode="auto">
          <a:xfrm>
            <a:off x="381000" y="2057400"/>
            <a:ext cx="3733800" cy="1219200"/>
          </a:xfrm>
          <a:prstGeom prst="rect">
            <a:avLst/>
          </a:prstGeom>
          <a:solidFill>
            <a:srgbClr val="FFFF99"/>
          </a:solidFill>
          <a:ln w="9525">
            <a:solidFill>
              <a:schemeClr val="tx1"/>
            </a:solidFill>
            <a:miter lim="800000"/>
            <a:headEnd/>
            <a:tailEnd/>
          </a:ln>
        </p:spPr>
        <p:txBody>
          <a:bodyPr wrap="none" anchor="ctr"/>
          <a:lstStyle/>
          <a:p>
            <a:r>
              <a:rPr lang="en-US" b="1" dirty="0">
                <a:solidFill>
                  <a:srgbClr val="FF0000"/>
                </a:solidFill>
              </a:rPr>
              <a:t>&lt;</a:t>
            </a:r>
            <a:r>
              <a:rPr lang="en-US" b="1" dirty="0" err="1">
                <a:solidFill>
                  <a:srgbClr val="FF0000"/>
                </a:solidFill>
              </a:rPr>
              <a:t>xsl:if</a:t>
            </a:r>
            <a:r>
              <a:rPr lang="en-US" b="1" dirty="0">
                <a:solidFill>
                  <a:srgbClr val="FF0000"/>
                </a:solidFill>
              </a:rPr>
              <a:t>  test=“</a:t>
            </a:r>
            <a:r>
              <a:rPr lang="en-US" b="1" dirty="0" err="1">
                <a:solidFill>
                  <a:srgbClr val="FF0000"/>
                </a:solidFill>
              </a:rPr>
              <a:t>exprsession</a:t>
            </a:r>
            <a:r>
              <a:rPr lang="en-US" b="1" dirty="0">
                <a:solidFill>
                  <a:srgbClr val="FF0000"/>
                </a:solidFill>
              </a:rPr>
              <a:t>”&gt;</a:t>
            </a:r>
          </a:p>
          <a:p>
            <a:r>
              <a:rPr lang="en-US" b="1" dirty="0"/>
              <a:t>  &lt;body&gt;</a:t>
            </a:r>
            <a:endParaRPr lang="en-US" dirty="0"/>
          </a:p>
          <a:p>
            <a:r>
              <a:rPr lang="en-US" b="1" dirty="0">
                <a:solidFill>
                  <a:srgbClr val="FF0000"/>
                </a:solidFill>
              </a:rPr>
              <a:t>&lt;/</a:t>
            </a:r>
            <a:r>
              <a:rPr lang="en-US" b="1" dirty="0" err="1">
                <a:solidFill>
                  <a:srgbClr val="FF0000"/>
                </a:solidFill>
              </a:rPr>
              <a:t>xsl:for</a:t>
            </a:r>
            <a:r>
              <a:rPr lang="en-US" b="1" dirty="0">
                <a:solidFill>
                  <a:srgbClr val="FF0000"/>
                </a:solidFill>
              </a:rPr>
              <a:t>-each&gt;</a:t>
            </a:r>
          </a:p>
        </p:txBody>
      </p:sp>
      <p:sp>
        <p:nvSpPr>
          <p:cNvPr id="8" name="Rectangle 6"/>
          <p:cNvSpPr>
            <a:spLocks noChangeArrowheads="1"/>
          </p:cNvSpPr>
          <p:nvPr/>
        </p:nvSpPr>
        <p:spPr bwMode="auto">
          <a:xfrm>
            <a:off x="4495800" y="1600200"/>
            <a:ext cx="2590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Select 1/n statement</a:t>
            </a:r>
          </a:p>
        </p:txBody>
      </p:sp>
      <p:sp>
        <p:nvSpPr>
          <p:cNvPr id="9" name="Rectangle 7"/>
          <p:cNvSpPr>
            <a:spLocks noChangeArrowheads="1"/>
          </p:cNvSpPr>
          <p:nvPr/>
        </p:nvSpPr>
        <p:spPr bwMode="auto">
          <a:xfrm>
            <a:off x="4495800" y="2057400"/>
            <a:ext cx="4114800" cy="3352800"/>
          </a:xfrm>
          <a:prstGeom prst="rect">
            <a:avLst/>
          </a:prstGeom>
          <a:solidFill>
            <a:srgbClr val="FFFF99"/>
          </a:solidFill>
          <a:ln w="9525">
            <a:solidFill>
              <a:schemeClr val="tx1"/>
            </a:solidFill>
            <a:miter lim="800000"/>
            <a:headEnd/>
            <a:tailEnd/>
          </a:ln>
        </p:spPr>
        <p:txBody>
          <a:bodyPr wrap="none" anchor="ctr"/>
          <a:lstStyle/>
          <a:p>
            <a:r>
              <a:rPr lang="en-US" b="1" dirty="0">
                <a:solidFill>
                  <a:srgbClr val="FF0000"/>
                </a:solidFill>
              </a:rPr>
              <a:t>&lt;</a:t>
            </a:r>
            <a:r>
              <a:rPr lang="en-US" b="1" dirty="0" err="1">
                <a:solidFill>
                  <a:srgbClr val="FF0000"/>
                </a:solidFill>
              </a:rPr>
              <a:t>xsl:choose</a:t>
            </a:r>
            <a:r>
              <a:rPr lang="en-US" b="1" dirty="0">
                <a:solidFill>
                  <a:srgbClr val="FF0000"/>
                </a:solidFill>
              </a:rPr>
              <a:t>&gt;</a:t>
            </a:r>
          </a:p>
          <a:p>
            <a:r>
              <a:rPr lang="en-US" dirty="0"/>
              <a:t>   </a:t>
            </a:r>
            <a:r>
              <a:rPr lang="en-US" b="1" dirty="0">
                <a:solidFill>
                  <a:srgbClr val="0000CC"/>
                </a:solidFill>
              </a:rPr>
              <a:t>&lt;</a:t>
            </a:r>
            <a:r>
              <a:rPr lang="en-US" b="1" dirty="0" err="1">
                <a:solidFill>
                  <a:srgbClr val="0000CC"/>
                </a:solidFill>
              </a:rPr>
              <a:t>xsl:when</a:t>
            </a:r>
            <a:r>
              <a:rPr lang="en-US" b="1" dirty="0">
                <a:solidFill>
                  <a:srgbClr val="0000CC"/>
                </a:solidFill>
              </a:rPr>
              <a:t>  test=“exprsession1”&gt;</a:t>
            </a:r>
          </a:p>
          <a:p>
            <a:r>
              <a:rPr lang="en-US" b="1" dirty="0"/>
              <a:t>     &lt;body&gt;</a:t>
            </a:r>
          </a:p>
          <a:p>
            <a:r>
              <a:rPr lang="en-US" b="1" dirty="0">
                <a:solidFill>
                  <a:srgbClr val="0000CC"/>
                </a:solidFill>
              </a:rPr>
              <a:t>   &lt;/</a:t>
            </a:r>
            <a:r>
              <a:rPr lang="en-US" b="1" dirty="0" err="1">
                <a:solidFill>
                  <a:srgbClr val="0000CC"/>
                </a:solidFill>
              </a:rPr>
              <a:t>xsl:when</a:t>
            </a:r>
            <a:r>
              <a:rPr lang="en-US" b="1" dirty="0">
                <a:solidFill>
                  <a:srgbClr val="0000CC"/>
                </a:solidFill>
              </a:rPr>
              <a:t>&gt;</a:t>
            </a:r>
          </a:p>
          <a:p>
            <a:r>
              <a:rPr lang="en-US" dirty="0"/>
              <a:t>   </a:t>
            </a:r>
            <a:r>
              <a:rPr lang="en-US" b="1" dirty="0">
                <a:solidFill>
                  <a:srgbClr val="0000CC"/>
                </a:solidFill>
              </a:rPr>
              <a:t>&lt;</a:t>
            </a:r>
            <a:r>
              <a:rPr lang="en-US" b="1" dirty="0" err="1">
                <a:solidFill>
                  <a:srgbClr val="0000CC"/>
                </a:solidFill>
              </a:rPr>
              <a:t>xsl:when</a:t>
            </a:r>
            <a:r>
              <a:rPr lang="en-US" b="1" dirty="0">
                <a:solidFill>
                  <a:srgbClr val="0000CC"/>
                </a:solidFill>
              </a:rPr>
              <a:t>  test=“exprsession2”&gt;</a:t>
            </a:r>
          </a:p>
          <a:p>
            <a:r>
              <a:rPr lang="en-US" b="1" dirty="0"/>
              <a:t>     &lt;body&gt;</a:t>
            </a:r>
          </a:p>
          <a:p>
            <a:r>
              <a:rPr lang="en-US" b="1" dirty="0">
                <a:solidFill>
                  <a:srgbClr val="0000CC"/>
                </a:solidFill>
              </a:rPr>
              <a:t>   &lt;/</a:t>
            </a:r>
            <a:r>
              <a:rPr lang="en-US" b="1" dirty="0" err="1">
                <a:solidFill>
                  <a:srgbClr val="0000CC"/>
                </a:solidFill>
              </a:rPr>
              <a:t>xsl:when</a:t>
            </a:r>
            <a:r>
              <a:rPr lang="en-US" b="1" dirty="0">
                <a:solidFill>
                  <a:srgbClr val="0000CC"/>
                </a:solidFill>
              </a:rPr>
              <a:t>&gt;</a:t>
            </a:r>
          </a:p>
          <a:p>
            <a:r>
              <a:rPr lang="en-US" b="1" dirty="0">
                <a:solidFill>
                  <a:srgbClr val="0000CC"/>
                </a:solidFill>
              </a:rPr>
              <a:t>   ………..</a:t>
            </a:r>
          </a:p>
          <a:p>
            <a:r>
              <a:rPr lang="en-US" dirty="0"/>
              <a:t>   </a:t>
            </a:r>
            <a:r>
              <a:rPr lang="en-US" b="1" dirty="0">
                <a:solidFill>
                  <a:srgbClr val="0000CC"/>
                </a:solidFill>
              </a:rPr>
              <a:t>&lt;</a:t>
            </a:r>
            <a:r>
              <a:rPr lang="en-US" b="1" dirty="0" err="1">
                <a:solidFill>
                  <a:srgbClr val="0000CC"/>
                </a:solidFill>
              </a:rPr>
              <a:t>xsl:otherwise</a:t>
            </a:r>
            <a:r>
              <a:rPr lang="en-US" b="1" dirty="0">
                <a:solidFill>
                  <a:srgbClr val="0000CC"/>
                </a:solidFill>
              </a:rPr>
              <a:t>&gt;</a:t>
            </a:r>
          </a:p>
          <a:p>
            <a:r>
              <a:rPr lang="en-US" b="1" dirty="0"/>
              <a:t>     &lt;body&gt;</a:t>
            </a:r>
          </a:p>
          <a:p>
            <a:r>
              <a:rPr lang="en-US" b="1" dirty="0">
                <a:solidFill>
                  <a:srgbClr val="0000CC"/>
                </a:solidFill>
              </a:rPr>
              <a:t>   &lt;/</a:t>
            </a:r>
            <a:r>
              <a:rPr lang="en-US" b="1" dirty="0" err="1">
                <a:solidFill>
                  <a:srgbClr val="0000CC"/>
                </a:solidFill>
              </a:rPr>
              <a:t>xsl:otherwise</a:t>
            </a:r>
            <a:r>
              <a:rPr lang="en-US" b="1" dirty="0">
                <a:solidFill>
                  <a:srgbClr val="0000CC"/>
                </a:solidFill>
              </a:rPr>
              <a:t>&gt;</a:t>
            </a:r>
          </a:p>
          <a:p>
            <a:r>
              <a:rPr lang="en-US" b="1" dirty="0">
                <a:solidFill>
                  <a:srgbClr val="FF0000"/>
                </a:solidFill>
              </a:rPr>
              <a:t>&lt;/</a:t>
            </a:r>
            <a:r>
              <a:rPr lang="en-US" b="1" dirty="0" err="1">
                <a:solidFill>
                  <a:srgbClr val="FF0000"/>
                </a:solidFill>
              </a:rPr>
              <a:t>xsl:choose</a:t>
            </a:r>
            <a:r>
              <a:rPr lang="en-US" b="1" dirty="0">
                <a:solidFill>
                  <a:srgbClr val="FF0000"/>
                </a:solidFill>
              </a:rPr>
              <a:t>&gt;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Sorting in XSLT</a:t>
            </a:r>
            <a:endParaRPr lang="en-US" dirty="0"/>
          </a:p>
        </p:txBody>
      </p:sp>
      <p:pic>
        <p:nvPicPr>
          <p:cNvPr id="6" name="Picture 4"/>
          <p:cNvPicPr>
            <a:picLocks noChangeAspect="1" noChangeArrowheads="1"/>
          </p:cNvPicPr>
          <p:nvPr/>
        </p:nvPicPr>
        <p:blipFill>
          <a:blip r:embed="rId3">
            <a:lum bright="-20000" contrast="40000"/>
          </a:blip>
          <a:srcRect/>
          <a:stretch>
            <a:fillRect/>
          </a:stretch>
        </p:blipFill>
        <p:spPr bwMode="auto">
          <a:xfrm>
            <a:off x="506049" y="1676400"/>
            <a:ext cx="8082378" cy="2590800"/>
          </a:xfrm>
          <a:prstGeom prst="rect">
            <a:avLst/>
          </a:prstGeom>
          <a:noFill/>
          <a:ln w="9525">
            <a:noFill/>
            <a:miter lim="800000"/>
            <a:headEnd/>
            <a:tailEnd/>
          </a:ln>
        </p:spPr>
      </p:pic>
      <p:sp>
        <p:nvSpPr>
          <p:cNvPr id="7" name="Rectangle 6"/>
          <p:cNvSpPr/>
          <p:nvPr/>
        </p:nvSpPr>
        <p:spPr>
          <a:xfrm>
            <a:off x="914400" y="4572000"/>
            <a:ext cx="7391400" cy="923330"/>
          </a:xfrm>
          <a:prstGeom prst="rect">
            <a:avLst/>
          </a:prstGeom>
        </p:spPr>
        <p:txBody>
          <a:bodyPr wrap="square">
            <a:spAutoFit/>
          </a:bodyPr>
          <a:lstStyle/>
          <a:p>
            <a:r>
              <a:rPr lang="en-US" dirty="0" smtClean="0"/>
              <a:t>The </a:t>
            </a:r>
            <a:r>
              <a:rPr lang="en-US" b="1" i="1" dirty="0" err="1" smtClean="0"/>
              <a:t>xsl:sort</a:t>
            </a:r>
            <a:r>
              <a:rPr lang="en-US" dirty="0" smtClean="0"/>
              <a:t> element in XSLT can be used to sort a group of similar elements. The sorting can be done in various ways by using the attributes of this element.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 7 – More on XSLT</a:t>
            </a:r>
            <a:endParaRPr lang="en-US" dirty="0"/>
          </a:p>
        </p:txBody>
      </p:sp>
      <p:pic>
        <p:nvPicPr>
          <p:cNvPr id="3074" name="Picture 2"/>
          <p:cNvPicPr>
            <a:picLocks noChangeAspect="1" noChangeArrowheads="1"/>
          </p:cNvPicPr>
          <p:nvPr/>
        </p:nvPicPr>
        <p:blipFill>
          <a:blip r:embed="rId3"/>
          <a:srcRect/>
          <a:stretch>
            <a:fillRect/>
          </a:stretch>
        </p:blipFill>
        <p:spPr bwMode="auto">
          <a:xfrm>
            <a:off x="1979696" y="1447800"/>
            <a:ext cx="5183104" cy="40101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XPath</a:t>
            </a:r>
            <a:endParaRPr lang="en-US" dirty="0"/>
          </a:p>
        </p:txBody>
      </p:sp>
      <p:pic>
        <p:nvPicPr>
          <p:cNvPr id="4098" name="Picture 2"/>
          <p:cNvPicPr>
            <a:picLocks noChangeAspect="1" noChangeArrowheads="1"/>
          </p:cNvPicPr>
          <p:nvPr/>
        </p:nvPicPr>
        <p:blipFill>
          <a:blip r:embed="rId3"/>
          <a:srcRect/>
          <a:stretch>
            <a:fillRect/>
          </a:stretch>
        </p:blipFill>
        <p:spPr bwMode="auto">
          <a:xfrm>
            <a:off x="2057400" y="1219200"/>
            <a:ext cx="5091112" cy="2444683"/>
          </a:xfrm>
          <a:prstGeom prst="rect">
            <a:avLst/>
          </a:prstGeom>
          <a:noFill/>
          <a:ln w="9525">
            <a:noFill/>
            <a:miter lim="800000"/>
            <a:headEnd/>
            <a:tailEnd/>
          </a:ln>
          <a:effectLst/>
        </p:spPr>
      </p:pic>
      <p:sp>
        <p:nvSpPr>
          <p:cNvPr id="8" name="Rectangle 7"/>
          <p:cNvSpPr/>
          <p:nvPr/>
        </p:nvSpPr>
        <p:spPr>
          <a:xfrm>
            <a:off x="304800" y="3810000"/>
            <a:ext cx="598947" cy="369332"/>
          </a:xfrm>
          <a:prstGeom prst="rect">
            <a:avLst/>
          </a:prstGeom>
        </p:spPr>
        <p:txBody>
          <a:bodyPr wrap="none">
            <a:spAutoFit/>
          </a:bodyPr>
          <a:lstStyle/>
          <a:p>
            <a:r>
              <a:rPr lang="en-US" i="1" dirty="0" smtClean="0">
                <a:solidFill>
                  <a:srgbClr val="0070C0"/>
                </a:solidFill>
              </a:rPr>
              <a:t>XSLT</a:t>
            </a:r>
          </a:p>
        </p:txBody>
      </p:sp>
      <p:sp>
        <p:nvSpPr>
          <p:cNvPr id="9" name="Rectangle 8"/>
          <p:cNvSpPr/>
          <p:nvPr/>
        </p:nvSpPr>
        <p:spPr>
          <a:xfrm>
            <a:off x="1066800" y="4114800"/>
            <a:ext cx="7620000" cy="369332"/>
          </a:xfrm>
          <a:prstGeom prst="rect">
            <a:avLst/>
          </a:prstGeom>
        </p:spPr>
        <p:txBody>
          <a:bodyPr wrap="square">
            <a:spAutoFit/>
          </a:bodyPr>
          <a:lstStyle/>
          <a:p>
            <a:r>
              <a:rPr lang="en-US" dirty="0" smtClean="0"/>
              <a:t>XSLT is a language for transforming XML documents into XML, HTML, or text .</a:t>
            </a:r>
            <a:endParaRPr lang="en-US" dirty="0"/>
          </a:p>
        </p:txBody>
      </p:sp>
      <p:sp>
        <p:nvSpPr>
          <p:cNvPr id="10" name="Rectangle 9"/>
          <p:cNvSpPr/>
          <p:nvPr/>
        </p:nvSpPr>
        <p:spPr>
          <a:xfrm>
            <a:off x="304800" y="4736068"/>
            <a:ext cx="863506" cy="369332"/>
          </a:xfrm>
          <a:prstGeom prst="rect">
            <a:avLst/>
          </a:prstGeom>
        </p:spPr>
        <p:txBody>
          <a:bodyPr wrap="none">
            <a:spAutoFit/>
          </a:bodyPr>
          <a:lstStyle/>
          <a:p>
            <a:r>
              <a:rPr lang="en-US" i="1" dirty="0" err="1" smtClean="0">
                <a:solidFill>
                  <a:srgbClr val="0070C0"/>
                </a:solidFill>
              </a:rPr>
              <a:t>XQuery</a:t>
            </a:r>
            <a:endParaRPr lang="en-US" i="1" dirty="0" smtClean="0">
              <a:solidFill>
                <a:srgbClr val="0070C0"/>
              </a:solidFill>
            </a:endParaRPr>
          </a:p>
        </p:txBody>
      </p:sp>
      <p:sp>
        <p:nvSpPr>
          <p:cNvPr id="11" name="Rectangle 10"/>
          <p:cNvSpPr/>
          <p:nvPr/>
        </p:nvSpPr>
        <p:spPr>
          <a:xfrm>
            <a:off x="1066800" y="5117068"/>
            <a:ext cx="7543800" cy="646331"/>
          </a:xfrm>
          <a:prstGeom prst="rect">
            <a:avLst/>
          </a:prstGeom>
        </p:spPr>
        <p:txBody>
          <a:bodyPr wrap="square">
            <a:spAutoFit/>
          </a:bodyPr>
          <a:lstStyle/>
          <a:p>
            <a:r>
              <a:rPr lang="en-US" dirty="0" err="1" smtClean="0"/>
              <a:t>XQuery</a:t>
            </a:r>
            <a:r>
              <a:rPr lang="en-US" dirty="0" smtClean="0"/>
              <a:t> builds on </a:t>
            </a:r>
            <a:r>
              <a:rPr lang="en-US" dirty="0" err="1" smtClean="0"/>
              <a:t>XPath</a:t>
            </a:r>
            <a:r>
              <a:rPr lang="en-US" dirty="0" smtClean="0"/>
              <a:t> and is a language for extracting information from XML documents.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 of </a:t>
            </a:r>
            <a:r>
              <a:rPr lang="en-US" dirty="0" err="1" smtClean="0"/>
              <a:t>XPath</a:t>
            </a:r>
            <a:endParaRPr lang="en-US" dirty="0"/>
          </a:p>
        </p:txBody>
      </p:sp>
      <p:pic>
        <p:nvPicPr>
          <p:cNvPr id="6" name="Picture 4"/>
          <p:cNvPicPr>
            <a:picLocks noChangeAspect="1" noChangeArrowheads="1"/>
          </p:cNvPicPr>
          <p:nvPr/>
        </p:nvPicPr>
        <p:blipFill>
          <a:blip r:embed="rId2">
            <a:lum bright="-20000" contrast="40000"/>
          </a:blip>
          <a:srcRect/>
          <a:stretch>
            <a:fillRect/>
          </a:stretch>
        </p:blipFill>
        <p:spPr bwMode="auto">
          <a:xfrm>
            <a:off x="304800" y="3308956"/>
            <a:ext cx="8610600" cy="2025044"/>
          </a:xfrm>
          <a:prstGeom prst="rect">
            <a:avLst/>
          </a:prstGeom>
          <a:noFill/>
        </p:spPr>
      </p:pic>
      <p:sp>
        <p:nvSpPr>
          <p:cNvPr id="7" name="Rectangle 6"/>
          <p:cNvSpPr/>
          <p:nvPr/>
        </p:nvSpPr>
        <p:spPr>
          <a:xfrm>
            <a:off x="533400" y="1219200"/>
            <a:ext cx="7696200" cy="1200329"/>
          </a:xfrm>
          <a:prstGeom prst="rect">
            <a:avLst/>
          </a:prstGeom>
        </p:spPr>
        <p:txBody>
          <a:bodyPr wrap="square">
            <a:spAutoFit/>
          </a:bodyPr>
          <a:lstStyle/>
          <a:p>
            <a:r>
              <a:rPr lang="en-US" sz="2400" dirty="0" err="1" smtClean="0"/>
              <a:t>XPath</a:t>
            </a:r>
            <a:r>
              <a:rPr lang="en-US" sz="2400" dirty="0" smtClean="0"/>
              <a:t> is designed for XML documents. It provides a single syntax that you can use for queries, addressing, and patterns. </a:t>
            </a:r>
            <a:r>
              <a:rPr lang="en-US" sz="2400" dirty="0" err="1" smtClean="0"/>
              <a:t>XPath</a:t>
            </a:r>
            <a:r>
              <a:rPr lang="en-US" sz="2400" dirty="0" smtClean="0"/>
              <a:t> is concise, simple, and powerful.</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Document in </a:t>
            </a:r>
            <a:r>
              <a:rPr lang="en-US" dirty="0" err="1" smtClean="0"/>
              <a:t>XPath</a:t>
            </a:r>
            <a:endParaRPr lang="en-US" dirty="0"/>
          </a:p>
        </p:txBody>
      </p:sp>
      <p:pic>
        <p:nvPicPr>
          <p:cNvPr id="6" name="Picture 4"/>
          <p:cNvPicPr>
            <a:picLocks noChangeAspect="1" noChangeArrowheads="1"/>
          </p:cNvPicPr>
          <p:nvPr/>
        </p:nvPicPr>
        <p:blipFill>
          <a:blip r:embed="rId3">
            <a:lum bright="-20000" contrast="40000"/>
          </a:blip>
          <a:srcRect/>
          <a:stretch>
            <a:fillRect/>
          </a:stretch>
        </p:blipFill>
        <p:spPr bwMode="auto">
          <a:xfrm>
            <a:off x="5105400" y="1143000"/>
            <a:ext cx="3505200" cy="5004980"/>
          </a:xfrm>
          <a:prstGeom prst="rect">
            <a:avLst/>
          </a:prstGeom>
          <a:noFill/>
        </p:spPr>
      </p:pic>
      <p:pic>
        <p:nvPicPr>
          <p:cNvPr id="5122" name="Picture 2"/>
          <p:cNvPicPr>
            <a:picLocks noChangeAspect="1" noChangeArrowheads="1"/>
          </p:cNvPicPr>
          <p:nvPr/>
        </p:nvPicPr>
        <p:blipFill>
          <a:blip r:embed="rId4"/>
          <a:srcRect/>
          <a:stretch>
            <a:fillRect/>
          </a:stretch>
        </p:blipFill>
        <p:spPr bwMode="auto">
          <a:xfrm>
            <a:off x="762000" y="1447800"/>
            <a:ext cx="3962400" cy="3962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Operators in </a:t>
            </a:r>
            <a:r>
              <a:rPr lang="en-US" dirty="0" err="1" smtClean="0"/>
              <a:t>XPath</a:t>
            </a:r>
            <a:endParaRPr lang="en-US" dirty="0"/>
          </a:p>
        </p:txBody>
      </p:sp>
      <p:pic>
        <p:nvPicPr>
          <p:cNvPr id="6146" name="Picture 2"/>
          <p:cNvPicPr>
            <a:picLocks noChangeAspect="1" noChangeArrowheads="1"/>
          </p:cNvPicPr>
          <p:nvPr/>
        </p:nvPicPr>
        <p:blipFill>
          <a:blip r:embed="rId3"/>
          <a:srcRect/>
          <a:stretch>
            <a:fillRect/>
          </a:stretch>
        </p:blipFill>
        <p:spPr bwMode="auto">
          <a:xfrm>
            <a:off x="437139" y="2900363"/>
            <a:ext cx="8249661" cy="3119437"/>
          </a:xfrm>
          <a:prstGeom prst="rect">
            <a:avLst/>
          </a:prstGeom>
          <a:noFill/>
          <a:ln w="9525">
            <a:noFill/>
            <a:miter lim="800000"/>
            <a:headEnd/>
            <a:tailEnd/>
          </a:ln>
          <a:effectLst/>
        </p:spPr>
      </p:pic>
      <p:sp>
        <p:nvSpPr>
          <p:cNvPr id="7" name="Rectangle 6"/>
          <p:cNvSpPr/>
          <p:nvPr/>
        </p:nvSpPr>
        <p:spPr>
          <a:xfrm>
            <a:off x="457200" y="1362670"/>
            <a:ext cx="8153400" cy="923330"/>
          </a:xfrm>
          <a:prstGeom prst="rect">
            <a:avLst/>
          </a:prstGeom>
        </p:spPr>
        <p:txBody>
          <a:bodyPr wrap="square">
            <a:spAutoFit/>
          </a:bodyPr>
          <a:lstStyle/>
          <a:p>
            <a:r>
              <a:rPr lang="en-US" dirty="0" smtClean="0"/>
              <a:t>An </a:t>
            </a:r>
            <a:r>
              <a:rPr lang="en-US" dirty="0" err="1" smtClean="0"/>
              <a:t>XPath</a:t>
            </a:r>
            <a:r>
              <a:rPr lang="en-US" dirty="0" smtClean="0"/>
              <a:t> expression returns a node set, a </a:t>
            </a:r>
            <a:r>
              <a:rPr lang="en-US" dirty="0" err="1" smtClean="0"/>
              <a:t>boolean</a:t>
            </a:r>
            <a:r>
              <a:rPr lang="en-US" dirty="0" smtClean="0"/>
              <a:t>, a string, or a number. </a:t>
            </a:r>
            <a:r>
              <a:rPr lang="en-US" dirty="0" err="1" smtClean="0"/>
              <a:t>XPath</a:t>
            </a:r>
            <a:r>
              <a:rPr lang="en-US" dirty="0" smtClean="0"/>
              <a:t> provides basic floating point arithmetic operators and some comparison and </a:t>
            </a:r>
            <a:r>
              <a:rPr lang="en-US" dirty="0" err="1" smtClean="0"/>
              <a:t>boolean</a:t>
            </a:r>
            <a:r>
              <a:rPr lang="en-US" dirty="0" smtClean="0"/>
              <a:t> operators.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 6 – XSL and XSLT</a:t>
            </a:r>
            <a:endParaRPr lang="en-US" dirty="0"/>
          </a:p>
        </p:txBody>
      </p:sp>
      <p:pic>
        <p:nvPicPr>
          <p:cNvPr id="8" name="Picture 22"/>
          <p:cNvPicPr>
            <a:picLocks noChangeAspect="1" noChangeArrowheads="1"/>
          </p:cNvPicPr>
          <p:nvPr/>
        </p:nvPicPr>
        <p:blipFill>
          <a:blip r:embed="rId3">
            <a:lum bright="-20000" contrast="40000"/>
          </a:blip>
          <a:srcRect/>
          <a:stretch>
            <a:fillRect/>
          </a:stretch>
        </p:blipFill>
        <p:spPr bwMode="auto">
          <a:xfrm>
            <a:off x="1600200" y="2060575"/>
            <a:ext cx="5791200" cy="228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Matching</a:t>
            </a:r>
            <a:endParaRPr lang="en-US" dirty="0"/>
          </a:p>
        </p:txBody>
      </p:sp>
      <p:pic>
        <p:nvPicPr>
          <p:cNvPr id="7" name="Picture 4"/>
          <p:cNvPicPr>
            <a:picLocks noChangeAspect="1" noChangeArrowheads="1"/>
          </p:cNvPicPr>
          <p:nvPr/>
        </p:nvPicPr>
        <p:blipFill>
          <a:blip r:embed="rId3">
            <a:lum bright="-20000" contrast="40000"/>
          </a:blip>
          <a:srcRect/>
          <a:stretch>
            <a:fillRect/>
          </a:stretch>
        </p:blipFill>
        <p:spPr bwMode="auto">
          <a:xfrm>
            <a:off x="1008591" y="1497013"/>
            <a:ext cx="7221009" cy="383698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XPath</a:t>
            </a:r>
            <a:r>
              <a:rPr lang="en-US" dirty="0" smtClean="0"/>
              <a:t> Expressions and Functions</a:t>
            </a:r>
            <a:endParaRPr lang="en-US" dirty="0"/>
          </a:p>
        </p:txBody>
      </p:sp>
      <p:sp>
        <p:nvSpPr>
          <p:cNvPr id="3" name="Content Placeholder 2"/>
          <p:cNvSpPr>
            <a:spLocks noGrp="1"/>
          </p:cNvSpPr>
          <p:nvPr>
            <p:ph idx="1"/>
          </p:nvPr>
        </p:nvSpPr>
        <p:spPr>
          <a:xfrm>
            <a:off x="457200" y="1219200"/>
            <a:ext cx="8305800" cy="4800599"/>
          </a:xfrm>
        </p:spPr>
        <p:txBody>
          <a:bodyPr>
            <a:normAutofit/>
          </a:bodyPr>
          <a:lstStyle/>
          <a:p>
            <a:pPr>
              <a:buNone/>
            </a:pPr>
            <a:r>
              <a:rPr lang="en-US" dirty="0" smtClean="0"/>
              <a:t>	</a:t>
            </a:r>
            <a:r>
              <a:rPr lang="en-US" dirty="0" err="1" smtClean="0"/>
              <a:t>XPath</a:t>
            </a:r>
            <a:r>
              <a:rPr lang="en-US" dirty="0" smtClean="0"/>
              <a:t> Expressions are statements that can extract useful information from the </a:t>
            </a:r>
            <a:r>
              <a:rPr lang="en-US" dirty="0" err="1" smtClean="0"/>
              <a:t>XPath</a:t>
            </a:r>
            <a:r>
              <a:rPr lang="en-US" dirty="0" smtClean="0"/>
              <a:t> tree. </a:t>
            </a:r>
          </a:p>
          <a:p>
            <a:pPr>
              <a:buNone/>
            </a:pPr>
            <a:r>
              <a:rPr lang="en-US" dirty="0" smtClean="0"/>
              <a:t>	</a:t>
            </a:r>
          </a:p>
          <a:p>
            <a:pPr>
              <a:buNone/>
            </a:pPr>
            <a:r>
              <a:rPr lang="en-US" dirty="0" smtClean="0"/>
              <a:t>	There are four types of expressions in </a:t>
            </a:r>
            <a:r>
              <a:rPr lang="en-US" dirty="0" err="1" smtClean="0"/>
              <a:t>XPath</a:t>
            </a:r>
            <a:r>
              <a:rPr lang="en-US" smtClean="0"/>
              <a:t>: </a:t>
            </a:r>
            <a:r>
              <a:rPr lang="en-US" b="1" smtClean="0"/>
              <a:t>-</a:t>
            </a:r>
            <a:r>
              <a:rPr lang="en-US" b="1" dirty="0" smtClean="0"/>
              <a:t>Node set</a:t>
            </a:r>
          </a:p>
          <a:p>
            <a:pPr>
              <a:buNone/>
            </a:pPr>
            <a:r>
              <a:rPr lang="en-US" b="1" dirty="0" smtClean="0"/>
              <a:t>	-Boolean</a:t>
            </a:r>
          </a:p>
          <a:p>
            <a:pPr>
              <a:buNone/>
            </a:pPr>
            <a:r>
              <a:rPr lang="en-US" b="1" dirty="0" smtClean="0"/>
              <a:t>	-Number</a:t>
            </a:r>
          </a:p>
          <a:p>
            <a:pPr>
              <a:buNone/>
            </a:pPr>
            <a:r>
              <a:rPr lang="en-US" b="1" dirty="0" smtClean="0"/>
              <a:t>	-String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Node set Functions</a:t>
            </a:r>
            <a:endParaRPr lang="en-US" dirty="0"/>
          </a:p>
        </p:txBody>
      </p:sp>
      <p:sp>
        <p:nvSpPr>
          <p:cNvPr id="6" name="Rectangle 3"/>
          <p:cNvSpPr txBox="1">
            <a:spLocks noChangeArrowheads="1"/>
          </p:cNvSpPr>
          <p:nvPr/>
        </p:nvSpPr>
        <p:spPr>
          <a:xfrm>
            <a:off x="228600" y="1970594"/>
            <a:ext cx="3733800" cy="1915605"/>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name()</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name(</a:t>
            </a:r>
            <a:r>
              <a:rPr kumimoji="0" lang="en-US" sz="2100" b="0" i="0" u="none" strike="noStrike" kern="1200" cap="none" spc="0" normalizeH="0" baseline="0" noProof="0" dirty="0" err="1" smtClean="0">
                <a:ln>
                  <a:noFill/>
                </a:ln>
                <a:solidFill>
                  <a:schemeClr val="tx1"/>
                </a:solidFill>
                <a:effectLst/>
                <a:uLnTx/>
                <a:uFillTx/>
                <a:latin typeface="+mn-lt"/>
                <a:ea typeface="+mn-ea"/>
                <a:cs typeface="+mn-cs"/>
              </a:rPr>
              <a:t>nodeset</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local-name()</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namespace-</a:t>
            </a:r>
            <a:r>
              <a:rPr kumimoji="0" lang="en-US" sz="2100" b="0" i="0" u="none" strike="noStrike" kern="1200" cap="none" spc="0" normalizeH="0" baseline="0" noProof="0" dirty="0" err="1" smtClean="0">
                <a:ln>
                  <a:noFill/>
                </a:ln>
                <a:solidFill>
                  <a:schemeClr val="tx1"/>
                </a:solidFill>
                <a:effectLst/>
                <a:uLnTx/>
                <a:uFillTx/>
                <a:latin typeface="+mn-lt"/>
                <a:ea typeface="+mn-ea"/>
                <a:cs typeface="+mn-cs"/>
              </a:rPr>
              <a:t>uri</a:t>
            </a:r>
            <a:r>
              <a:rPr kumimoji="0" lang="en-US" sz="21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root()</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text()</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1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5"/>
          <p:cNvPicPr>
            <a:picLocks noChangeAspect="1" noChangeArrowheads="1"/>
          </p:cNvPicPr>
          <p:nvPr/>
        </p:nvPicPr>
        <p:blipFill>
          <a:blip r:embed="rId3">
            <a:lum bright="-20000" contrast="40000"/>
          </a:blip>
          <a:srcRect/>
          <a:stretch>
            <a:fillRect/>
          </a:stretch>
        </p:blipFill>
        <p:spPr bwMode="auto">
          <a:xfrm>
            <a:off x="3886200" y="914400"/>
            <a:ext cx="5181600" cy="2941638"/>
          </a:xfrm>
          <a:prstGeom prst="rect">
            <a:avLst/>
          </a:prstGeom>
          <a:noFill/>
          <a:ln w="9525">
            <a:solidFill>
              <a:srgbClr val="FF0000"/>
            </a:solidFill>
            <a:miter lim="800000"/>
            <a:headEnd/>
            <a:tailEnd/>
          </a:ln>
        </p:spPr>
      </p:pic>
      <p:pic>
        <p:nvPicPr>
          <p:cNvPr id="8" name="Picture 6"/>
          <p:cNvPicPr>
            <a:picLocks noChangeAspect="1" noChangeArrowheads="1"/>
          </p:cNvPicPr>
          <p:nvPr/>
        </p:nvPicPr>
        <p:blipFill>
          <a:blip r:embed="rId4">
            <a:lum bright="-20000" contrast="40000"/>
          </a:blip>
          <a:srcRect/>
          <a:stretch>
            <a:fillRect/>
          </a:stretch>
        </p:blipFill>
        <p:spPr bwMode="auto">
          <a:xfrm>
            <a:off x="1419225" y="4114800"/>
            <a:ext cx="6276975" cy="190015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Boolean Functions</a:t>
            </a:r>
            <a:endParaRPr lang="en-US" dirty="0"/>
          </a:p>
        </p:txBody>
      </p:sp>
      <p:pic>
        <p:nvPicPr>
          <p:cNvPr id="6" name="Picture 4"/>
          <p:cNvPicPr>
            <a:picLocks noChangeAspect="1" noChangeArrowheads="1"/>
          </p:cNvPicPr>
          <p:nvPr/>
        </p:nvPicPr>
        <p:blipFill>
          <a:blip r:embed="rId3">
            <a:lum bright="-20000" contrast="40000"/>
          </a:blip>
          <a:srcRect/>
          <a:stretch>
            <a:fillRect/>
          </a:stretch>
        </p:blipFill>
        <p:spPr bwMode="auto">
          <a:xfrm>
            <a:off x="1371600" y="1179513"/>
            <a:ext cx="6400800" cy="5068887"/>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Numeric Functions</a:t>
            </a:r>
            <a:endParaRPr lang="en-US" dirty="0"/>
          </a:p>
        </p:txBody>
      </p:sp>
      <p:pic>
        <p:nvPicPr>
          <p:cNvPr id="6" name="Picture 4"/>
          <p:cNvPicPr>
            <a:picLocks noChangeAspect="1" noChangeArrowheads="1"/>
          </p:cNvPicPr>
          <p:nvPr/>
        </p:nvPicPr>
        <p:blipFill>
          <a:blip r:embed="rId3">
            <a:lum bright="-20000" contrast="40000"/>
          </a:blip>
          <a:srcRect/>
          <a:stretch>
            <a:fillRect/>
          </a:stretch>
        </p:blipFill>
        <p:spPr bwMode="auto">
          <a:xfrm>
            <a:off x="533400" y="1371600"/>
            <a:ext cx="8001000" cy="2667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String Functions</a:t>
            </a:r>
            <a:endParaRPr lang="en-US" dirty="0"/>
          </a:p>
        </p:txBody>
      </p:sp>
      <p:pic>
        <p:nvPicPr>
          <p:cNvPr id="6" name="Picture 4"/>
          <p:cNvPicPr>
            <a:picLocks noChangeAspect="1" noChangeArrowheads="1"/>
          </p:cNvPicPr>
          <p:nvPr/>
        </p:nvPicPr>
        <p:blipFill>
          <a:blip r:embed="rId3">
            <a:lum bright="-20000" contrast="40000"/>
          </a:blip>
          <a:srcRect/>
          <a:stretch>
            <a:fillRect/>
          </a:stretch>
        </p:blipFill>
        <p:spPr bwMode="auto">
          <a:xfrm>
            <a:off x="732916" y="1447800"/>
            <a:ext cx="7649084" cy="39624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Transformation of XML document</a:t>
            </a:r>
            <a:endParaRPr lang="en-US" dirty="0"/>
          </a:p>
        </p:txBody>
      </p:sp>
      <p:pic>
        <p:nvPicPr>
          <p:cNvPr id="6" name="Picture 4"/>
          <p:cNvPicPr>
            <a:picLocks noChangeAspect="1" noChangeArrowheads="1"/>
          </p:cNvPicPr>
          <p:nvPr/>
        </p:nvPicPr>
        <p:blipFill>
          <a:blip r:embed="rId3">
            <a:lum bright="-20000" contrast="40000"/>
          </a:blip>
          <a:srcRect/>
          <a:stretch>
            <a:fillRect/>
          </a:stretch>
        </p:blipFill>
        <p:spPr bwMode="auto">
          <a:xfrm>
            <a:off x="457200" y="1371600"/>
            <a:ext cx="8305800" cy="969963"/>
          </a:xfrm>
          <a:prstGeom prst="rect">
            <a:avLst/>
          </a:prstGeom>
          <a:noFill/>
        </p:spPr>
      </p:pic>
      <p:pic>
        <p:nvPicPr>
          <p:cNvPr id="7" name="Picture 5"/>
          <p:cNvPicPr>
            <a:picLocks noChangeAspect="1" noChangeArrowheads="1"/>
          </p:cNvPicPr>
          <p:nvPr/>
        </p:nvPicPr>
        <p:blipFill>
          <a:blip r:embed="rId4">
            <a:lum bright="-20000" contrast="40000"/>
          </a:blip>
          <a:srcRect/>
          <a:stretch>
            <a:fillRect/>
          </a:stretch>
        </p:blipFill>
        <p:spPr bwMode="auto">
          <a:xfrm>
            <a:off x="1600200" y="2819400"/>
            <a:ext cx="5867400" cy="23876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Transformation using an XSLT processor</a:t>
            </a:r>
            <a:endParaRPr lang="en-US" sz="3600" dirty="0"/>
          </a:p>
        </p:txBody>
      </p:sp>
      <p:pic>
        <p:nvPicPr>
          <p:cNvPr id="6" name="Picture 7"/>
          <p:cNvPicPr>
            <a:picLocks noChangeAspect="1" noChangeArrowheads="1"/>
          </p:cNvPicPr>
          <p:nvPr/>
        </p:nvPicPr>
        <p:blipFill>
          <a:blip r:embed="rId3">
            <a:lum bright="-20000" contrast="40000"/>
          </a:blip>
          <a:srcRect/>
          <a:stretch>
            <a:fillRect/>
          </a:stretch>
        </p:blipFill>
        <p:spPr bwMode="auto">
          <a:xfrm>
            <a:off x="76200" y="1062037"/>
            <a:ext cx="8305800" cy="4957763"/>
          </a:xfrm>
          <a:prstGeom prst="rect">
            <a:avLst/>
          </a:prstGeom>
          <a:noFill/>
        </p:spPr>
      </p:pic>
      <p:pic>
        <p:nvPicPr>
          <p:cNvPr id="7" name="Picture 4"/>
          <p:cNvPicPr>
            <a:picLocks noChangeAspect="1" noChangeArrowheads="1"/>
          </p:cNvPicPr>
          <p:nvPr/>
        </p:nvPicPr>
        <p:blipFill>
          <a:blip r:embed="rId4">
            <a:lum bright="-20000" contrast="40000"/>
          </a:blip>
          <a:srcRect/>
          <a:stretch>
            <a:fillRect/>
          </a:stretch>
        </p:blipFill>
        <p:spPr bwMode="auto">
          <a:xfrm>
            <a:off x="5029200" y="3170237"/>
            <a:ext cx="4114800" cy="1782763"/>
          </a:xfrm>
          <a:prstGeom prst="rect">
            <a:avLst/>
          </a:prstGeom>
          <a:noFill/>
          <a:ln w="9525">
            <a:solidFill>
              <a:srgbClr val="FF0000"/>
            </a:solid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Transformation using an XSLT processor</a:t>
            </a:r>
            <a:endParaRPr lang="en-US" sz="3600" dirty="0"/>
          </a:p>
        </p:txBody>
      </p:sp>
      <p:grpSp>
        <p:nvGrpSpPr>
          <p:cNvPr id="3" name="Group 9"/>
          <p:cNvGrpSpPr>
            <a:grpSpLocks/>
          </p:cNvGrpSpPr>
          <p:nvPr/>
        </p:nvGrpSpPr>
        <p:grpSpPr bwMode="auto">
          <a:xfrm>
            <a:off x="152400" y="1447800"/>
            <a:ext cx="5943600" cy="4371975"/>
            <a:chOff x="1728" y="720"/>
            <a:chExt cx="3744" cy="2754"/>
          </a:xfrm>
        </p:grpSpPr>
        <p:pic>
          <p:nvPicPr>
            <p:cNvPr id="9" name="Picture 4"/>
            <p:cNvPicPr>
              <a:picLocks noChangeAspect="1" noChangeArrowheads="1"/>
            </p:cNvPicPr>
            <p:nvPr/>
          </p:nvPicPr>
          <p:blipFill>
            <a:blip r:embed="rId3">
              <a:lum bright="-20000" contrast="20000"/>
            </a:blip>
            <a:srcRect/>
            <a:stretch>
              <a:fillRect/>
            </a:stretch>
          </p:blipFill>
          <p:spPr bwMode="auto">
            <a:xfrm>
              <a:off x="1728" y="720"/>
              <a:ext cx="3744" cy="2754"/>
            </a:xfrm>
            <a:prstGeom prst="rect">
              <a:avLst/>
            </a:prstGeom>
            <a:noFill/>
            <a:ln w="28575">
              <a:solidFill>
                <a:srgbClr val="FF0000"/>
              </a:solidFill>
              <a:miter lim="800000"/>
              <a:headEnd/>
              <a:tailEnd/>
            </a:ln>
          </p:spPr>
        </p:pic>
        <p:sp>
          <p:nvSpPr>
            <p:cNvPr id="10" name="Rectangle 7"/>
            <p:cNvSpPr>
              <a:spLocks noChangeArrowheads="1"/>
            </p:cNvSpPr>
            <p:nvPr/>
          </p:nvSpPr>
          <p:spPr bwMode="auto">
            <a:xfrm>
              <a:off x="1920" y="1104"/>
              <a:ext cx="3360" cy="288"/>
            </a:xfrm>
            <a:prstGeom prst="rect">
              <a:avLst/>
            </a:prstGeom>
            <a:noFill/>
            <a:ln w="28575">
              <a:solidFill>
                <a:srgbClr val="FF0000"/>
              </a:solidFill>
              <a:miter lim="800000"/>
              <a:headEnd/>
              <a:tailEnd/>
            </a:ln>
            <a:effectLst/>
          </p:spPr>
          <p:txBody>
            <a:bodyPr wrap="none" anchor="ctr"/>
            <a:lstStyle/>
            <a:p>
              <a:endParaRPr lang="en-US"/>
            </a:p>
          </p:txBody>
        </p:sp>
      </p:grpSp>
      <p:sp>
        <p:nvSpPr>
          <p:cNvPr id="11" name="Oval 5"/>
          <p:cNvSpPr>
            <a:spLocks noChangeArrowheads="1"/>
          </p:cNvSpPr>
          <p:nvPr/>
        </p:nvSpPr>
        <p:spPr bwMode="auto">
          <a:xfrm>
            <a:off x="1447800" y="990600"/>
            <a:ext cx="1447800" cy="533400"/>
          </a:xfrm>
          <a:prstGeom prst="ellipse">
            <a:avLst/>
          </a:prstGeom>
          <a:solidFill>
            <a:srgbClr val="FF0000"/>
          </a:solidFill>
          <a:ln w="38100">
            <a:solidFill>
              <a:srgbClr val="FF0000"/>
            </a:solidFill>
            <a:round/>
            <a:headEnd/>
            <a:tailEnd/>
          </a:ln>
          <a:effectLst/>
        </p:spPr>
        <p:txBody>
          <a:bodyPr wrap="none" anchor="ctr"/>
          <a:lstStyle/>
          <a:p>
            <a:pPr algn="ctr"/>
            <a:r>
              <a:rPr lang="en-US" b="1"/>
              <a:t>Step 1</a:t>
            </a:r>
          </a:p>
        </p:txBody>
      </p:sp>
      <p:pic>
        <p:nvPicPr>
          <p:cNvPr id="12" name="Picture 10"/>
          <p:cNvPicPr>
            <a:picLocks noChangeAspect="1" noChangeArrowheads="1"/>
          </p:cNvPicPr>
          <p:nvPr/>
        </p:nvPicPr>
        <p:blipFill>
          <a:blip r:embed="rId4">
            <a:lum bright="-20000" contrast="20000"/>
          </a:blip>
          <a:srcRect/>
          <a:stretch>
            <a:fillRect/>
          </a:stretch>
        </p:blipFill>
        <p:spPr bwMode="auto">
          <a:xfrm>
            <a:off x="4343400" y="2667000"/>
            <a:ext cx="4572000" cy="3311525"/>
          </a:xfrm>
          <a:prstGeom prst="rect">
            <a:avLst/>
          </a:prstGeom>
          <a:noFill/>
          <a:ln w="9525">
            <a:noFill/>
            <a:miter lim="800000"/>
            <a:headEnd/>
            <a:tailEnd/>
          </a:ln>
          <a:effectLst/>
        </p:spPr>
      </p:pic>
      <p:sp>
        <p:nvSpPr>
          <p:cNvPr id="13" name="Oval 11"/>
          <p:cNvSpPr>
            <a:spLocks noChangeArrowheads="1"/>
          </p:cNvSpPr>
          <p:nvPr/>
        </p:nvSpPr>
        <p:spPr bwMode="auto">
          <a:xfrm>
            <a:off x="1524000" y="5867400"/>
            <a:ext cx="1447800" cy="533400"/>
          </a:xfrm>
          <a:prstGeom prst="ellipse">
            <a:avLst/>
          </a:prstGeom>
          <a:solidFill>
            <a:srgbClr val="33CC33"/>
          </a:solidFill>
          <a:ln w="38100">
            <a:solidFill>
              <a:srgbClr val="FF0000"/>
            </a:solidFill>
            <a:round/>
            <a:headEnd/>
            <a:tailEnd/>
          </a:ln>
          <a:effectLst/>
        </p:spPr>
        <p:txBody>
          <a:bodyPr wrap="none" anchor="ctr"/>
          <a:lstStyle/>
          <a:p>
            <a:pPr algn="ctr"/>
            <a:r>
              <a:rPr lang="en-US" b="1"/>
              <a:t>XSL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Transformation using an XSLT processor</a:t>
            </a:r>
            <a:endParaRPr lang="en-US" sz="3600" dirty="0"/>
          </a:p>
        </p:txBody>
      </p:sp>
      <p:pic>
        <p:nvPicPr>
          <p:cNvPr id="14" name="Picture 4"/>
          <p:cNvPicPr>
            <a:picLocks noChangeAspect="1" noChangeArrowheads="1"/>
          </p:cNvPicPr>
          <p:nvPr/>
        </p:nvPicPr>
        <p:blipFill>
          <a:blip r:embed="rId3">
            <a:lum bright="-20000" contrast="40000"/>
          </a:blip>
          <a:srcRect/>
          <a:stretch>
            <a:fillRect/>
          </a:stretch>
        </p:blipFill>
        <p:spPr bwMode="auto">
          <a:xfrm>
            <a:off x="228600" y="685800"/>
            <a:ext cx="5943600" cy="5638800"/>
          </a:xfrm>
          <a:prstGeom prst="rect">
            <a:avLst/>
          </a:prstGeom>
          <a:noFill/>
          <a:ln w="28575">
            <a:solidFill>
              <a:srgbClr val="0000CC"/>
            </a:solidFill>
            <a:miter lim="800000"/>
            <a:headEnd/>
            <a:tailEnd/>
          </a:ln>
        </p:spPr>
      </p:pic>
      <p:pic>
        <p:nvPicPr>
          <p:cNvPr id="15" name="Picture 5"/>
          <p:cNvPicPr>
            <a:picLocks noChangeAspect="1" noChangeArrowheads="1"/>
          </p:cNvPicPr>
          <p:nvPr/>
        </p:nvPicPr>
        <p:blipFill>
          <a:blip r:embed="rId4">
            <a:lum bright="-20000" contrast="40000"/>
          </a:blip>
          <a:srcRect/>
          <a:stretch>
            <a:fillRect/>
          </a:stretch>
        </p:blipFill>
        <p:spPr bwMode="auto">
          <a:xfrm>
            <a:off x="4495800" y="2133600"/>
            <a:ext cx="4391025" cy="487973"/>
          </a:xfrm>
          <a:prstGeom prst="rect">
            <a:avLst/>
          </a:prstGeom>
          <a:noFill/>
          <a:ln w="9525">
            <a:solidFill>
              <a:srgbClr val="FF0000"/>
            </a:solidFill>
            <a:miter lim="800000"/>
            <a:headEnd/>
            <a:tailEnd/>
          </a:ln>
        </p:spPr>
      </p:pic>
      <p:sp>
        <p:nvSpPr>
          <p:cNvPr id="16" name="Oval 7"/>
          <p:cNvSpPr>
            <a:spLocks noChangeArrowheads="1"/>
          </p:cNvSpPr>
          <p:nvPr/>
        </p:nvSpPr>
        <p:spPr bwMode="auto">
          <a:xfrm>
            <a:off x="2286000" y="762000"/>
            <a:ext cx="1447800" cy="506046"/>
          </a:xfrm>
          <a:prstGeom prst="ellipse">
            <a:avLst/>
          </a:prstGeom>
          <a:solidFill>
            <a:srgbClr val="FF0000"/>
          </a:solidFill>
          <a:ln w="38100">
            <a:solidFill>
              <a:srgbClr val="FF0000"/>
            </a:solidFill>
            <a:round/>
            <a:headEnd/>
            <a:tailEnd/>
          </a:ln>
          <a:effectLst/>
        </p:spPr>
        <p:txBody>
          <a:bodyPr wrap="none" anchor="ctr"/>
          <a:lstStyle/>
          <a:p>
            <a:pPr algn="ctr"/>
            <a:r>
              <a:rPr lang="en-US" b="1" dirty="0"/>
              <a:t>Step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Extensible </a:t>
            </a:r>
            <a:r>
              <a:rPr lang="en-US" dirty="0" err="1" smtClean="0"/>
              <a:t>Stylesheet</a:t>
            </a:r>
            <a:r>
              <a:rPr lang="en-US" dirty="0" smtClean="0"/>
              <a:t> Language (XSL)</a:t>
            </a:r>
            <a:endParaRPr lang="en-US" dirty="0"/>
          </a:p>
        </p:txBody>
      </p:sp>
      <p:pic>
        <p:nvPicPr>
          <p:cNvPr id="6" name="Picture 4"/>
          <p:cNvPicPr>
            <a:picLocks noChangeAspect="1" noChangeArrowheads="1"/>
          </p:cNvPicPr>
          <p:nvPr/>
        </p:nvPicPr>
        <p:blipFill>
          <a:blip r:embed="rId3">
            <a:lum bright="-20000" contrast="40000"/>
          </a:blip>
          <a:srcRect/>
          <a:stretch>
            <a:fillRect/>
          </a:stretch>
        </p:blipFill>
        <p:spPr bwMode="auto">
          <a:xfrm>
            <a:off x="1676400" y="1752600"/>
            <a:ext cx="5867400" cy="2889250"/>
          </a:xfrm>
          <a:prstGeom prst="rect">
            <a:avLst/>
          </a:prstGeom>
          <a:noFill/>
          <a:ln w="9525">
            <a:noFill/>
            <a:miter lim="800000"/>
            <a:headEnd/>
            <a:tailEnd/>
          </a:ln>
        </p:spPr>
      </p:pic>
      <p:sp>
        <p:nvSpPr>
          <p:cNvPr id="7" name="Rectangle 5"/>
          <p:cNvSpPr>
            <a:spLocks noChangeArrowheads="1"/>
          </p:cNvSpPr>
          <p:nvPr/>
        </p:nvSpPr>
        <p:spPr bwMode="auto">
          <a:xfrm>
            <a:off x="609600" y="4876800"/>
            <a:ext cx="2743200" cy="685800"/>
          </a:xfrm>
          <a:prstGeom prst="rect">
            <a:avLst/>
          </a:prstGeom>
          <a:solidFill>
            <a:schemeClr val="accent1"/>
          </a:solidFill>
          <a:ln w="9525">
            <a:noFill/>
            <a:miter lim="800000"/>
            <a:headEnd/>
            <a:tailEnd/>
          </a:ln>
        </p:spPr>
        <p:txBody>
          <a:bodyPr wrap="none" anchor="ctr"/>
          <a:lstStyle/>
          <a:p>
            <a:pPr algn="ctr"/>
            <a:r>
              <a:rPr lang="en-US"/>
              <a:t>XSL</a:t>
            </a:r>
          </a:p>
          <a:p>
            <a:pPr algn="ctr"/>
            <a:r>
              <a:rPr lang="en-US"/>
              <a:t>Transformation</a:t>
            </a:r>
          </a:p>
        </p:txBody>
      </p:sp>
      <p:sp>
        <p:nvSpPr>
          <p:cNvPr id="8" name="Rectangle 6"/>
          <p:cNvSpPr>
            <a:spLocks noChangeArrowheads="1"/>
          </p:cNvSpPr>
          <p:nvPr/>
        </p:nvSpPr>
        <p:spPr bwMode="auto">
          <a:xfrm>
            <a:off x="3962400" y="4876800"/>
            <a:ext cx="1295400" cy="685800"/>
          </a:xfrm>
          <a:prstGeom prst="rect">
            <a:avLst/>
          </a:prstGeom>
          <a:solidFill>
            <a:schemeClr val="accent1"/>
          </a:solidFill>
          <a:ln w="9525">
            <a:noFill/>
            <a:miter lim="800000"/>
            <a:headEnd/>
            <a:tailEnd/>
          </a:ln>
        </p:spPr>
        <p:txBody>
          <a:bodyPr wrap="none" anchor="ctr"/>
          <a:lstStyle/>
          <a:p>
            <a:pPr algn="ctr"/>
            <a:r>
              <a:rPr lang="en-US"/>
              <a:t>XML Path</a:t>
            </a:r>
          </a:p>
        </p:txBody>
      </p:sp>
      <p:sp>
        <p:nvSpPr>
          <p:cNvPr id="9" name="Rectangle 7"/>
          <p:cNvSpPr>
            <a:spLocks noChangeArrowheads="1"/>
          </p:cNvSpPr>
          <p:nvPr/>
        </p:nvSpPr>
        <p:spPr bwMode="auto">
          <a:xfrm>
            <a:off x="5867400" y="4876800"/>
            <a:ext cx="2057400" cy="609600"/>
          </a:xfrm>
          <a:prstGeom prst="rect">
            <a:avLst/>
          </a:prstGeom>
          <a:solidFill>
            <a:schemeClr val="accent1"/>
          </a:solidFill>
          <a:ln w="9525">
            <a:noFill/>
            <a:miter lim="800000"/>
            <a:headEnd/>
            <a:tailEnd/>
          </a:ln>
        </p:spPr>
        <p:txBody>
          <a:bodyPr wrap="none" anchor="ctr"/>
          <a:lstStyle/>
          <a:p>
            <a:pPr algn="ctr"/>
            <a:r>
              <a:rPr lang="en-US" dirty="0"/>
              <a:t>XML</a:t>
            </a:r>
          </a:p>
          <a:p>
            <a:pPr algn="ctr"/>
            <a:r>
              <a:rPr lang="en-US" dirty="0"/>
              <a:t>Formatting Objects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Introduction to XSL</a:t>
            </a:r>
          </a:p>
          <a:p>
            <a:r>
              <a:rPr lang="en-US" dirty="0" smtClean="0"/>
              <a:t>Working with XSL</a:t>
            </a:r>
          </a:p>
          <a:p>
            <a:r>
              <a:rPr lang="en-US" dirty="0" err="1" smtClean="0"/>
              <a:t>XPath</a:t>
            </a:r>
            <a:endParaRPr lang="en-US" dirty="0" smtClean="0"/>
          </a:p>
          <a:p>
            <a:r>
              <a:rPr lang="en-US" dirty="0" err="1" smtClean="0"/>
              <a:t>XPath</a:t>
            </a:r>
            <a:r>
              <a:rPr lang="en-US" dirty="0" smtClean="0"/>
              <a:t> Expression and Function</a:t>
            </a:r>
          </a:p>
          <a:p>
            <a:r>
              <a:rPr lang="en-US" dirty="0" smtClean="0"/>
              <a:t>Working with different styles</a:t>
            </a:r>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r>
              <a:rPr lang="en-US" smtClean="0"/>
              <a:t> </a:t>
            </a:r>
            <a:fld id="{181A4895-44D8-46D6-A7AB-E5AB70ECFB8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86600" cy="828675"/>
          </a:xfrm>
        </p:spPr>
        <p:txBody>
          <a:bodyPr/>
          <a:lstStyle/>
          <a:p>
            <a:r>
              <a:rPr lang="en-US" sz="2400" smtClean="0"/>
              <a:t>XSL </a:t>
            </a:r>
            <a:r>
              <a:rPr lang="en-US" sz="2400" dirty="0" smtClean="0"/>
              <a:t>and XSLT, More on XSLT</a:t>
            </a:r>
            <a:r>
              <a:rPr lang="en-US" sz="2000" dirty="0" smtClean="0"/>
              <a:t/>
            </a:r>
            <a:br>
              <a:rPr lang="en-US" sz="2000" dirty="0" smtClean="0"/>
            </a:br>
            <a:endParaRPr lang="en-US" sz="2000" dirty="0"/>
          </a:p>
        </p:txBody>
      </p:sp>
      <p:sp>
        <p:nvSpPr>
          <p:cNvPr id="3" name="Text Placeholder 2"/>
          <p:cNvSpPr>
            <a:spLocks noGrp="1"/>
          </p:cNvSpPr>
          <p:nvPr>
            <p:ph idx="1"/>
          </p:nvPr>
        </p:nvSpPr>
        <p:spPr/>
        <p:txBody>
          <a:bodyPr/>
          <a:lstStyle/>
          <a:p>
            <a:r>
              <a:rPr lang="en-US" dirty="0" smtClean="0"/>
              <a:t>XML Simplified</a:t>
            </a:r>
            <a:endParaRPr lang="en-US" dirty="0"/>
          </a:p>
        </p:txBody>
      </p:sp>
      <p:sp>
        <p:nvSpPr>
          <p:cNvPr id="6" name="Footer Placeholder 5"/>
          <p:cNvSpPr>
            <a:spLocks noGrp="1"/>
          </p:cNvSpPr>
          <p:nvPr>
            <p:ph type="ftr" sz="quarter" idx="11"/>
          </p:nvPr>
        </p:nvSpPr>
        <p:spPr/>
        <p:txBody>
          <a:bodyPr/>
          <a:lstStyle/>
          <a:p>
            <a:r>
              <a:rPr lang="en-US" smtClean="0"/>
              <a:t>XML Simplified - Session 3</a:t>
            </a:r>
            <a:endParaRPr lang="en-US"/>
          </a:p>
        </p:txBody>
      </p:sp>
      <p:sp>
        <p:nvSpPr>
          <p:cNvPr id="5" name="Slide Number Placeholder 4"/>
          <p:cNvSpPr>
            <a:spLocks noGrp="1"/>
          </p:cNvSpPr>
          <p:nvPr>
            <p:ph type="sldNum" sz="quarter" idx="12"/>
          </p:nvPr>
        </p:nvSpPr>
        <p:spPr/>
        <p:txBody>
          <a:bodyPr/>
          <a:lstStyle/>
          <a:p>
            <a:fld id="{D735788D-378A-404F-BB60-4C58BB75379A}" type="slidenum">
              <a:rPr lang="en-US" smtClean="0"/>
              <a:pPr/>
              <a:t>31</a:t>
            </a:fld>
            <a:endParaRPr lang="en-US"/>
          </a:p>
        </p:txBody>
      </p:sp>
      <p:sp>
        <p:nvSpPr>
          <p:cNvPr id="4" name="Rectangle 3"/>
          <p:cNvSpPr/>
          <p:nvPr/>
        </p:nvSpPr>
        <p:spPr>
          <a:xfrm>
            <a:off x="3129643" y="2310080"/>
            <a:ext cx="2635265"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dirty="0" smtClean="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rPr>
              <a:t>Q</a:t>
            </a:r>
            <a:r>
              <a:rPr lang="en-US" sz="4000" b="1" dirty="0" smtClean="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rPr>
              <a:t>&amp;</a:t>
            </a:r>
            <a:r>
              <a:rPr lang="en-US" sz="8000" b="1" dirty="0" smtClean="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rPr>
              <a:t>A</a:t>
            </a:r>
            <a:endParaRPr lang="en-US" sz="8000" b="1" dirty="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XSL Transformations</a:t>
            </a:r>
            <a:endParaRPr lang="en-US" dirty="0"/>
          </a:p>
        </p:txBody>
      </p:sp>
      <p:grpSp>
        <p:nvGrpSpPr>
          <p:cNvPr id="3" name="Group 16"/>
          <p:cNvGrpSpPr>
            <a:grpSpLocks/>
          </p:cNvGrpSpPr>
          <p:nvPr/>
        </p:nvGrpSpPr>
        <p:grpSpPr bwMode="auto">
          <a:xfrm>
            <a:off x="304800" y="838200"/>
            <a:ext cx="8534400" cy="5391150"/>
            <a:chOff x="144" y="192"/>
            <a:chExt cx="5460" cy="3732"/>
          </a:xfrm>
        </p:grpSpPr>
        <p:pic>
          <p:nvPicPr>
            <p:cNvPr id="7" name="Picture 6"/>
            <p:cNvPicPr>
              <a:picLocks noChangeAspect="1" noChangeArrowheads="1"/>
            </p:cNvPicPr>
            <p:nvPr/>
          </p:nvPicPr>
          <p:blipFill>
            <a:blip r:embed="rId3">
              <a:lum bright="-20000" contrast="20000"/>
            </a:blip>
            <a:srcRect/>
            <a:stretch>
              <a:fillRect/>
            </a:stretch>
          </p:blipFill>
          <p:spPr bwMode="auto">
            <a:xfrm>
              <a:off x="3168" y="2160"/>
              <a:ext cx="2436" cy="1764"/>
            </a:xfrm>
            <a:prstGeom prst="rect">
              <a:avLst/>
            </a:prstGeom>
            <a:noFill/>
            <a:ln w="9525">
              <a:noFill/>
              <a:miter lim="800000"/>
              <a:headEnd/>
              <a:tailEnd/>
            </a:ln>
          </p:spPr>
        </p:pic>
        <p:pic>
          <p:nvPicPr>
            <p:cNvPr id="8" name="Picture 7"/>
            <p:cNvPicPr>
              <a:picLocks noChangeAspect="1" noChangeArrowheads="1"/>
            </p:cNvPicPr>
            <p:nvPr/>
          </p:nvPicPr>
          <p:blipFill>
            <a:blip r:embed="rId4">
              <a:lum bright="-20000" contrast="20000"/>
            </a:blip>
            <a:srcRect/>
            <a:stretch>
              <a:fillRect/>
            </a:stretch>
          </p:blipFill>
          <p:spPr bwMode="auto">
            <a:xfrm>
              <a:off x="144" y="816"/>
              <a:ext cx="2790" cy="2994"/>
            </a:xfrm>
            <a:prstGeom prst="rect">
              <a:avLst/>
            </a:prstGeom>
            <a:noFill/>
            <a:ln w="28575">
              <a:solidFill>
                <a:srgbClr val="0000CC"/>
              </a:solidFill>
              <a:miter lim="800000"/>
              <a:headEnd/>
              <a:tailEnd/>
            </a:ln>
          </p:spPr>
        </p:pic>
        <p:pic>
          <p:nvPicPr>
            <p:cNvPr id="9" name="Picture 8"/>
            <p:cNvPicPr>
              <a:picLocks noChangeAspect="1" noChangeArrowheads="1"/>
            </p:cNvPicPr>
            <p:nvPr/>
          </p:nvPicPr>
          <p:blipFill>
            <a:blip r:embed="rId5">
              <a:lum bright="-20000" contrast="20000"/>
            </a:blip>
            <a:srcRect/>
            <a:stretch>
              <a:fillRect/>
            </a:stretch>
          </p:blipFill>
          <p:spPr bwMode="auto">
            <a:xfrm>
              <a:off x="2652" y="192"/>
              <a:ext cx="2724" cy="2004"/>
            </a:xfrm>
            <a:prstGeom prst="rect">
              <a:avLst/>
            </a:prstGeom>
            <a:noFill/>
            <a:ln w="28575">
              <a:solidFill>
                <a:srgbClr val="FF0000"/>
              </a:solidFill>
              <a:miter lim="800000"/>
              <a:headEnd/>
              <a:tailEnd/>
            </a:ln>
          </p:spPr>
        </p:pic>
        <p:sp>
          <p:nvSpPr>
            <p:cNvPr id="10" name="AutoShape 10"/>
            <p:cNvSpPr>
              <a:spLocks noChangeArrowheads="1"/>
            </p:cNvSpPr>
            <p:nvPr/>
          </p:nvSpPr>
          <p:spPr bwMode="auto">
            <a:xfrm>
              <a:off x="2112" y="1584"/>
              <a:ext cx="672" cy="144"/>
            </a:xfrm>
            <a:prstGeom prst="wedgeRectCallout">
              <a:avLst>
                <a:gd name="adj1" fmla="val -14435"/>
                <a:gd name="adj2" fmla="val -203472"/>
              </a:avLst>
            </a:prstGeom>
            <a:solidFill>
              <a:schemeClr val="accent1"/>
            </a:solidFill>
            <a:ln w="9525">
              <a:solidFill>
                <a:schemeClr val="tx1"/>
              </a:solidFill>
              <a:miter lim="800000"/>
              <a:headEnd/>
              <a:tailEnd/>
            </a:ln>
          </p:spPr>
          <p:txBody>
            <a:bodyPr/>
            <a:lstStyle/>
            <a:p>
              <a:pPr algn="ctr"/>
              <a:r>
                <a:rPr lang="en-US" sz="1200"/>
                <a:t>namespace</a:t>
              </a:r>
            </a:p>
          </p:txBody>
        </p:sp>
        <p:sp>
          <p:nvSpPr>
            <p:cNvPr id="11" name="Line 11"/>
            <p:cNvSpPr>
              <a:spLocks noChangeShapeType="1"/>
            </p:cNvSpPr>
            <p:nvPr/>
          </p:nvSpPr>
          <p:spPr bwMode="auto">
            <a:xfrm>
              <a:off x="480" y="2496"/>
              <a:ext cx="0" cy="672"/>
            </a:xfrm>
            <a:prstGeom prst="line">
              <a:avLst/>
            </a:prstGeom>
            <a:noFill/>
            <a:ln w="9525">
              <a:solidFill>
                <a:schemeClr val="tx1"/>
              </a:solidFill>
              <a:round/>
              <a:headEnd/>
              <a:tailEnd/>
            </a:ln>
          </p:spPr>
          <p:txBody>
            <a:bodyPr/>
            <a:lstStyle/>
            <a:p>
              <a:endParaRPr lang="en-US"/>
            </a:p>
          </p:txBody>
        </p:sp>
        <p:sp>
          <p:nvSpPr>
            <p:cNvPr id="12" name="Line 12"/>
            <p:cNvSpPr>
              <a:spLocks noChangeShapeType="1"/>
            </p:cNvSpPr>
            <p:nvPr/>
          </p:nvSpPr>
          <p:spPr bwMode="auto">
            <a:xfrm>
              <a:off x="336" y="1872"/>
              <a:ext cx="0" cy="1392"/>
            </a:xfrm>
            <a:prstGeom prst="line">
              <a:avLst/>
            </a:prstGeom>
            <a:noFill/>
            <a:ln w="9525">
              <a:solidFill>
                <a:schemeClr val="tx1"/>
              </a:solidFill>
              <a:round/>
              <a:headEnd/>
              <a:tailEnd/>
            </a:ln>
          </p:spPr>
          <p:txBody>
            <a:bodyPr/>
            <a:lstStyle/>
            <a:p>
              <a:endParaRPr lang="en-US"/>
            </a:p>
          </p:txBody>
        </p:sp>
        <p:sp>
          <p:nvSpPr>
            <p:cNvPr id="13" name="Line 13"/>
            <p:cNvSpPr>
              <a:spLocks noChangeShapeType="1"/>
            </p:cNvSpPr>
            <p:nvPr/>
          </p:nvSpPr>
          <p:spPr bwMode="auto">
            <a:xfrm>
              <a:off x="240" y="1632"/>
              <a:ext cx="0" cy="1776"/>
            </a:xfrm>
            <a:prstGeom prst="line">
              <a:avLst/>
            </a:prstGeom>
            <a:noFill/>
            <a:ln w="9525">
              <a:solidFill>
                <a:schemeClr val="tx1"/>
              </a:solidFill>
              <a:round/>
              <a:headEnd/>
              <a:tailEnd/>
            </a:ln>
          </p:spPr>
          <p:txBody>
            <a:bodyPr/>
            <a:lstStyle/>
            <a:p>
              <a:endParaRPr lang="en-US"/>
            </a:p>
          </p:txBody>
        </p:sp>
        <p:sp>
          <p:nvSpPr>
            <p:cNvPr id="14" name="AutoShape 14"/>
            <p:cNvSpPr>
              <a:spLocks noChangeArrowheads="1"/>
            </p:cNvSpPr>
            <p:nvPr/>
          </p:nvSpPr>
          <p:spPr bwMode="auto">
            <a:xfrm>
              <a:off x="2112" y="2160"/>
              <a:ext cx="432" cy="192"/>
            </a:xfrm>
            <a:prstGeom prst="wedgeRectCallout">
              <a:avLst>
                <a:gd name="adj1" fmla="val -113657"/>
                <a:gd name="adj2" fmla="val 81773"/>
              </a:avLst>
            </a:prstGeom>
            <a:solidFill>
              <a:schemeClr val="accent1"/>
            </a:solidFill>
            <a:ln w="9525">
              <a:solidFill>
                <a:schemeClr val="tx1"/>
              </a:solidFill>
              <a:miter lim="800000"/>
              <a:headEnd/>
              <a:tailEnd/>
            </a:ln>
          </p:spPr>
          <p:txBody>
            <a:bodyPr/>
            <a:lstStyle/>
            <a:p>
              <a:pPr algn="ctr"/>
              <a:r>
                <a:rPr lang="en-US" sz="1200"/>
                <a:t>Loop</a:t>
              </a:r>
            </a:p>
          </p:txBody>
        </p:sp>
        <p:sp>
          <p:nvSpPr>
            <p:cNvPr id="15" name="Line 15"/>
            <p:cNvSpPr>
              <a:spLocks noChangeShapeType="1"/>
            </p:cNvSpPr>
            <p:nvPr/>
          </p:nvSpPr>
          <p:spPr bwMode="auto">
            <a:xfrm>
              <a:off x="4416" y="720"/>
              <a:ext cx="624" cy="0"/>
            </a:xfrm>
            <a:prstGeom prst="line">
              <a:avLst/>
            </a:prstGeom>
            <a:noFill/>
            <a:ln w="38100">
              <a:solidFill>
                <a:srgbClr val="FF0000"/>
              </a:solidFill>
              <a:round/>
              <a:headEnd/>
              <a:tailEnd/>
            </a:ln>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XSL Processing Model</a:t>
            </a:r>
            <a:endParaRPr lang="en-US" dirty="0"/>
          </a:p>
        </p:txBody>
      </p:sp>
      <p:pic>
        <p:nvPicPr>
          <p:cNvPr id="6" name="Picture 4"/>
          <p:cNvPicPr>
            <a:picLocks noChangeAspect="1" noChangeArrowheads="1"/>
          </p:cNvPicPr>
          <p:nvPr/>
        </p:nvPicPr>
        <p:blipFill>
          <a:blip r:embed="rId3">
            <a:lum bright="-20000" contrast="40000"/>
          </a:blip>
          <a:srcRect/>
          <a:stretch>
            <a:fillRect/>
          </a:stretch>
        </p:blipFill>
        <p:spPr bwMode="auto">
          <a:xfrm>
            <a:off x="609600" y="1524000"/>
            <a:ext cx="7772400" cy="40513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XSLT Structure and Syntax</a:t>
            </a:r>
            <a:endParaRPr lang="en-US" dirty="0"/>
          </a:p>
        </p:txBody>
      </p:sp>
      <p:pic>
        <p:nvPicPr>
          <p:cNvPr id="6" name="Picture 4"/>
          <p:cNvPicPr>
            <a:picLocks noChangeAspect="1" noChangeArrowheads="1"/>
          </p:cNvPicPr>
          <p:nvPr/>
        </p:nvPicPr>
        <p:blipFill>
          <a:blip r:embed="rId3">
            <a:lum bright="-20000" contrast="40000"/>
          </a:blip>
          <a:srcRect/>
          <a:stretch>
            <a:fillRect/>
          </a:stretch>
        </p:blipFill>
        <p:spPr bwMode="auto">
          <a:xfrm>
            <a:off x="533400" y="2209800"/>
            <a:ext cx="8153400" cy="3043238"/>
          </a:xfrm>
          <a:prstGeom prst="rect">
            <a:avLst/>
          </a:prstGeom>
          <a:noFill/>
          <a:ln w="9525">
            <a:noFill/>
            <a:miter lim="800000"/>
            <a:headEnd/>
            <a:tailEnd/>
          </a:ln>
        </p:spPr>
      </p:pic>
      <p:sp>
        <p:nvSpPr>
          <p:cNvPr id="7" name="Oval 5"/>
          <p:cNvSpPr>
            <a:spLocks noChangeArrowheads="1"/>
          </p:cNvSpPr>
          <p:nvPr/>
        </p:nvSpPr>
        <p:spPr bwMode="auto">
          <a:xfrm>
            <a:off x="5791200" y="1524000"/>
            <a:ext cx="2438400" cy="762000"/>
          </a:xfrm>
          <a:prstGeom prst="ellipse">
            <a:avLst/>
          </a:prstGeom>
          <a:solidFill>
            <a:srgbClr val="FF0000"/>
          </a:solidFill>
          <a:ln w="9525">
            <a:solidFill>
              <a:schemeClr val="tx1"/>
            </a:solidFill>
            <a:round/>
            <a:headEnd/>
            <a:tailEnd/>
          </a:ln>
        </p:spPr>
        <p:txBody>
          <a:bodyPr wrap="none" anchor="ctr"/>
          <a:lstStyle/>
          <a:p>
            <a:pPr algn="ctr"/>
            <a:r>
              <a:rPr lang="en-US" b="1">
                <a:solidFill>
                  <a:schemeClr val="bg1"/>
                </a:solidFill>
              </a:rPr>
              <a:t>File.XSL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 Level XSLT Elements</a:t>
            </a:r>
            <a:endParaRPr lang="en-US" dirty="0"/>
          </a:p>
        </p:txBody>
      </p:sp>
      <p:pic>
        <p:nvPicPr>
          <p:cNvPr id="8194" name="Picture 2"/>
          <p:cNvPicPr>
            <a:picLocks noChangeAspect="1" noChangeArrowheads="1"/>
          </p:cNvPicPr>
          <p:nvPr/>
        </p:nvPicPr>
        <p:blipFill>
          <a:blip r:embed="rId3"/>
          <a:srcRect/>
          <a:stretch>
            <a:fillRect/>
          </a:stretch>
        </p:blipFill>
        <p:spPr bwMode="auto">
          <a:xfrm>
            <a:off x="342900" y="1728788"/>
            <a:ext cx="8458200" cy="3400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and XSL</a:t>
            </a:r>
            <a:endParaRPr lang="en-US" dirty="0"/>
          </a:p>
        </p:txBody>
      </p:sp>
      <p:pic>
        <p:nvPicPr>
          <p:cNvPr id="9218" name="Picture 2"/>
          <p:cNvPicPr>
            <a:picLocks noChangeAspect="1" noChangeArrowheads="1"/>
          </p:cNvPicPr>
          <p:nvPr/>
        </p:nvPicPr>
        <p:blipFill>
          <a:blip r:embed="rId3"/>
          <a:srcRect/>
          <a:stretch>
            <a:fillRect/>
          </a:stretch>
        </p:blipFill>
        <p:spPr bwMode="auto">
          <a:xfrm>
            <a:off x="533400" y="2133600"/>
            <a:ext cx="4910552" cy="38862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6172200" y="1524000"/>
            <a:ext cx="2305050" cy="20306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XSL Templates</a:t>
            </a:r>
            <a:endParaRPr lang="en-US" dirty="0"/>
          </a:p>
        </p:txBody>
      </p:sp>
      <p:pic>
        <p:nvPicPr>
          <p:cNvPr id="1026" name="Picture 2"/>
          <p:cNvPicPr>
            <a:picLocks noChangeAspect="1" noChangeArrowheads="1"/>
          </p:cNvPicPr>
          <p:nvPr/>
        </p:nvPicPr>
        <p:blipFill>
          <a:blip r:embed="rId3"/>
          <a:srcRect/>
          <a:stretch>
            <a:fillRect/>
          </a:stretch>
        </p:blipFill>
        <p:spPr bwMode="auto">
          <a:xfrm>
            <a:off x="685800" y="1066800"/>
            <a:ext cx="7696200" cy="51673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heme">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PT">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FPT">
  <a:themeElements>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Template>
  <TotalTime>2118</TotalTime>
  <Words>2144</Words>
  <Application>Microsoft Office PowerPoint</Application>
  <PresentationFormat>On-screen Show (4:3)</PresentationFormat>
  <Paragraphs>223</Paragraphs>
  <Slides>31</Slides>
  <Notes>30</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31</vt:i4>
      </vt:variant>
    </vt:vector>
  </HeadingPairs>
  <TitlesOfParts>
    <vt:vector size="39" baseType="lpstr">
      <vt:lpstr>Arial</vt:lpstr>
      <vt:lpstr>Calibri</vt:lpstr>
      <vt:lpstr>Courier New</vt:lpstr>
      <vt:lpstr>Theme</vt:lpstr>
      <vt:lpstr>1_theme</vt:lpstr>
      <vt:lpstr>FPT</vt:lpstr>
      <vt:lpstr>3_FPT</vt:lpstr>
      <vt:lpstr>5_FPT</vt:lpstr>
      <vt:lpstr>XML Simplified – Session 4</vt:lpstr>
      <vt:lpstr>Module 6 – XSL and XSLT</vt:lpstr>
      <vt:lpstr>Extensible Stylesheet Language (XSL)</vt:lpstr>
      <vt:lpstr>XSL Transformations</vt:lpstr>
      <vt:lpstr>XSL Processing Model</vt:lpstr>
      <vt:lpstr>XSLT Structure and Syntax</vt:lpstr>
      <vt:lpstr>Top Level XSLT Elements</vt:lpstr>
      <vt:lpstr>CSS and XSL</vt:lpstr>
      <vt:lpstr>XSL Templates</vt:lpstr>
      <vt:lpstr>The xsl:template element</vt:lpstr>
      <vt:lpstr>xsl:template demo</vt:lpstr>
      <vt:lpstr>Procedural Syntax</vt:lpstr>
      <vt:lpstr>Procedural Syntax</vt:lpstr>
      <vt:lpstr>Sorting in XSLT</vt:lpstr>
      <vt:lpstr>Module 7 – More on XSLT</vt:lpstr>
      <vt:lpstr>XPath</vt:lpstr>
      <vt:lpstr>Benefits of XPath</vt:lpstr>
      <vt:lpstr>XML Document in XPath</vt:lpstr>
      <vt:lpstr>Operators in XPath</vt:lpstr>
      <vt:lpstr>Types of Matching</vt:lpstr>
      <vt:lpstr>XPath Expressions and Functions</vt:lpstr>
      <vt:lpstr>Node set Functions</vt:lpstr>
      <vt:lpstr>Boolean Functions</vt:lpstr>
      <vt:lpstr>Numeric Functions</vt:lpstr>
      <vt:lpstr>String Functions</vt:lpstr>
      <vt:lpstr>Transformation of XML document</vt:lpstr>
      <vt:lpstr>Transformation using an XSLT processor</vt:lpstr>
      <vt:lpstr>Transformation using an XSLT processor</vt:lpstr>
      <vt:lpstr>Transformation using an XSLT processor</vt:lpstr>
      <vt:lpstr>Summary</vt:lpstr>
      <vt:lpstr>XSL and XSLT, More on XSLT </vt:lpstr>
    </vt:vector>
  </TitlesOfParts>
  <Company>FU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Duy Hoang</dc:creator>
  <cp:lastModifiedBy>Giang Hoang Huong</cp:lastModifiedBy>
  <cp:revision>453</cp:revision>
  <dcterms:created xsi:type="dcterms:W3CDTF">2011-02-28T06:33:06Z</dcterms:created>
  <dcterms:modified xsi:type="dcterms:W3CDTF">2013-11-16T02:37:36Z</dcterms:modified>
</cp:coreProperties>
</file>