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8" r:id="rId1"/>
  </p:sldMasterIdLst>
  <p:sldIdLst>
    <p:sldId id="256" r:id="rId2"/>
    <p:sldId id="257" r:id="rId3"/>
    <p:sldId id="258" r:id="rId4"/>
    <p:sldId id="280" r:id="rId5"/>
    <p:sldId id="281" r:id="rId6"/>
    <p:sldId id="261" r:id="rId7"/>
    <p:sldId id="262" r:id="rId8"/>
    <p:sldId id="264" r:id="rId9"/>
    <p:sldId id="272" r:id="rId10"/>
    <p:sldId id="265" r:id="rId11"/>
    <p:sldId id="274" r:id="rId12"/>
    <p:sldId id="266" r:id="rId13"/>
    <p:sldId id="270" r:id="rId14"/>
    <p:sldId id="269" r:id="rId15"/>
    <p:sldId id="267" r:id="rId16"/>
    <p:sldId id="271" r:id="rId17"/>
    <p:sldId id="273" r:id="rId18"/>
    <p:sldId id="259" r:id="rId19"/>
    <p:sldId id="260" r:id="rId20"/>
    <p:sldId id="279"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970" y="67"/>
      </p:cViewPr>
      <p:guideLst/>
    </p:cSldViewPr>
  </p:slideViewPr>
  <p:notesTextViewPr>
    <p:cViewPr>
      <p:scale>
        <a:sx n="1" d="1"/>
        <a:sy n="1" d="1"/>
      </p:scale>
      <p:origin x="0" y="0"/>
    </p:cViewPr>
  </p:notesTextViewPr>
  <p:sorterViewPr>
    <p:cViewPr>
      <p:scale>
        <a:sx n="100" d="100"/>
        <a:sy n="100" d="100"/>
      </p:scale>
      <p:origin x="0" y="-314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4451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119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460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76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2090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6/13/2019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6057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6/13/2019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5837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6/13/2019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79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58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2878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8313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6/13/2019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1258935"/>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59383" y="5738948"/>
            <a:ext cx="7480664" cy="400110"/>
          </a:xfrm>
          <a:prstGeom prst="rect">
            <a:avLst/>
          </a:prstGeom>
          <a:noFill/>
        </p:spPr>
        <p:txBody>
          <a:bodyPr wrap="square" rtlCol="0">
            <a:spAutoFit/>
          </a:bodyPr>
          <a:lstStyle/>
          <a:p>
            <a:endParaRPr lang="en-US" sz="2000" dirty="0"/>
          </a:p>
        </p:txBody>
      </p:sp>
      <p:pic>
        <p:nvPicPr>
          <p:cNvPr id="2052" name="Picture 4" descr="https://hinhchuctet.com/wp-content/uploads/2018/04/hinh-nen-powerpoint-don-gian-7-600x4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600000">
            <a:off x="-1898248" y="8965"/>
            <a:ext cx="142382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602941" y="2805752"/>
            <a:ext cx="6589059" cy="1246495"/>
          </a:xfrm>
          <a:prstGeom prst="rect">
            <a:avLst/>
          </a:prstGeom>
          <a:noFill/>
        </p:spPr>
        <p:txBody>
          <a:bodyPr wrap="square" rtlCol="0">
            <a:spAutoFit/>
          </a:bodyPr>
          <a:lstStyle/>
          <a:p>
            <a:r>
              <a:rPr lang="vi-VN" sz="7500" b="1" dirty="0" smtClean="0">
                <a:latin typeface="Arial" panose="020B0604020202020204" pitchFamily="34" charset="0"/>
                <a:cs typeface="Arial" panose="020B0604020202020204" pitchFamily="34" charset="0"/>
              </a:rPr>
              <a:t>CLEAN CODE</a:t>
            </a:r>
            <a:endParaRPr lang="en-US" sz="7500" b="1" dirty="0">
              <a:latin typeface="Arial" panose="020B0604020202020204" pitchFamily="34" charset="0"/>
              <a:cs typeface="Arial" panose="020B0604020202020204" pitchFamily="34" charset="0"/>
            </a:endParaRPr>
          </a:p>
        </p:txBody>
      </p:sp>
      <p:sp>
        <p:nvSpPr>
          <p:cNvPr id="2" name="TextBox 1"/>
          <p:cNvSpPr txBox="1"/>
          <p:nvPr/>
        </p:nvSpPr>
        <p:spPr>
          <a:xfrm>
            <a:off x="6741459" y="5237904"/>
            <a:ext cx="7539317" cy="1246495"/>
          </a:xfrm>
          <a:prstGeom prst="rect">
            <a:avLst/>
          </a:prstGeom>
          <a:noFill/>
        </p:spPr>
        <p:txBody>
          <a:bodyPr wrap="square" rtlCol="0">
            <a:spAutoFit/>
          </a:bodyPr>
          <a:lstStyle/>
          <a:p>
            <a:r>
              <a:rPr lang="vi-VN" sz="2500" dirty="0" smtClean="0">
                <a:latin typeface="Arial" panose="020B0604020202020204" pitchFamily="34" charset="0"/>
                <a:cs typeface="Arial" panose="020B0604020202020204" pitchFamily="34" charset="0"/>
              </a:rPr>
              <a:t>Người thực hiện: Nguyễn Quốc Tuấn</a:t>
            </a:r>
          </a:p>
          <a:p>
            <a:r>
              <a:rPr lang="vi-VN" sz="2500" dirty="0" smtClean="0">
                <a:latin typeface="Arial" panose="020B0604020202020204" pitchFamily="34" charset="0"/>
                <a:cs typeface="Arial" panose="020B0604020202020204" pitchFamily="34" charset="0"/>
              </a:rPr>
              <a:t>Lớp: AT15G – L10</a:t>
            </a:r>
            <a:endParaRPr lang="vi-VN" sz="2500" dirty="0">
              <a:latin typeface="Arial" panose="020B0604020202020204" pitchFamily="34" charset="0"/>
              <a:cs typeface="Arial" panose="020B0604020202020204" pitchFamily="34" charset="0"/>
            </a:endParaRPr>
          </a:p>
          <a:p>
            <a:r>
              <a:rPr lang="vi-VN" sz="2500" dirty="0" smtClean="0">
                <a:latin typeface="Arial" panose="020B0604020202020204" pitchFamily="34" charset="0"/>
                <a:cs typeface="Arial" panose="020B0604020202020204" pitchFamily="34" charset="0"/>
              </a:rPr>
              <a:t>MSV: AT150659</a:t>
            </a:r>
          </a:p>
        </p:txBody>
      </p:sp>
    </p:spTree>
    <p:extLst>
      <p:ext uri="{BB962C8B-B14F-4D97-AF65-F5344CB8AC3E}">
        <p14:creationId xmlns:p14="http://schemas.microsoft.com/office/powerpoint/2010/main" val="395157665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3806" y="278674"/>
            <a:ext cx="11120845" cy="738664"/>
          </a:xfrm>
          <a:prstGeom prst="rect">
            <a:avLst/>
          </a:prstGeom>
          <a:noFill/>
        </p:spPr>
        <p:txBody>
          <a:bodyPr wrap="square" rtlCol="0">
            <a:spAutoFit/>
          </a:bodyPr>
          <a:lstStyle/>
          <a:p>
            <a:pPr algn="ctr"/>
            <a:r>
              <a:rPr lang="vi-VN" sz="4200" b="1" dirty="0" smtClean="0">
                <a:latin typeface="Arial" panose="020B0604020202020204" pitchFamily="34" charset="0"/>
                <a:cs typeface="Arial" panose="020B0604020202020204" pitchFamily="34" charset="0"/>
              </a:rPr>
              <a:t>Làm thế nào để viết code sạch</a:t>
            </a:r>
            <a:endParaRPr lang="en-US" sz="4200" b="1" dirty="0">
              <a:latin typeface="Arial" panose="020B0604020202020204" pitchFamily="34" charset="0"/>
              <a:cs typeface="Arial" panose="020B0604020202020204" pitchFamily="34" charset="0"/>
            </a:endParaRPr>
          </a:p>
        </p:txBody>
      </p:sp>
      <p:sp>
        <p:nvSpPr>
          <p:cNvPr id="4" name="TextBox 3"/>
          <p:cNvSpPr txBox="1"/>
          <p:nvPr/>
        </p:nvSpPr>
        <p:spPr>
          <a:xfrm>
            <a:off x="975360" y="1341120"/>
            <a:ext cx="10659291" cy="1015663"/>
          </a:xfrm>
          <a:prstGeom prst="rect">
            <a:avLst/>
          </a:prstGeom>
          <a:noFill/>
        </p:spPr>
        <p:txBody>
          <a:bodyPr wrap="square" rtlCol="0">
            <a:spAutoFit/>
          </a:bodyPr>
          <a:lstStyle/>
          <a:p>
            <a:pPr marL="457200" indent="-457200">
              <a:buFontTx/>
              <a:buChar char="-"/>
            </a:pPr>
            <a:r>
              <a:rPr lang="vi-VN" sz="3000" dirty="0" smtClean="0">
                <a:cs typeface="Arial" panose="020B0604020202020204" pitchFamily="34" charset="0"/>
              </a:rPr>
              <a:t>Tên phải dễ phát âm: nên đặt tên theo quy tắc CaseCam</a:t>
            </a:r>
          </a:p>
          <a:p>
            <a:r>
              <a:rPr lang="vi-VN" sz="3000" dirty="0">
                <a:latin typeface="Arial" panose="020B0604020202020204" pitchFamily="34" charset="0"/>
                <a:cs typeface="Arial" panose="020B0604020202020204" pitchFamily="34" charset="0"/>
              </a:rPr>
              <a:t>	</a:t>
            </a:r>
            <a:r>
              <a:rPr lang="vi-VN" sz="2600" dirty="0" smtClean="0">
                <a:latin typeface="Arial" panose="020B0604020202020204" pitchFamily="34" charset="0"/>
                <a:cs typeface="Arial" panose="020B0604020202020204" pitchFamily="34" charset="0"/>
              </a:rPr>
              <a:t>Ví dụ:</a:t>
            </a:r>
            <a:endParaRPr lang="en-US" sz="26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332411" y="2299552"/>
            <a:ext cx="5268686" cy="3962773"/>
          </a:xfrm>
          <a:prstGeom prst="rect">
            <a:avLst/>
          </a:prstGeom>
        </p:spPr>
      </p:pic>
      <p:pic>
        <p:nvPicPr>
          <p:cNvPr id="6" name="Picture 5"/>
          <p:cNvPicPr>
            <a:picLocks noChangeAspect="1"/>
          </p:cNvPicPr>
          <p:nvPr/>
        </p:nvPicPr>
        <p:blipFill>
          <a:blip r:embed="rId3"/>
          <a:stretch>
            <a:fillRect/>
          </a:stretch>
        </p:blipFill>
        <p:spPr>
          <a:xfrm>
            <a:off x="6601097" y="2299552"/>
            <a:ext cx="4887132" cy="3711533"/>
          </a:xfrm>
          <a:prstGeom prst="rect">
            <a:avLst/>
          </a:prstGeom>
        </p:spPr>
      </p:pic>
    </p:spTree>
    <p:extLst>
      <p:ext uri="{BB962C8B-B14F-4D97-AF65-F5344CB8AC3E}">
        <p14:creationId xmlns:p14="http://schemas.microsoft.com/office/powerpoint/2010/main" val="41846865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43840"/>
            <a:ext cx="11570825" cy="738664"/>
          </a:xfrm>
          <a:prstGeom prst="rect">
            <a:avLst/>
          </a:prstGeom>
          <a:noFill/>
        </p:spPr>
        <p:txBody>
          <a:bodyPr wrap="square" rtlCol="0">
            <a:spAutoFit/>
          </a:bodyPr>
          <a:lstStyle/>
          <a:p>
            <a:pPr algn="ctr"/>
            <a:r>
              <a:rPr lang="vi-VN" sz="4200" b="1" dirty="0" smtClean="0">
                <a:latin typeface="Arial" panose="020B0604020202020204" pitchFamily="34" charset="0"/>
                <a:cs typeface="Arial" panose="020B0604020202020204" pitchFamily="34" charset="0"/>
              </a:rPr>
              <a:t> Làm thế nào để viết code sạch</a:t>
            </a:r>
            <a:endParaRPr lang="en-US" sz="4200" b="1" dirty="0">
              <a:latin typeface="Arial" panose="020B0604020202020204" pitchFamily="34" charset="0"/>
              <a:cs typeface="Arial" panose="020B0604020202020204" pitchFamily="34" charset="0"/>
            </a:endParaRPr>
          </a:p>
        </p:txBody>
      </p:sp>
      <p:sp>
        <p:nvSpPr>
          <p:cNvPr id="3" name="TextBox 2"/>
          <p:cNvSpPr txBox="1"/>
          <p:nvPr/>
        </p:nvSpPr>
        <p:spPr>
          <a:xfrm>
            <a:off x="792479" y="2029098"/>
            <a:ext cx="11634651" cy="2400657"/>
          </a:xfrm>
          <a:prstGeom prst="rect">
            <a:avLst/>
          </a:prstGeom>
          <a:noFill/>
        </p:spPr>
        <p:txBody>
          <a:bodyPr wrap="square" rtlCol="0">
            <a:spAutoFit/>
          </a:bodyPr>
          <a:lstStyle/>
          <a:p>
            <a:pPr marL="457200" indent="-457200">
              <a:buFontTx/>
              <a:buChar char="-"/>
            </a:pPr>
            <a:r>
              <a:rPr lang="vi-VN" sz="3000" dirty="0">
                <a:cs typeface="Arial" panose="020B0604020202020204" pitchFamily="34" charset="0"/>
              </a:rPr>
              <a:t>Hạn chế Comment </a:t>
            </a:r>
            <a:r>
              <a:rPr lang="vi-VN" sz="3000" dirty="0" smtClean="0">
                <a:cs typeface="Arial" panose="020B0604020202020204" pitchFamily="34" charset="0"/>
              </a:rPr>
              <a:t>:</a:t>
            </a:r>
          </a:p>
          <a:p>
            <a:pPr marL="457200" indent="-457200">
              <a:buFontTx/>
              <a:buChar char="-"/>
            </a:pPr>
            <a:endParaRPr lang="vi-VN" sz="3000" dirty="0">
              <a:cs typeface="Arial" panose="020B0604020202020204" pitchFamily="34" charset="0"/>
            </a:endParaRPr>
          </a:p>
          <a:p>
            <a:r>
              <a:rPr lang="vi-VN" sz="3000" dirty="0">
                <a:cs typeface="Arial" panose="020B0604020202020204" pitchFamily="34" charset="0"/>
              </a:rPr>
              <a:t>    + </a:t>
            </a:r>
            <a:r>
              <a:rPr lang="vi-VN" sz="3000" dirty="0" smtClean="0">
                <a:cs typeface="Arial" panose="020B0604020202020204" pitchFamily="34" charset="0"/>
              </a:rPr>
              <a:t>Nên </a:t>
            </a:r>
            <a:r>
              <a:rPr lang="vi-VN" sz="3000" dirty="0">
                <a:cs typeface="Arial" panose="020B0604020202020204" pitchFamily="34" charset="0"/>
              </a:rPr>
              <a:t>để tên hàm ( tên phương thức , tên biến , ...) thể </a:t>
            </a:r>
            <a:r>
              <a:rPr lang="vi-VN" sz="3000" dirty="0" smtClean="0">
                <a:cs typeface="Arial" panose="020B0604020202020204" pitchFamily="34" charset="0"/>
              </a:rPr>
              <a:t>hiện.</a:t>
            </a:r>
          </a:p>
          <a:p>
            <a:endParaRPr lang="vi-VN" sz="3000" dirty="0" smtClean="0">
              <a:cs typeface="Arial" panose="020B0604020202020204" pitchFamily="34" charset="0"/>
            </a:endParaRPr>
          </a:p>
          <a:p>
            <a:r>
              <a:rPr lang="vi-VN" sz="3000" dirty="0">
                <a:cs typeface="Arial" panose="020B0604020202020204" pitchFamily="34" charset="0"/>
              </a:rPr>
              <a:t>	</a:t>
            </a:r>
            <a:r>
              <a:rPr lang="vi-VN" sz="3000" dirty="0" smtClean="0">
                <a:cs typeface="Arial" panose="020B0604020202020204" pitchFamily="34" charset="0"/>
              </a:rPr>
              <a:t>+ Phần nào code không giải thích được mới comment.</a:t>
            </a:r>
          </a:p>
        </p:txBody>
      </p:sp>
    </p:spTree>
    <p:extLst>
      <p:ext uri="{BB962C8B-B14F-4D97-AF65-F5344CB8AC3E}">
        <p14:creationId xmlns:p14="http://schemas.microsoft.com/office/powerpoint/2010/main" val="1247996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6719" y="322217"/>
            <a:ext cx="11333159" cy="738664"/>
          </a:xfrm>
          <a:prstGeom prst="rect">
            <a:avLst/>
          </a:prstGeom>
          <a:noFill/>
        </p:spPr>
        <p:txBody>
          <a:bodyPr wrap="square" rtlCol="0">
            <a:spAutoFit/>
          </a:bodyPr>
          <a:lstStyle/>
          <a:p>
            <a:pPr algn="ctr"/>
            <a:r>
              <a:rPr lang="vi-VN" sz="4200" b="1" dirty="0" smtClean="0">
                <a:latin typeface="Arial" panose="020B0604020202020204" pitchFamily="34" charset="0"/>
                <a:cs typeface="Arial" panose="020B0604020202020204" pitchFamily="34" charset="0"/>
              </a:rPr>
              <a:t>Làm thế nào để viết code sạch</a:t>
            </a:r>
            <a:endParaRPr lang="en-US" sz="4200" b="1" dirty="0">
              <a:latin typeface="Arial" panose="020B0604020202020204" pitchFamily="34" charset="0"/>
              <a:cs typeface="Arial" panose="020B0604020202020204" pitchFamily="34" charset="0"/>
            </a:endParaRPr>
          </a:p>
        </p:txBody>
      </p:sp>
      <p:sp>
        <p:nvSpPr>
          <p:cNvPr id="4" name="TextBox 3"/>
          <p:cNvSpPr txBox="1"/>
          <p:nvPr/>
        </p:nvSpPr>
        <p:spPr>
          <a:xfrm>
            <a:off x="809897" y="1637211"/>
            <a:ext cx="10659291" cy="2400657"/>
          </a:xfrm>
          <a:prstGeom prst="rect">
            <a:avLst/>
          </a:prstGeom>
          <a:noFill/>
        </p:spPr>
        <p:txBody>
          <a:bodyPr wrap="square" rtlCol="0">
            <a:spAutoFit/>
          </a:bodyPr>
          <a:lstStyle/>
          <a:p>
            <a:pPr marL="457200" indent="-457200">
              <a:buFontTx/>
              <a:buChar char="-"/>
            </a:pPr>
            <a:r>
              <a:rPr lang="vi-VN" sz="3000" dirty="0">
                <a:cs typeface="Arial" panose="020B0604020202020204" pitchFamily="34" charset="0"/>
              </a:rPr>
              <a:t>Class </a:t>
            </a:r>
            <a:r>
              <a:rPr lang="vi-VN" sz="3000" dirty="0" smtClean="0">
                <a:cs typeface="Arial" panose="020B0604020202020204" pitchFamily="34" charset="0"/>
              </a:rPr>
              <a:t>Names ( </a:t>
            </a:r>
            <a:r>
              <a:rPr lang="vi-VN" sz="3000" dirty="0">
                <a:cs typeface="Arial" panose="020B0604020202020204" pitchFamily="34" charset="0"/>
              </a:rPr>
              <a:t>tên lớp ): </a:t>
            </a:r>
            <a:r>
              <a:rPr lang="vi-VN" sz="3000" dirty="0" smtClean="0">
                <a:cs typeface="Arial" panose="020B0604020202020204" pitchFamily="34" charset="0"/>
              </a:rPr>
              <a:t>tên </a:t>
            </a:r>
            <a:r>
              <a:rPr lang="vi-VN" sz="3000" dirty="0">
                <a:cs typeface="Arial" panose="020B0604020202020204" pitchFamily="34" charset="0"/>
              </a:rPr>
              <a:t>class không nên là động từ, nó là danh </a:t>
            </a:r>
            <a:r>
              <a:rPr lang="vi-VN" sz="3000" dirty="0" smtClean="0">
                <a:cs typeface="Arial" panose="020B0604020202020204" pitchFamily="34" charset="0"/>
              </a:rPr>
              <a:t>từ.</a:t>
            </a:r>
          </a:p>
          <a:p>
            <a:pPr marL="457200" indent="-457200">
              <a:buFontTx/>
              <a:buChar char="-"/>
            </a:pPr>
            <a:endParaRPr lang="vi-VN" sz="3000" dirty="0" smtClean="0">
              <a:cs typeface="Arial" panose="020B0604020202020204" pitchFamily="34" charset="0"/>
            </a:endParaRPr>
          </a:p>
          <a:p>
            <a:pPr marL="457200" indent="-457200">
              <a:buFontTx/>
              <a:buChar char="-"/>
            </a:pPr>
            <a:r>
              <a:rPr lang="vi-VN" sz="3000" dirty="0">
                <a:cs typeface="Arial" panose="020B0604020202020204" pitchFamily="34" charset="0"/>
              </a:rPr>
              <a:t>Method </a:t>
            </a:r>
            <a:r>
              <a:rPr lang="vi-VN" sz="3000" dirty="0" smtClean="0">
                <a:cs typeface="Arial" panose="020B0604020202020204" pitchFamily="34" charset="0"/>
              </a:rPr>
              <a:t>Names ( </a:t>
            </a:r>
            <a:r>
              <a:rPr lang="vi-VN" sz="3000" dirty="0">
                <a:cs typeface="Arial" panose="020B0604020202020204" pitchFamily="34" charset="0"/>
              </a:rPr>
              <a:t>tên phương thức ) : </a:t>
            </a:r>
            <a:r>
              <a:rPr lang="vi-VN" sz="3000" dirty="0" smtClean="0">
                <a:cs typeface="Arial" panose="020B0604020202020204" pitchFamily="34" charset="0"/>
              </a:rPr>
              <a:t>tên </a:t>
            </a:r>
            <a:r>
              <a:rPr lang="vi-VN" sz="3000" dirty="0">
                <a:cs typeface="Arial" panose="020B0604020202020204" pitchFamily="34" charset="0"/>
              </a:rPr>
              <a:t>của method nên bắt đầu bằng một động từ</a:t>
            </a:r>
            <a:r>
              <a:rPr lang="vi-VN" sz="3000" dirty="0" smtClean="0">
                <a:cs typeface="Arial" panose="020B0604020202020204" pitchFamily="34" charset="0"/>
              </a:rPr>
              <a:t>.</a:t>
            </a:r>
          </a:p>
        </p:txBody>
      </p:sp>
    </p:spTree>
    <p:extLst>
      <p:ext uri="{BB962C8B-B14F-4D97-AF65-F5344CB8AC3E}">
        <p14:creationId xmlns:p14="http://schemas.microsoft.com/office/powerpoint/2010/main" val="23321425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2217" y="191588"/>
            <a:ext cx="11472386" cy="738664"/>
          </a:xfrm>
          <a:prstGeom prst="rect">
            <a:avLst/>
          </a:prstGeom>
          <a:noFill/>
        </p:spPr>
        <p:txBody>
          <a:bodyPr wrap="square" rtlCol="0">
            <a:spAutoFit/>
          </a:bodyPr>
          <a:lstStyle/>
          <a:p>
            <a:pPr algn="ctr"/>
            <a:r>
              <a:rPr lang="vi-VN" sz="4200" b="1" dirty="0" smtClean="0">
                <a:latin typeface="Arial" panose="020B0604020202020204" pitchFamily="34" charset="0"/>
                <a:cs typeface="Arial" panose="020B0604020202020204" pitchFamily="34" charset="0"/>
              </a:rPr>
              <a:t> Làm thế nào để viết code sạch</a:t>
            </a:r>
            <a:endParaRPr lang="en-US" sz="4200" b="1" dirty="0">
              <a:latin typeface="Arial" panose="020B0604020202020204" pitchFamily="34" charset="0"/>
              <a:cs typeface="Arial" panose="020B0604020202020204" pitchFamily="34" charset="0"/>
            </a:endParaRPr>
          </a:p>
        </p:txBody>
      </p:sp>
      <p:sp>
        <p:nvSpPr>
          <p:cNvPr id="4" name="TextBox 3"/>
          <p:cNvSpPr txBox="1"/>
          <p:nvPr/>
        </p:nvSpPr>
        <p:spPr>
          <a:xfrm>
            <a:off x="914399" y="1332411"/>
            <a:ext cx="10659291" cy="4401205"/>
          </a:xfrm>
          <a:prstGeom prst="rect">
            <a:avLst/>
          </a:prstGeom>
          <a:noFill/>
        </p:spPr>
        <p:txBody>
          <a:bodyPr wrap="square" rtlCol="0">
            <a:spAutoFit/>
          </a:bodyPr>
          <a:lstStyle/>
          <a:p>
            <a:r>
              <a:rPr lang="vi-VN" sz="2800" dirty="0"/>
              <a:t>Lưu ý: </a:t>
            </a:r>
          </a:p>
          <a:p>
            <a:r>
              <a:rPr lang="vi-VN" sz="2800" dirty="0"/>
              <a:t>	+ Method nên tuân theo nguyên lý Single Responsibility, tức là nó chỉ đảm nhiệm một chức năng cụ thể. Việc này sẽ khiến cho việc đọc code của bạn trở nên dễ hiểu hơn rất nhiều và thuận lợi cho việc viết Unit Test sau </a:t>
            </a:r>
            <a:r>
              <a:rPr lang="vi-VN" sz="2800" dirty="0" smtClean="0"/>
              <a:t>này</a:t>
            </a:r>
          </a:p>
          <a:p>
            <a:endParaRPr lang="vi-VN" sz="2800" dirty="0"/>
          </a:p>
          <a:p>
            <a:r>
              <a:rPr lang="vi-VN" sz="2800" dirty="0"/>
              <a:t>	+ Không nên dùng một params kiểu boolean để xác định hành động cho method đó</a:t>
            </a:r>
            <a:r>
              <a:rPr lang="vi-VN" sz="2800" dirty="0" smtClean="0"/>
              <a:t>.</a:t>
            </a:r>
          </a:p>
          <a:p>
            <a:endParaRPr lang="vi-VN" sz="2800" dirty="0" smtClean="0"/>
          </a:p>
          <a:p>
            <a:r>
              <a:rPr lang="vi-VN" sz="2800" dirty="0" smtClean="0"/>
              <a:t>	</a:t>
            </a:r>
            <a:r>
              <a:rPr lang="vi-VN" sz="2800" dirty="0"/>
              <a:t>+ Method nên được tách nhỏ đến mức có thể</a:t>
            </a:r>
            <a:endParaRPr lang="en-US" sz="2800" dirty="0"/>
          </a:p>
        </p:txBody>
      </p:sp>
    </p:spTree>
    <p:extLst>
      <p:ext uri="{BB962C8B-B14F-4D97-AF65-F5344CB8AC3E}">
        <p14:creationId xmlns:p14="http://schemas.microsoft.com/office/powerpoint/2010/main" val="30106647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051" y="303551"/>
            <a:ext cx="11530149" cy="738664"/>
          </a:xfrm>
          <a:prstGeom prst="rect">
            <a:avLst/>
          </a:prstGeom>
          <a:noFill/>
        </p:spPr>
        <p:txBody>
          <a:bodyPr wrap="square" rtlCol="0">
            <a:spAutoFit/>
          </a:bodyPr>
          <a:lstStyle/>
          <a:p>
            <a:pPr algn="ctr"/>
            <a:r>
              <a:rPr lang="vi-VN" sz="4200" b="1" dirty="0" smtClean="0">
                <a:latin typeface="Arial" panose="020B0604020202020204" pitchFamily="34" charset="0"/>
                <a:cs typeface="Arial" panose="020B0604020202020204" pitchFamily="34" charset="0"/>
              </a:rPr>
              <a:t> Làm thế nào để viết code sạch</a:t>
            </a:r>
            <a:endParaRPr lang="en-US" sz="4200" b="1" dirty="0">
              <a:latin typeface="Arial" panose="020B0604020202020204" pitchFamily="34" charset="0"/>
              <a:cs typeface="Arial" panose="020B0604020202020204" pitchFamily="34" charset="0"/>
            </a:endParaRPr>
          </a:p>
        </p:txBody>
      </p:sp>
      <p:sp>
        <p:nvSpPr>
          <p:cNvPr id="4" name="TextBox 3"/>
          <p:cNvSpPr txBox="1"/>
          <p:nvPr/>
        </p:nvSpPr>
        <p:spPr>
          <a:xfrm>
            <a:off x="941493" y="1298303"/>
            <a:ext cx="10659291" cy="553998"/>
          </a:xfrm>
          <a:prstGeom prst="rect">
            <a:avLst/>
          </a:prstGeom>
          <a:noFill/>
        </p:spPr>
        <p:txBody>
          <a:bodyPr wrap="square" rtlCol="0">
            <a:spAutoFit/>
          </a:bodyPr>
          <a:lstStyle/>
          <a:p>
            <a:pPr marL="457200" indent="-457200">
              <a:buFontTx/>
              <a:buChar char="-"/>
            </a:pPr>
            <a:r>
              <a:rPr lang="vi-VN" sz="3000" dirty="0" smtClean="0">
                <a:latin typeface="Arial" panose="020B0604020202020204" pitchFamily="34" charset="0"/>
                <a:cs typeface="Arial" panose="020B0604020202020204" pitchFamily="34" charset="0"/>
              </a:rPr>
              <a:t>Ví dụ:</a:t>
            </a:r>
            <a:endParaRPr lang="en-US" sz="3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453220" y="1767839"/>
            <a:ext cx="5993336" cy="4104459"/>
          </a:xfrm>
          <a:prstGeom prst="rect">
            <a:avLst/>
          </a:prstGeom>
        </p:spPr>
      </p:pic>
      <p:pic>
        <p:nvPicPr>
          <p:cNvPr id="2" name="Picture 1"/>
          <p:cNvPicPr>
            <a:picLocks noChangeAspect="1"/>
          </p:cNvPicPr>
          <p:nvPr/>
        </p:nvPicPr>
        <p:blipFill>
          <a:blip r:embed="rId3"/>
          <a:stretch>
            <a:fillRect/>
          </a:stretch>
        </p:blipFill>
        <p:spPr>
          <a:xfrm>
            <a:off x="6446556" y="1767838"/>
            <a:ext cx="5398429" cy="4104459"/>
          </a:xfrm>
          <a:prstGeom prst="rect">
            <a:avLst/>
          </a:prstGeom>
        </p:spPr>
      </p:pic>
    </p:spTree>
    <p:extLst>
      <p:ext uri="{BB962C8B-B14F-4D97-AF65-F5344CB8AC3E}">
        <p14:creationId xmlns:p14="http://schemas.microsoft.com/office/powerpoint/2010/main" val="18435090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14102" y="670560"/>
            <a:ext cx="10779851" cy="4824548"/>
          </a:xfrm>
          <a:prstGeom prst="rect">
            <a:avLst/>
          </a:prstGeom>
        </p:spPr>
      </p:pic>
    </p:spTree>
    <p:extLst>
      <p:ext uri="{BB962C8B-B14F-4D97-AF65-F5344CB8AC3E}">
        <p14:creationId xmlns:p14="http://schemas.microsoft.com/office/powerpoint/2010/main" val="222660633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7017" y="398077"/>
            <a:ext cx="11086012" cy="5663089"/>
          </a:xfrm>
          <a:prstGeom prst="rect">
            <a:avLst/>
          </a:prstGeom>
        </p:spPr>
      </p:pic>
    </p:spTree>
    <p:extLst>
      <p:ext uri="{BB962C8B-B14F-4D97-AF65-F5344CB8AC3E}">
        <p14:creationId xmlns:p14="http://schemas.microsoft.com/office/powerpoint/2010/main" val="290977007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759" y="435428"/>
            <a:ext cx="11428844" cy="738664"/>
          </a:xfrm>
          <a:prstGeom prst="rect">
            <a:avLst/>
          </a:prstGeom>
          <a:noFill/>
        </p:spPr>
        <p:txBody>
          <a:bodyPr wrap="square" rtlCol="0">
            <a:spAutoFit/>
          </a:bodyPr>
          <a:lstStyle/>
          <a:p>
            <a:pPr algn="ctr"/>
            <a:r>
              <a:rPr lang="vi-VN" sz="4200" b="1" dirty="0" smtClean="0">
                <a:latin typeface="Arial" panose="020B0604020202020204" pitchFamily="34" charset="0"/>
                <a:cs typeface="Arial" panose="020B0604020202020204" pitchFamily="34" charset="0"/>
              </a:rPr>
              <a:t> Làm thế nào để viết code sạch</a:t>
            </a:r>
            <a:endParaRPr lang="en-US" sz="4200" b="1" dirty="0">
              <a:latin typeface="Arial" panose="020B0604020202020204" pitchFamily="34" charset="0"/>
              <a:cs typeface="Arial" panose="020B0604020202020204" pitchFamily="34" charset="0"/>
            </a:endParaRPr>
          </a:p>
        </p:txBody>
      </p:sp>
      <p:sp>
        <p:nvSpPr>
          <p:cNvPr id="4" name="TextBox 3"/>
          <p:cNvSpPr txBox="1"/>
          <p:nvPr/>
        </p:nvSpPr>
        <p:spPr>
          <a:xfrm>
            <a:off x="618309" y="1541416"/>
            <a:ext cx="11634651" cy="2400657"/>
          </a:xfrm>
          <a:prstGeom prst="rect">
            <a:avLst/>
          </a:prstGeom>
          <a:noFill/>
        </p:spPr>
        <p:txBody>
          <a:bodyPr wrap="square" rtlCol="0">
            <a:spAutoFit/>
          </a:bodyPr>
          <a:lstStyle/>
          <a:p>
            <a:pPr marL="457200" indent="-457200">
              <a:buFontTx/>
              <a:buChar char="-"/>
            </a:pPr>
            <a:r>
              <a:rPr lang="vi-VN" sz="3000" dirty="0">
                <a:cs typeface="Arial" panose="020B0604020202020204" pitchFamily="34" charset="0"/>
              </a:rPr>
              <a:t>Function (hàm</a:t>
            </a:r>
            <a:r>
              <a:rPr lang="vi-VN" sz="3000" dirty="0" smtClean="0">
                <a:cs typeface="Arial" panose="020B0604020202020204" pitchFamily="34" charset="0"/>
              </a:rPr>
              <a:t>): </a:t>
            </a:r>
          </a:p>
          <a:p>
            <a:pPr marL="457200" indent="-457200">
              <a:buFontTx/>
              <a:buChar char="-"/>
            </a:pPr>
            <a:endParaRPr lang="vi-VN" sz="3000" dirty="0">
              <a:cs typeface="Arial" panose="020B0604020202020204" pitchFamily="34" charset="0"/>
            </a:endParaRPr>
          </a:p>
          <a:p>
            <a:r>
              <a:rPr lang="vi-VN" sz="3000" dirty="0">
                <a:cs typeface="Arial" panose="020B0604020202020204" pitchFamily="34" charset="0"/>
              </a:rPr>
              <a:t>    + Chỉ nên thực hiện một chức </a:t>
            </a:r>
            <a:r>
              <a:rPr lang="vi-VN" sz="3000" dirty="0" smtClean="0">
                <a:cs typeface="Arial" panose="020B0604020202020204" pitchFamily="34" charset="0"/>
              </a:rPr>
              <a:t>năng</a:t>
            </a:r>
          </a:p>
          <a:p>
            <a:endParaRPr lang="vi-VN" sz="3000" dirty="0">
              <a:cs typeface="Arial" panose="020B0604020202020204" pitchFamily="34" charset="0"/>
            </a:endParaRPr>
          </a:p>
          <a:p>
            <a:r>
              <a:rPr lang="vi-VN" sz="3000" dirty="0">
                <a:cs typeface="Arial" panose="020B0604020202020204" pitchFamily="34" charset="0"/>
              </a:rPr>
              <a:t>    + Ngắn gọn </a:t>
            </a:r>
            <a:r>
              <a:rPr lang="vi-VN" sz="3000" dirty="0" smtClean="0">
                <a:cs typeface="Arial" panose="020B0604020202020204" pitchFamily="34" charset="0"/>
              </a:rPr>
              <a:t>( trong </a:t>
            </a:r>
            <a:r>
              <a:rPr lang="vi-VN" sz="3000" dirty="0">
                <a:cs typeface="Arial" panose="020B0604020202020204" pitchFamily="34" charset="0"/>
              </a:rPr>
              <a:t>khoảng tầm 20 dòng tầm 150 kí tự là đẹp)</a:t>
            </a:r>
            <a:endParaRPr lang="vi-VN" sz="3000" dirty="0" smtClean="0">
              <a:cs typeface="Arial" panose="020B0604020202020204" pitchFamily="34" charset="0"/>
            </a:endParaRPr>
          </a:p>
        </p:txBody>
      </p:sp>
    </p:spTree>
    <p:extLst>
      <p:ext uri="{BB962C8B-B14F-4D97-AF65-F5344CB8AC3E}">
        <p14:creationId xmlns:p14="http://schemas.microsoft.com/office/powerpoint/2010/main" val="20515757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44434" y="871563"/>
            <a:ext cx="10789920" cy="5526844"/>
          </a:xfrm>
          <a:prstGeom prst="rect">
            <a:avLst/>
          </a:prstGeom>
        </p:spPr>
      </p:pic>
      <p:sp>
        <p:nvSpPr>
          <p:cNvPr id="4" name="TextBox 3"/>
          <p:cNvSpPr txBox="1"/>
          <p:nvPr/>
        </p:nvSpPr>
        <p:spPr>
          <a:xfrm>
            <a:off x="644434" y="348343"/>
            <a:ext cx="2133600" cy="523220"/>
          </a:xfrm>
          <a:prstGeom prst="rect">
            <a:avLst/>
          </a:prstGeom>
          <a:noFill/>
        </p:spPr>
        <p:txBody>
          <a:bodyPr wrap="square" rtlCol="0">
            <a:spAutoFit/>
          </a:bodyPr>
          <a:lstStyle/>
          <a:p>
            <a:r>
              <a:rPr lang="vi-VN" sz="2800" dirty="0" smtClean="0">
                <a:latin typeface="Arial" panose="020B0604020202020204" pitchFamily="34" charset="0"/>
                <a:cs typeface="Arial" panose="020B0604020202020204" pitchFamily="34" charset="0"/>
              </a:rPr>
              <a:t>-Ví dụ:</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8468748"/>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3143" y="247250"/>
            <a:ext cx="10798627" cy="6369495"/>
          </a:xfrm>
          <a:prstGeom prst="rect">
            <a:avLst/>
          </a:prstGeom>
        </p:spPr>
      </p:pic>
    </p:spTree>
    <p:extLst>
      <p:ext uri="{BB962C8B-B14F-4D97-AF65-F5344CB8AC3E}">
        <p14:creationId xmlns:p14="http://schemas.microsoft.com/office/powerpoint/2010/main" val="80167494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367" y="252549"/>
            <a:ext cx="9905998" cy="1226231"/>
          </a:xfrm>
        </p:spPr>
        <p:txBody>
          <a:bodyPr>
            <a:normAutofit/>
          </a:bodyPr>
          <a:lstStyle/>
          <a:p>
            <a:pPr algn="ctr"/>
            <a:r>
              <a:rPr lang="vi-VN" sz="6000" b="1" dirty="0">
                <a:latin typeface="+mn-lt"/>
              </a:rPr>
              <a:t>CLEAN CODE</a:t>
            </a:r>
            <a:endParaRPr lang="en-US" sz="6000" b="1" dirty="0">
              <a:latin typeface="+mn-lt"/>
            </a:endParaRPr>
          </a:p>
        </p:txBody>
      </p:sp>
      <p:sp>
        <p:nvSpPr>
          <p:cNvPr id="4" name="TextBox 3"/>
          <p:cNvSpPr txBox="1"/>
          <p:nvPr/>
        </p:nvSpPr>
        <p:spPr>
          <a:xfrm>
            <a:off x="1314994" y="2581469"/>
            <a:ext cx="10546080" cy="3046988"/>
          </a:xfrm>
          <a:prstGeom prst="rect">
            <a:avLst/>
          </a:prstGeom>
          <a:noFill/>
        </p:spPr>
        <p:txBody>
          <a:bodyPr wrap="square" rtlCol="0">
            <a:spAutoFit/>
          </a:bodyPr>
          <a:lstStyle/>
          <a:p>
            <a:pPr marL="457200" indent="-457200">
              <a:buFontTx/>
              <a:buChar char="-"/>
            </a:pPr>
            <a:r>
              <a:rPr lang="vi-VN" sz="3200" dirty="0" smtClean="0">
                <a:latin typeface="Arial" panose="020B0604020202020204" pitchFamily="34" charset="0"/>
                <a:cs typeface="Arial" panose="020B0604020202020204" pitchFamily="34" charset="0"/>
              </a:rPr>
              <a:t>Thế nào là “code sạch” ?</a:t>
            </a:r>
          </a:p>
          <a:p>
            <a:pPr marL="457200" indent="-457200">
              <a:buFontTx/>
              <a:buChar char="-"/>
            </a:pPr>
            <a:endParaRPr lang="vi-VN" sz="3200" dirty="0" smtClean="0">
              <a:latin typeface="Arial" panose="020B0604020202020204" pitchFamily="34" charset="0"/>
              <a:cs typeface="Arial" panose="020B0604020202020204" pitchFamily="34" charset="0"/>
            </a:endParaRPr>
          </a:p>
          <a:p>
            <a:pPr marL="457200" indent="-457200">
              <a:buFontTx/>
              <a:buChar char="-"/>
            </a:pPr>
            <a:r>
              <a:rPr lang="vi-VN" sz="3200" dirty="0">
                <a:cs typeface="Arial" panose="020B0604020202020204" pitchFamily="34" charset="0"/>
              </a:rPr>
              <a:t>Tầm quan trọng của việc viết </a:t>
            </a:r>
            <a:r>
              <a:rPr lang="vi-VN" sz="3200" dirty="0" smtClean="0">
                <a:cs typeface="Arial" panose="020B0604020202020204" pitchFamily="34" charset="0"/>
              </a:rPr>
              <a:t>code sạch.</a:t>
            </a:r>
          </a:p>
          <a:p>
            <a:pPr marL="457200" indent="-457200">
              <a:buFontTx/>
              <a:buChar char="-"/>
            </a:pPr>
            <a:endParaRPr lang="vi-VN" sz="3200" dirty="0">
              <a:latin typeface="Arial" panose="020B0604020202020204" pitchFamily="34" charset="0"/>
              <a:cs typeface="Arial" panose="020B0604020202020204" pitchFamily="34" charset="0"/>
            </a:endParaRPr>
          </a:p>
          <a:p>
            <a:pPr marL="457200" indent="-457200">
              <a:buFontTx/>
              <a:buChar char="-"/>
            </a:pPr>
            <a:r>
              <a:rPr lang="vi-VN" sz="3200" dirty="0" smtClean="0">
                <a:latin typeface="Arial" panose="020B0604020202020204" pitchFamily="34" charset="0"/>
                <a:cs typeface="Arial" panose="020B0604020202020204" pitchFamily="34" charset="0"/>
              </a:rPr>
              <a:t>Làm thế nào để viết code sạch ?</a:t>
            </a:r>
          </a:p>
          <a:p>
            <a:pPr marL="457200" indent="-457200">
              <a:buFontTx/>
              <a:buChar char="-"/>
            </a:pPr>
            <a:endParaRPr lang="en-US" sz="32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9228918" y="182664"/>
            <a:ext cx="2863845" cy="3638939"/>
          </a:xfrm>
          <a:prstGeom prst="rect">
            <a:avLst/>
          </a:prstGeom>
        </p:spPr>
      </p:pic>
    </p:spTree>
    <p:extLst>
      <p:ext uri="{BB962C8B-B14F-4D97-AF65-F5344CB8AC3E}">
        <p14:creationId xmlns:p14="http://schemas.microsoft.com/office/powerpoint/2010/main" val="38398535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8709"/>
            <a:ext cx="12192000" cy="6858000"/>
          </a:xfrm>
          <a:prstGeom prst="rect">
            <a:avLst/>
          </a:prstGeom>
        </p:spPr>
      </p:pic>
      <p:sp>
        <p:nvSpPr>
          <p:cNvPr id="3" name="TextBox 2"/>
          <p:cNvSpPr txBox="1"/>
          <p:nvPr/>
        </p:nvSpPr>
        <p:spPr>
          <a:xfrm>
            <a:off x="574766" y="452846"/>
            <a:ext cx="6731725" cy="3831818"/>
          </a:xfrm>
          <a:prstGeom prst="rect">
            <a:avLst/>
          </a:prstGeom>
          <a:noFill/>
        </p:spPr>
        <p:txBody>
          <a:bodyPr wrap="square" rtlCol="0">
            <a:spAutoFit/>
          </a:bodyPr>
          <a:lstStyle/>
          <a:p>
            <a:r>
              <a:rPr lang="vi-VN" sz="2700" dirty="0">
                <a:cs typeface="Arial" panose="020B0604020202020204" pitchFamily="34" charset="0"/>
              </a:rPr>
              <a:t>Code cho máy đọc thì ai cũng viết được, code cho người đọc thì chỉ có developer giỏi mới viết được</a:t>
            </a:r>
            <a:r>
              <a:rPr lang="vi-VN" sz="2700" dirty="0" smtClean="0">
                <a:cs typeface="Arial" panose="020B0604020202020204" pitchFamily="34" charset="0"/>
              </a:rPr>
              <a:t>.</a:t>
            </a:r>
          </a:p>
          <a:p>
            <a:endParaRPr lang="vi-VN" sz="2700" dirty="0">
              <a:latin typeface="Arial" panose="020B0604020202020204" pitchFamily="34" charset="0"/>
              <a:cs typeface="Arial" panose="020B0604020202020204" pitchFamily="34" charset="0"/>
            </a:endParaRPr>
          </a:p>
          <a:p>
            <a:r>
              <a:rPr lang="vi-VN" sz="2700" dirty="0" smtClean="0">
                <a:cs typeface="Arial" panose="020B0604020202020204" pitchFamily="34" charset="0"/>
              </a:rPr>
              <a:t>Hãy đứng </a:t>
            </a:r>
            <a:r>
              <a:rPr lang="vi-VN" sz="2700" dirty="0">
                <a:cs typeface="Arial" panose="020B0604020202020204" pitchFamily="34" charset="0"/>
              </a:rPr>
              <a:t>ở góc nhìn của một developer bảo trì code sau này, cứ tưởng tượng sau khi họ đọc những dòng code bạn viết ….</a:t>
            </a:r>
          </a:p>
          <a:p>
            <a:r>
              <a:rPr lang="vi-VN" sz="2700" dirty="0">
                <a:cs typeface="Arial" panose="020B0604020202020204" pitchFamily="34" charset="0"/>
              </a:rPr>
              <a:t>Họ sẽ làm gì bạn. </a:t>
            </a:r>
            <a:r>
              <a:rPr lang="vi-VN" sz="2700" dirty="0" smtClean="0">
                <a:cs typeface="Arial" panose="020B0604020202020204" pitchFamily="34" charset="0"/>
              </a:rPr>
              <a:t>Đừng code </a:t>
            </a:r>
            <a:r>
              <a:rPr lang="vi-VN" sz="2700" dirty="0">
                <a:cs typeface="Arial" panose="020B0604020202020204" pitchFamily="34" charset="0"/>
              </a:rPr>
              <a:t>cho xong function rồi để đó.</a:t>
            </a:r>
            <a:endParaRPr lang="en-US" sz="2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7516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608" y="1724186"/>
            <a:ext cx="10894423" cy="2246769"/>
          </a:xfrm>
          <a:prstGeom prst="rect">
            <a:avLst/>
          </a:prstGeom>
          <a:noFill/>
        </p:spPr>
        <p:txBody>
          <a:bodyPr wrap="square" rtlCol="0">
            <a:spAutoFit/>
          </a:bodyPr>
          <a:lstStyle/>
          <a:p>
            <a:pPr algn="ctr"/>
            <a:r>
              <a:rPr lang="vi-VN" sz="7000" b="1" dirty="0" smtClean="0">
                <a:latin typeface="Arial" panose="020B0604020202020204" pitchFamily="34" charset="0"/>
                <a:cs typeface="Arial" panose="020B0604020202020204" pitchFamily="34" charset="0"/>
              </a:rPr>
              <a:t>Cảm ơn tất cả mọi người đã theo dõi</a:t>
            </a:r>
            <a:endParaRPr lang="en-US" sz="7000" b="1" dirty="0">
              <a:latin typeface="Arial" panose="020B0604020202020204" pitchFamily="34" charset="0"/>
              <a:cs typeface="Arial" panose="020B0604020202020204" pitchFamily="34" charset="0"/>
            </a:endParaRPr>
          </a:p>
        </p:txBody>
      </p:sp>
      <p:sp>
        <p:nvSpPr>
          <p:cNvPr id="4" name="TextBox 3"/>
          <p:cNvSpPr txBox="1"/>
          <p:nvPr/>
        </p:nvSpPr>
        <p:spPr>
          <a:xfrm>
            <a:off x="3699934" y="5755847"/>
            <a:ext cx="8801221" cy="954107"/>
          </a:xfrm>
          <a:prstGeom prst="rect">
            <a:avLst/>
          </a:prstGeom>
          <a:noFill/>
        </p:spPr>
        <p:txBody>
          <a:bodyPr wrap="square" rtlCol="0">
            <a:spAutoFit/>
          </a:bodyPr>
          <a:lstStyle/>
          <a:p>
            <a:r>
              <a:rPr lang="vi-VN" dirty="0"/>
              <a:t>Mọi chi tiết góp ý liên hệ: </a:t>
            </a:r>
            <a:r>
              <a:rPr lang="vi-VN" dirty="0">
                <a:solidFill>
                  <a:schemeClr val="tx2">
                    <a:lumMod val="60000"/>
                    <a:lumOff val="40000"/>
                  </a:schemeClr>
                </a:solidFill>
              </a:rPr>
              <a:t>Nguyễn Quốc Tuấn</a:t>
            </a:r>
          </a:p>
          <a:p>
            <a:r>
              <a:rPr lang="vi-VN" dirty="0"/>
              <a:t>Email: linhty1802@gmail.com</a:t>
            </a:r>
          </a:p>
          <a:p>
            <a:r>
              <a:rPr lang="vi-VN" dirty="0"/>
              <a:t>GitHub: </a:t>
            </a:r>
            <a:r>
              <a:rPr lang="en-US" sz="2000" dirty="0"/>
              <a:t>https://</a:t>
            </a:r>
            <a:r>
              <a:rPr lang="en-US" sz="2000" dirty="0" smtClean="0"/>
              <a:t>github.com/quocTuan02/demo/blob/master/Note</a:t>
            </a:r>
            <a:endParaRPr lang="en-US" sz="2000" dirty="0"/>
          </a:p>
        </p:txBody>
      </p:sp>
    </p:spTree>
    <p:extLst>
      <p:ext uri="{BB962C8B-B14F-4D97-AF65-F5344CB8AC3E}">
        <p14:creationId xmlns:p14="http://schemas.microsoft.com/office/powerpoint/2010/main" val="134752569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408" y="299620"/>
            <a:ext cx="11709941" cy="738664"/>
          </a:xfrm>
          <a:prstGeom prst="rect">
            <a:avLst/>
          </a:prstGeom>
          <a:noFill/>
        </p:spPr>
        <p:txBody>
          <a:bodyPr wrap="square" rtlCol="0">
            <a:spAutoFit/>
          </a:bodyPr>
          <a:lstStyle/>
          <a:p>
            <a:pPr algn="ctr"/>
            <a:r>
              <a:rPr lang="vi-VN" sz="4200" b="1" dirty="0" smtClean="0">
                <a:latin typeface="Arial" panose="020B0604020202020204" pitchFamily="34" charset="0"/>
                <a:cs typeface="Arial" panose="020B0604020202020204" pitchFamily="34" charset="0"/>
              </a:rPr>
              <a:t>Thế nào là “code sạch” ?</a:t>
            </a:r>
          </a:p>
        </p:txBody>
      </p:sp>
      <p:sp>
        <p:nvSpPr>
          <p:cNvPr id="5" name="TextBox 4"/>
          <p:cNvSpPr txBox="1"/>
          <p:nvPr/>
        </p:nvSpPr>
        <p:spPr>
          <a:xfrm>
            <a:off x="4406537" y="1506583"/>
            <a:ext cx="7132320" cy="4401205"/>
          </a:xfrm>
          <a:prstGeom prst="rect">
            <a:avLst/>
          </a:prstGeom>
          <a:noFill/>
        </p:spPr>
        <p:txBody>
          <a:bodyPr wrap="square" rtlCol="0">
            <a:spAutoFit/>
          </a:bodyPr>
          <a:lstStyle/>
          <a:p>
            <a:r>
              <a:rPr lang="vi-VN" sz="2800" b="1" dirty="0"/>
              <a:t>Bjarne Stroustrup </a:t>
            </a:r>
            <a:r>
              <a:rPr lang="vi-VN" sz="2800" dirty="0"/>
              <a:t>(Cha đẻ C++): "</a:t>
            </a:r>
            <a:r>
              <a:rPr lang="vi-VN" sz="2800" i="1" dirty="0"/>
              <a:t>Tôi thích code của tôi thanh lịch (đẹp, tinh tế và đơn giản) và hiệu quả. Lô-gic nên đơn giản để làm cho nó khó gặp những lỗi ẩn, có tối thiểu những sự phụ thuộc để dễ dàng bảo trì, xử lý lỗi hoàn chỉnh theo những chiến lược thống nhất, và hiệu suất gần như tối ưu để không cám dỗ người ta làm mã lộn xộn với những trò tối ưu hóa lố lăng. Code sạch là code làm tốt một thứ</a:t>
            </a:r>
            <a:r>
              <a:rPr lang="vi-VN" sz="2800" dirty="0"/>
              <a:t>."</a:t>
            </a:r>
            <a:endParaRPr lang="en-US" sz="2800" dirty="0"/>
          </a:p>
        </p:txBody>
      </p:sp>
      <p:pic>
        <p:nvPicPr>
          <p:cNvPr id="3074" name="Picture 2" descr="Káº¿t quáº£ hÃ¬nh áº£nh cho Bjarne Stroustr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823" y="1624204"/>
            <a:ext cx="3161211" cy="416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5707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960" y="311194"/>
            <a:ext cx="11733091" cy="738664"/>
          </a:xfrm>
          <a:prstGeom prst="rect">
            <a:avLst/>
          </a:prstGeom>
          <a:noFill/>
        </p:spPr>
        <p:txBody>
          <a:bodyPr wrap="square" rtlCol="0">
            <a:spAutoFit/>
          </a:bodyPr>
          <a:lstStyle/>
          <a:p>
            <a:pPr algn="ctr"/>
            <a:r>
              <a:rPr lang="vi-VN" sz="4200" b="1" dirty="0" smtClean="0">
                <a:latin typeface="Arial" panose="020B0604020202020204" pitchFamily="34" charset="0"/>
                <a:cs typeface="Arial" panose="020B0604020202020204" pitchFamily="34" charset="0"/>
              </a:rPr>
              <a:t>Thế nào là “code sạch” ?</a:t>
            </a:r>
          </a:p>
        </p:txBody>
      </p:sp>
      <p:sp>
        <p:nvSpPr>
          <p:cNvPr id="5" name="TextBox 4"/>
          <p:cNvSpPr txBox="1"/>
          <p:nvPr/>
        </p:nvSpPr>
        <p:spPr>
          <a:xfrm>
            <a:off x="1105989" y="1506583"/>
            <a:ext cx="6574971" cy="3539430"/>
          </a:xfrm>
          <a:prstGeom prst="rect">
            <a:avLst/>
          </a:prstGeom>
          <a:noFill/>
        </p:spPr>
        <p:txBody>
          <a:bodyPr wrap="square" rtlCol="0">
            <a:spAutoFit/>
          </a:bodyPr>
          <a:lstStyle/>
          <a:p>
            <a:r>
              <a:rPr lang="vi-VN" sz="2800" b="1" dirty="0"/>
              <a:t>Ward Cunningham </a:t>
            </a:r>
            <a:r>
              <a:rPr lang="vi-VN" sz="2800" dirty="0"/>
              <a:t>(Wiki, Fit, eXtreme Programming,): </a:t>
            </a:r>
            <a:r>
              <a:rPr lang="vi-VN" sz="2800" i="1" dirty="0"/>
              <a:t>"Bạn có biết bạn vẫn đang làm trên code sạch khi mỗi đoạn code mà bạn đọc đúng như những gì bạn mong đợi. Bạn có thể gọi nó là mã đẹp khi mã đó làm cho ngôn ngữ trông như là ngôn ngữ được tạo ra để giải quyết chính vấn đề đó."</a:t>
            </a:r>
            <a:endParaRPr lang="en-US" sz="2800" i="1" dirty="0"/>
          </a:p>
        </p:txBody>
      </p:sp>
      <p:pic>
        <p:nvPicPr>
          <p:cNvPr id="6" name="Picture 2" descr="Má»t ngÆ°á»i ÄÃ n Ã´ng cÃ³ rÃ¢u á» tuá»i sÃ¡u mÆ°Æ¡i cÆ°á»i toe toÃ©t khi Äeo kÃ­nh máº¯t vÃ  Ã¡o khoÃ¡c lÃ´ng cá»«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2991" y="1615304"/>
            <a:ext cx="3293629" cy="352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95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57493"/>
            <a:ext cx="12192000" cy="707886"/>
          </a:xfrm>
          <a:prstGeom prst="rect">
            <a:avLst/>
          </a:prstGeom>
          <a:noFill/>
        </p:spPr>
        <p:txBody>
          <a:bodyPr wrap="square" rtlCol="0">
            <a:spAutoFit/>
          </a:bodyPr>
          <a:lstStyle/>
          <a:p>
            <a:pPr algn="ctr"/>
            <a:r>
              <a:rPr lang="vi-VN" sz="4000" b="1" dirty="0" smtClean="0">
                <a:latin typeface="Arial" panose="020B0604020202020204" pitchFamily="34" charset="0"/>
                <a:cs typeface="Arial" panose="020B0604020202020204" pitchFamily="34" charset="0"/>
              </a:rPr>
              <a:t>Thế nào là “code sạch” ?</a:t>
            </a:r>
          </a:p>
        </p:txBody>
      </p:sp>
      <p:sp>
        <p:nvSpPr>
          <p:cNvPr id="3" name="Rectangle 2"/>
          <p:cNvSpPr/>
          <p:nvPr/>
        </p:nvSpPr>
        <p:spPr>
          <a:xfrm>
            <a:off x="1071154" y="2056287"/>
            <a:ext cx="10493829" cy="3539430"/>
          </a:xfrm>
          <a:prstGeom prst="rect">
            <a:avLst/>
          </a:prstGeom>
        </p:spPr>
        <p:txBody>
          <a:bodyPr wrap="square">
            <a:spAutoFit/>
          </a:bodyPr>
          <a:lstStyle/>
          <a:p>
            <a:pPr marL="457200" indent="-457200">
              <a:buFontTx/>
              <a:buChar char="-"/>
            </a:pPr>
            <a:r>
              <a:rPr lang="vi-VN" sz="3200" dirty="0">
                <a:cs typeface="Arial" panose="020B0604020202020204" pitchFamily="34" charset="0"/>
              </a:rPr>
              <a:t>Không cần phải tốn nhiều công sức để đọc mã sạch.</a:t>
            </a:r>
          </a:p>
          <a:p>
            <a:pPr marL="457200" indent="-457200">
              <a:buFontTx/>
              <a:buChar char="-"/>
            </a:pPr>
            <a:endParaRPr lang="vi-VN" sz="3200" dirty="0">
              <a:cs typeface="Arial" panose="020B0604020202020204" pitchFamily="34" charset="0"/>
            </a:endParaRPr>
          </a:p>
          <a:p>
            <a:pPr marL="457200" indent="-457200">
              <a:buFontTx/>
              <a:buChar char="-"/>
            </a:pPr>
            <a:r>
              <a:rPr lang="vi-VN" sz="3200" dirty="0">
                <a:cs typeface="Arial" panose="020B0604020202020204" pitchFamily="34" charset="0"/>
              </a:rPr>
              <a:t>Code rõ ràng, đơn giản và thuyết phục.</a:t>
            </a:r>
          </a:p>
          <a:p>
            <a:pPr marL="457200" indent="-457200">
              <a:buFontTx/>
              <a:buChar char="-"/>
            </a:pPr>
            <a:endParaRPr lang="vi-VN" sz="3200" dirty="0">
              <a:cs typeface="Arial" panose="020B0604020202020204" pitchFamily="34" charset="0"/>
            </a:endParaRPr>
          </a:p>
          <a:p>
            <a:pPr marL="457200" indent="-457200">
              <a:buFontTx/>
              <a:buChar char="-"/>
            </a:pPr>
            <a:r>
              <a:rPr lang="vi-VN" sz="3200" dirty="0">
                <a:cs typeface="Arial" panose="020B0604020202020204" pitchFamily="34" charset="0"/>
              </a:rPr>
              <a:t>Làm cho ngôn ngữ trông thật đơn giản để cứ như được sinh ra để giải quyết vấn đề.</a:t>
            </a:r>
          </a:p>
          <a:p>
            <a:pPr marL="457200" indent="-457200">
              <a:buFontTx/>
              <a:buChar char="-"/>
            </a:pP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039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47240"/>
            <a:ext cx="12192000" cy="733835"/>
          </a:xfrm>
        </p:spPr>
        <p:txBody>
          <a:bodyPr>
            <a:normAutofit/>
          </a:bodyPr>
          <a:lstStyle/>
          <a:p>
            <a:pPr marL="0" indent="0" algn="ctr">
              <a:lnSpc>
                <a:spcPct val="100000"/>
              </a:lnSpc>
              <a:buNone/>
            </a:pPr>
            <a:r>
              <a:rPr lang="vi-VN" sz="4000" b="1" dirty="0" smtClean="0"/>
              <a:t>Tầm quan trọng của việc viết code sạch.</a:t>
            </a:r>
            <a:endParaRPr lang="en-US" sz="4000" b="1" dirty="0"/>
          </a:p>
        </p:txBody>
      </p:sp>
      <p:pic>
        <p:nvPicPr>
          <p:cNvPr id="10" name="Picture 9"/>
          <p:cNvPicPr>
            <a:picLocks noChangeAspect="1"/>
          </p:cNvPicPr>
          <p:nvPr/>
        </p:nvPicPr>
        <p:blipFill>
          <a:blip r:embed="rId2"/>
          <a:stretch>
            <a:fillRect/>
          </a:stretch>
        </p:blipFill>
        <p:spPr>
          <a:xfrm>
            <a:off x="1099595" y="2127647"/>
            <a:ext cx="4579585" cy="2017738"/>
          </a:xfrm>
          <a:prstGeom prst="rect">
            <a:avLst/>
          </a:prstGeom>
        </p:spPr>
      </p:pic>
      <p:pic>
        <p:nvPicPr>
          <p:cNvPr id="11" name="Picture 4" descr="Quáº£n lÃ½ cÃ´ng viá»c hiá»u quáº£ thÃ´ng qua báº£ng KANB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4831" y="2147914"/>
            <a:ext cx="4950953" cy="201773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a:stretch>
            <a:fillRect/>
          </a:stretch>
        </p:blipFill>
        <p:spPr>
          <a:xfrm>
            <a:off x="1091043" y="4190035"/>
            <a:ext cx="4588138" cy="2031281"/>
          </a:xfrm>
          <a:prstGeom prst="rect">
            <a:avLst/>
          </a:prstGeom>
        </p:spPr>
      </p:pic>
      <p:pic>
        <p:nvPicPr>
          <p:cNvPr id="13" name="Picture 6" descr="Káº¿t quáº£ hÃ¬nh áº£nh cho ÄÆ°á»£c má»i ngÆ°á»i ÄÃ¡nh giÃ¡ ca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4830" y="4213185"/>
            <a:ext cx="4950953" cy="198374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56273" y="1412066"/>
            <a:ext cx="5110433" cy="477054"/>
          </a:xfrm>
          <a:prstGeom prst="rect">
            <a:avLst/>
          </a:prstGeom>
          <a:noFill/>
        </p:spPr>
        <p:txBody>
          <a:bodyPr wrap="square" rtlCol="0">
            <a:spAutoFit/>
          </a:bodyPr>
          <a:lstStyle/>
          <a:p>
            <a:pPr algn="ctr"/>
            <a:r>
              <a:rPr lang="vi-VN" sz="2500" dirty="0">
                <a:cs typeface="Arial" panose="020B0604020202020204" pitchFamily="34" charset="0"/>
              </a:rPr>
              <a:t>Code trở nên rõ ràng, tường </a:t>
            </a:r>
            <a:r>
              <a:rPr lang="vi-VN" sz="2500" dirty="0" smtClean="0">
                <a:cs typeface="Arial" panose="020B0604020202020204" pitchFamily="34" charset="0"/>
              </a:rPr>
              <a:t>minh</a:t>
            </a:r>
            <a:endParaRPr lang="vi-VN" sz="2500" dirty="0">
              <a:cs typeface="Arial" panose="020B0604020202020204" pitchFamily="34" charset="0"/>
            </a:endParaRPr>
          </a:p>
        </p:txBody>
      </p:sp>
      <p:sp>
        <p:nvSpPr>
          <p:cNvPr id="15" name="TextBox 14"/>
          <p:cNvSpPr txBox="1"/>
          <p:nvPr/>
        </p:nvSpPr>
        <p:spPr>
          <a:xfrm>
            <a:off x="6484830" y="1412066"/>
            <a:ext cx="4667794" cy="477054"/>
          </a:xfrm>
          <a:prstGeom prst="rect">
            <a:avLst/>
          </a:prstGeom>
          <a:noFill/>
        </p:spPr>
        <p:txBody>
          <a:bodyPr wrap="square" rtlCol="0">
            <a:spAutoFit/>
          </a:bodyPr>
          <a:lstStyle/>
          <a:p>
            <a:pPr algn="ctr"/>
            <a:r>
              <a:rPr lang="vi-VN" sz="2500" dirty="0">
                <a:cs typeface="Arial" panose="020B0604020202020204" pitchFamily="34" charset="0"/>
              </a:rPr>
              <a:t>Dễ quản lý chương trình</a:t>
            </a:r>
          </a:p>
        </p:txBody>
      </p:sp>
      <p:sp>
        <p:nvSpPr>
          <p:cNvPr id="16" name="TextBox 15"/>
          <p:cNvSpPr txBox="1"/>
          <p:nvPr/>
        </p:nvSpPr>
        <p:spPr>
          <a:xfrm>
            <a:off x="1321180" y="6270443"/>
            <a:ext cx="4127863" cy="477054"/>
          </a:xfrm>
          <a:prstGeom prst="rect">
            <a:avLst/>
          </a:prstGeom>
          <a:noFill/>
        </p:spPr>
        <p:txBody>
          <a:bodyPr wrap="square" rtlCol="0">
            <a:spAutoFit/>
          </a:bodyPr>
          <a:lstStyle/>
          <a:p>
            <a:r>
              <a:rPr lang="vi-VN" sz="2500" dirty="0">
                <a:cs typeface="Arial" panose="020B0604020202020204" pitchFamily="34" charset="0"/>
              </a:rPr>
              <a:t>Công việc trở nên thuận </a:t>
            </a:r>
            <a:r>
              <a:rPr lang="vi-VN" sz="2500" dirty="0" smtClean="0">
                <a:cs typeface="Arial" panose="020B0604020202020204" pitchFamily="34" charset="0"/>
              </a:rPr>
              <a:t>lợi</a:t>
            </a:r>
            <a:endParaRPr lang="vi-VN" sz="2500" dirty="0">
              <a:cs typeface="Arial" panose="020B0604020202020204" pitchFamily="34" charset="0"/>
            </a:endParaRPr>
          </a:p>
        </p:txBody>
      </p:sp>
      <p:sp>
        <p:nvSpPr>
          <p:cNvPr id="17" name="TextBox 16"/>
          <p:cNvSpPr txBox="1"/>
          <p:nvPr/>
        </p:nvSpPr>
        <p:spPr>
          <a:xfrm>
            <a:off x="5766705" y="6270443"/>
            <a:ext cx="6213091" cy="477054"/>
          </a:xfrm>
          <a:prstGeom prst="rect">
            <a:avLst/>
          </a:prstGeom>
          <a:noFill/>
        </p:spPr>
        <p:txBody>
          <a:bodyPr wrap="square" rtlCol="0">
            <a:spAutoFit/>
          </a:bodyPr>
          <a:lstStyle/>
          <a:p>
            <a:pPr algn="ctr"/>
            <a:r>
              <a:rPr lang="vi-VN" sz="2500" dirty="0">
                <a:cs typeface="Arial" panose="020B0604020202020204" pitchFamily="34" charset="0"/>
              </a:rPr>
              <a:t>Được mọi người đánh giá </a:t>
            </a:r>
            <a:r>
              <a:rPr lang="vi-VN" sz="2500" dirty="0" smtClean="0">
                <a:cs typeface="Arial" panose="020B0604020202020204" pitchFamily="34" charset="0"/>
              </a:rPr>
              <a:t>cao</a:t>
            </a:r>
            <a:endParaRPr lang="vi-VN" sz="2500" dirty="0">
              <a:cs typeface="Arial" panose="020B0604020202020204" pitchFamily="34" charset="0"/>
            </a:endParaRPr>
          </a:p>
        </p:txBody>
      </p:sp>
    </p:spTree>
    <p:extLst>
      <p:ext uri="{BB962C8B-B14F-4D97-AF65-F5344CB8AC3E}">
        <p14:creationId xmlns:p14="http://schemas.microsoft.com/office/powerpoint/2010/main" val="24592341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7348" y="226422"/>
            <a:ext cx="11262360" cy="738664"/>
          </a:xfrm>
          <a:prstGeom prst="rect">
            <a:avLst/>
          </a:prstGeom>
          <a:noFill/>
        </p:spPr>
        <p:txBody>
          <a:bodyPr wrap="square" rtlCol="0">
            <a:spAutoFit/>
          </a:bodyPr>
          <a:lstStyle/>
          <a:p>
            <a:pPr algn="ctr"/>
            <a:r>
              <a:rPr lang="vi-VN" sz="4200" b="1" dirty="0" smtClean="0">
                <a:latin typeface="Arial" panose="020B0604020202020204" pitchFamily="34" charset="0"/>
                <a:cs typeface="Arial" panose="020B0604020202020204" pitchFamily="34" charset="0"/>
              </a:rPr>
              <a:t>Làm thế nào để viết code sạch</a:t>
            </a:r>
            <a:endParaRPr lang="en-US" sz="4200" b="1" dirty="0">
              <a:latin typeface="Arial" panose="020B0604020202020204" pitchFamily="34" charset="0"/>
              <a:cs typeface="Arial" panose="020B0604020202020204" pitchFamily="34" charset="0"/>
            </a:endParaRPr>
          </a:p>
        </p:txBody>
      </p:sp>
      <p:sp>
        <p:nvSpPr>
          <p:cNvPr id="4" name="TextBox 3"/>
          <p:cNvSpPr txBox="1"/>
          <p:nvPr/>
        </p:nvSpPr>
        <p:spPr>
          <a:xfrm>
            <a:off x="1160417" y="1432240"/>
            <a:ext cx="10659291" cy="1477328"/>
          </a:xfrm>
          <a:prstGeom prst="rect">
            <a:avLst/>
          </a:prstGeom>
          <a:noFill/>
        </p:spPr>
        <p:txBody>
          <a:bodyPr wrap="square" rtlCol="0">
            <a:spAutoFit/>
          </a:bodyPr>
          <a:lstStyle/>
          <a:p>
            <a:pPr marL="457200" indent="-457200">
              <a:buFontTx/>
              <a:buChar char="-"/>
            </a:pPr>
            <a:r>
              <a:rPr lang="vi-VN" sz="3000" dirty="0" smtClean="0">
                <a:cs typeface="Arial" panose="020B0604020202020204" pitchFamily="34" charset="0"/>
              </a:rPr>
              <a:t>Trước </a:t>
            </a:r>
            <a:r>
              <a:rPr lang="vi-VN" sz="3000" dirty="0">
                <a:cs typeface="Arial" panose="020B0604020202020204" pitchFamily="34" charset="0"/>
              </a:rPr>
              <a:t>tiên bạn phải có code-sense của cleanliness </a:t>
            </a:r>
            <a:endParaRPr lang="vi-VN" sz="3000" dirty="0" smtClean="0">
              <a:cs typeface="Arial" panose="020B0604020202020204" pitchFamily="34" charset="0"/>
            </a:endParaRPr>
          </a:p>
          <a:p>
            <a:r>
              <a:rPr lang="vi-VN" sz="3000" dirty="0" smtClean="0">
                <a:cs typeface="Arial" panose="020B0604020202020204" pitchFamily="34" charset="0"/>
              </a:rPr>
              <a:t>(</a:t>
            </a:r>
            <a:r>
              <a:rPr lang="vi-VN" sz="3000" dirty="0">
                <a:cs typeface="Arial" panose="020B0604020202020204" pitchFamily="34" charset="0"/>
              </a:rPr>
              <a:t>cảm giác mã về sự sạch sẽ</a:t>
            </a:r>
            <a:r>
              <a:rPr lang="vi-VN" sz="3000" dirty="0" smtClean="0">
                <a:cs typeface="Arial" panose="020B0604020202020204" pitchFamily="34" charset="0"/>
              </a:rPr>
              <a:t>)</a:t>
            </a:r>
          </a:p>
          <a:p>
            <a:pPr marL="457200" indent="-457200">
              <a:buFontTx/>
              <a:buChar char="-"/>
            </a:pPr>
            <a:endParaRPr lang="en-US" sz="3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417" y="2710665"/>
            <a:ext cx="5127171" cy="336043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644" y="2710665"/>
            <a:ext cx="5180967" cy="3360433"/>
          </a:xfrm>
          <a:prstGeom prst="rect">
            <a:avLst/>
          </a:prstGeom>
        </p:spPr>
      </p:pic>
    </p:spTree>
    <p:extLst>
      <p:ext uri="{BB962C8B-B14F-4D97-AF65-F5344CB8AC3E}">
        <p14:creationId xmlns:p14="http://schemas.microsoft.com/office/powerpoint/2010/main" val="24647281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0593" y="222203"/>
            <a:ext cx="11234058" cy="738664"/>
          </a:xfrm>
          <a:prstGeom prst="rect">
            <a:avLst/>
          </a:prstGeom>
          <a:noFill/>
        </p:spPr>
        <p:txBody>
          <a:bodyPr wrap="square" rtlCol="0">
            <a:spAutoFit/>
          </a:bodyPr>
          <a:lstStyle/>
          <a:p>
            <a:pPr algn="ctr"/>
            <a:r>
              <a:rPr lang="vi-VN" sz="4200" b="1" dirty="0" smtClean="0">
                <a:latin typeface="Arial" panose="020B0604020202020204" pitchFamily="34" charset="0"/>
                <a:cs typeface="Arial" panose="020B0604020202020204" pitchFamily="34" charset="0"/>
              </a:rPr>
              <a:t>Làm thế nào để viết code sạch</a:t>
            </a:r>
            <a:endParaRPr lang="en-US" sz="4200" b="1" dirty="0">
              <a:latin typeface="Arial" panose="020B0604020202020204" pitchFamily="34" charset="0"/>
              <a:cs typeface="Arial" panose="020B0604020202020204" pitchFamily="34" charset="0"/>
            </a:endParaRPr>
          </a:p>
        </p:txBody>
      </p:sp>
      <p:sp>
        <p:nvSpPr>
          <p:cNvPr id="4" name="TextBox 3"/>
          <p:cNvSpPr txBox="1"/>
          <p:nvPr/>
        </p:nvSpPr>
        <p:spPr>
          <a:xfrm>
            <a:off x="975360" y="1191699"/>
            <a:ext cx="10659291" cy="553998"/>
          </a:xfrm>
          <a:prstGeom prst="rect">
            <a:avLst/>
          </a:prstGeom>
          <a:noFill/>
        </p:spPr>
        <p:txBody>
          <a:bodyPr wrap="square" rtlCol="0">
            <a:spAutoFit/>
          </a:bodyPr>
          <a:lstStyle/>
          <a:p>
            <a:pPr marL="457200" indent="-457200">
              <a:buFontTx/>
              <a:buChar char="-"/>
            </a:pPr>
            <a:r>
              <a:rPr lang="vi-VN" sz="3000" dirty="0" smtClean="0">
                <a:cs typeface="Arial" panose="020B0604020202020204" pitchFamily="34" charset="0"/>
              </a:rPr>
              <a:t>Đặt tên biến, hàm hay phương thức phải bộc </a:t>
            </a:r>
            <a:r>
              <a:rPr lang="vi-VN" sz="3000" dirty="0">
                <a:cs typeface="Arial" panose="020B0604020202020204" pitchFamily="34" charset="0"/>
              </a:rPr>
              <a:t>lộ mục </a:t>
            </a:r>
            <a:r>
              <a:rPr lang="vi-VN" sz="3000" dirty="0" smtClean="0">
                <a:cs typeface="Arial" panose="020B0604020202020204" pitchFamily="34" charset="0"/>
              </a:rPr>
              <a:t>đích</a:t>
            </a:r>
          </a:p>
        </p:txBody>
      </p:sp>
      <p:pic>
        <p:nvPicPr>
          <p:cNvPr id="2" name="Picture 1"/>
          <p:cNvPicPr>
            <a:picLocks noChangeAspect="1"/>
          </p:cNvPicPr>
          <p:nvPr/>
        </p:nvPicPr>
        <p:blipFill>
          <a:blip r:embed="rId2"/>
          <a:stretch>
            <a:fillRect/>
          </a:stretch>
        </p:blipFill>
        <p:spPr>
          <a:xfrm>
            <a:off x="975360" y="2398871"/>
            <a:ext cx="5697454" cy="3365931"/>
          </a:xfrm>
          <a:prstGeom prst="rect">
            <a:avLst/>
          </a:prstGeom>
        </p:spPr>
      </p:pic>
      <p:sp>
        <p:nvSpPr>
          <p:cNvPr id="9" name="TextBox 8"/>
          <p:cNvSpPr txBox="1"/>
          <p:nvPr/>
        </p:nvSpPr>
        <p:spPr>
          <a:xfrm>
            <a:off x="1454332" y="1875651"/>
            <a:ext cx="1602377" cy="523220"/>
          </a:xfrm>
          <a:prstGeom prst="rect">
            <a:avLst/>
          </a:prstGeom>
          <a:noFill/>
        </p:spPr>
        <p:txBody>
          <a:bodyPr wrap="square" rtlCol="0">
            <a:spAutoFit/>
          </a:bodyPr>
          <a:lstStyle/>
          <a:p>
            <a:r>
              <a:rPr lang="vi-VN" sz="2800" dirty="0" smtClean="0"/>
              <a:t>Ví dụ:</a:t>
            </a:r>
            <a:endParaRPr lang="en-US" sz="2800" dirty="0"/>
          </a:p>
        </p:txBody>
      </p:sp>
      <p:pic>
        <p:nvPicPr>
          <p:cNvPr id="10" name="Picture 9"/>
          <p:cNvPicPr>
            <a:picLocks noChangeAspect="1"/>
          </p:cNvPicPr>
          <p:nvPr/>
        </p:nvPicPr>
        <p:blipFill>
          <a:blip r:embed="rId3"/>
          <a:stretch>
            <a:fillRect/>
          </a:stretch>
        </p:blipFill>
        <p:spPr>
          <a:xfrm>
            <a:off x="6723017" y="2011796"/>
            <a:ext cx="5266032" cy="3999289"/>
          </a:xfrm>
          <a:prstGeom prst="rect">
            <a:avLst/>
          </a:prstGeom>
        </p:spPr>
      </p:pic>
    </p:spTree>
    <p:extLst>
      <p:ext uri="{BB962C8B-B14F-4D97-AF65-F5344CB8AC3E}">
        <p14:creationId xmlns:p14="http://schemas.microsoft.com/office/powerpoint/2010/main" val="14095542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1851" y="365760"/>
            <a:ext cx="10843384" cy="738664"/>
          </a:xfrm>
          <a:prstGeom prst="rect">
            <a:avLst/>
          </a:prstGeom>
          <a:noFill/>
        </p:spPr>
        <p:txBody>
          <a:bodyPr wrap="square" rtlCol="0">
            <a:spAutoFit/>
          </a:bodyPr>
          <a:lstStyle/>
          <a:p>
            <a:pPr algn="ctr"/>
            <a:r>
              <a:rPr lang="vi-VN" sz="4200" b="1" dirty="0" smtClean="0">
                <a:latin typeface="Arial" panose="020B0604020202020204" pitchFamily="34" charset="0"/>
                <a:cs typeface="Arial" panose="020B0604020202020204" pitchFamily="34" charset="0"/>
              </a:rPr>
              <a:t> Làm thế nào để viết code sạch</a:t>
            </a:r>
            <a:endParaRPr lang="en-US" sz="42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539643" y="1434979"/>
            <a:ext cx="11305223" cy="4799920"/>
          </a:xfrm>
          <a:prstGeom prst="rect">
            <a:avLst/>
          </a:prstGeom>
        </p:spPr>
      </p:pic>
    </p:spTree>
    <p:extLst>
      <p:ext uri="{BB962C8B-B14F-4D97-AF65-F5344CB8AC3E}">
        <p14:creationId xmlns:p14="http://schemas.microsoft.com/office/powerpoint/2010/main" val="30004114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593</TotalTime>
  <Words>620</Words>
  <Application>Microsoft Office PowerPoint</Application>
  <PresentationFormat>Widescreen</PresentationFormat>
  <Paragraphs>69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CLEAN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Quốc Tuấn Nguyễn</dc:creator>
  <cp:lastModifiedBy>Quốc Tuấn Nguyễn</cp:lastModifiedBy>
  <cp:revision>47</cp:revision>
  <dcterms:created xsi:type="dcterms:W3CDTF">2019-06-12T10:57:06Z</dcterms:created>
  <dcterms:modified xsi:type="dcterms:W3CDTF">2019-06-13T05:36:41Z</dcterms:modified>
</cp:coreProperties>
</file>