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1" r:id="rId6"/>
    <p:sldId id="262" r:id="rId7"/>
    <p:sldId id="274" r:id="rId8"/>
    <p:sldId id="276" r:id="rId9"/>
    <p:sldId id="263" r:id="rId10"/>
    <p:sldId id="270" r:id="rId11"/>
    <p:sldId id="283" r:id="rId12"/>
    <p:sldId id="284" r:id="rId13"/>
    <p:sldId id="266" r:id="rId14"/>
    <p:sldId id="267" r:id="rId15"/>
    <p:sldId id="268" r:id="rId16"/>
    <p:sldId id="269" r:id="rId17"/>
    <p:sldId id="271" r:id="rId18"/>
    <p:sldId id="272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D302-7468-4CE0-A996-B27B2DA08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1D5C0-7859-4A65-ACAD-D458FCE36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B79F0-A3FE-4969-B702-5D8BC42B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E00-B6FD-45E0-86B0-8CCBCE29E53D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819D-90DE-4587-9BF7-3B41FC48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F41B-6B28-409B-AC8A-3207041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6048-C2E2-42EC-B12F-2D3B2DFF92E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5477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1D56-525B-4DA7-934C-87526417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478BB-F548-4385-8F38-4EE860873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C4E56-5F74-421C-911C-81A4FBE9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E00-B6FD-45E0-86B0-8CCBCE29E53D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47DA-E04B-4699-8498-8401B4F5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A9776-426E-432E-84B8-8AD4E407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6048-C2E2-42EC-B12F-2D3B2DFF92E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8002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0D309-FE6D-43BF-9B22-0D8862371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5C420-33B5-4698-9410-0FD3A77CC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E2EC8-19D1-40F8-9F0B-A4CD54DC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E00-B6FD-45E0-86B0-8CCBCE29E53D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3168-00B5-43C8-8EBE-AB47ACA3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F6A43-6C93-44AD-9A6D-963F58B7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6048-C2E2-42EC-B12F-2D3B2DFF92E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9240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2AFE-5FD6-4747-BBFA-AAA01289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4994-26B5-4F61-A0D2-D14D3578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37BA-463D-4457-9D75-00DB814F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E00-B6FD-45E0-86B0-8CCBCE29E53D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8050C-F9E1-4C88-A945-AC45B69B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C05B-A8E7-4F4F-BC43-D66E9299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6048-C2E2-42EC-B12F-2D3B2DFF92E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7621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8713-E373-4451-A99D-69F2D54A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7C7F1-4C96-4098-988C-E1359E5FD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BD3A-1414-40F0-AE2D-BC92D019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E00-B6FD-45E0-86B0-8CCBCE29E53D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CDDC9-A5EC-4126-BFDF-4865C317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177EC-8BB3-4CBE-9485-E03FC70A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6048-C2E2-42EC-B12F-2D3B2DFF92E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063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308F-16F8-4FAD-A033-95C2DF7F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99C4-E11B-4050-8953-819224EE6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31975-283F-4600-AD8D-6C283C69F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D2A2A-3BC6-4B0A-99F6-87C555D3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E00-B6FD-45E0-86B0-8CCBCE29E53D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05CC3-A0C3-484E-9C7D-16BFE693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86478-4502-43A5-B052-667520C6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6048-C2E2-42EC-B12F-2D3B2DFF92E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5503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2D8B-9696-42EF-8EA7-A6D58F57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0A7A9-9A94-4964-B597-80286C5E9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E2C9D-C0E5-4F97-83A3-63513FB54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22492-A173-469B-A599-540D80F7E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DD7F7-77C4-4560-97B4-08ABC5DA0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D3F72-B1BE-400B-8170-2E557D65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E00-B6FD-45E0-86B0-8CCBCE29E53D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B6DA5-D7E1-4347-A7C1-21C91146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3B87E-A0FC-4902-B2C9-778E2D79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6048-C2E2-42EC-B12F-2D3B2DFF92E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2346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DBAE-3102-4F2D-B0AF-CBD8ABDE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F987F-0FD6-4F88-A8CA-CDA7527C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E00-B6FD-45E0-86B0-8CCBCE29E53D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4B41A-3F69-4E34-9A5E-22E8DCC8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DCDE6-9089-4A69-BAA3-1945A77A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6048-C2E2-42EC-B12F-2D3B2DFF92E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7188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4EFE8-8FB9-4C13-ABCF-81213B76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E00-B6FD-45E0-86B0-8CCBCE29E53D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EF6BD-C965-4523-AE18-9FA4CED9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E956C-0306-403C-8405-06FD1C6E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6048-C2E2-42EC-B12F-2D3B2DFF92E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8982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A460-73FD-4858-B9D0-A28DB008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BA91-FB70-417F-BADE-EA250753B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8CA58-3331-40E4-9C10-499171638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D9B89-7A67-4237-B2D3-85562FFC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E00-B6FD-45E0-86B0-8CCBCE29E53D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E8928-DD82-4931-BC5C-5826451E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BACAE-97A0-475A-86B0-4A068E7C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6048-C2E2-42EC-B12F-2D3B2DFF92E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35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AD17-F0B4-4E9C-AC3B-6A0FBAEB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A4739-9D15-4BC1-9802-F5157489E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6493B-30B3-4CE6-8E73-4C0A178F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15B24-8C67-4D3E-B596-4D79C044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EE00-B6FD-45E0-86B0-8CCBCE29E53D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E7B63-F40C-4351-8A0A-5A58029E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342B1-E905-4ED1-8354-87EF7705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6048-C2E2-42EC-B12F-2D3B2DFF92E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5585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D3DBA-75D5-43EA-976E-1089A95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D4FBC-6203-4F47-AE91-0FF7D83C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2E66C-42B3-40F5-828B-7C3B153D5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3EE00-B6FD-45E0-86B0-8CCBCE29E53D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3C834-C328-4F5D-88AB-D3041AB6C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591B7-EA0D-44DB-953B-7CE2BFFB9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6048-C2E2-42EC-B12F-2D3B2DFF92E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9698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gmartini.nl/index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ocbao310/GromacsMartiniTutorial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anual.gromacs.org/documentation/2020/user-guide/cmdline.html#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2380-3689-4337-95EC-211761083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Coarse-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Grained </a:t>
            </a:r>
            <a:r>
              <a:rPr lang="en-US" sz="5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Molecular Dynamics on GROMACS</a:t>
            </a:r>
            <a:endParaRPr lang="en-FI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A091B-D21B-4017-BC63-43DBDD301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2908"/>
            <a:ext cx="9144000" cy="14048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silico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Methodologies for biochemist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endParaRPr lang="en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7365B1-1B39-4EC1-83E8-259302EEBE34}"/>
              </a:ext>
            </a:extLst>
          </p:cNvPr>
          <p:cNvSpPr txBox="1">
            <a:spLocks/>
          </p:cNvSpPr>
          <p:nvPr/>
        </p:nvSpPr>
        <p:spPr>
          <a:xfrm>
            <a:off x="1587623" y="5814873"/>
            <a:ext cx="9144000" cy="48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quoc.ngo@oulu.fi</a:t>
            </a:r>
            <a:endParaRPr lang="en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2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F5D2-CAE8-48DE-A361-AB65CCB5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3B67-BE8F-49B6-B286-5CED8DE83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just"/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http://cgmartini.nl/index.php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Kmiecik, S.,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Gront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Kolinski, M.,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Wieteska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L.,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Dawid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&amp; Kolinski, A. (2016). Coarse-Grained Protein Models and Their Applications. Chemical Reviews, 116(14), 7898-7936.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10.1021/acs.chemrev.6b00163</a:t>
            </a:r>
          </a:p>
          <a:p>
            <a:pPr algn="just"/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Marrink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Risselada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H.,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Yefimov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Tieleman, D., &amp; de Vries, A. (2007). The MARTINI Force Field:  Coarse Grained Model for Biomolecular Simulations. The Journal Of Physical Chemistry B, 111(27), 7812-7824.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10.1021/jp071097f</a:t>
            </a:r>
          </a:p>
          <a:p>
            <a:pPr algn="just"/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Periole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X., Cavalli, M.,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Marrink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&amp;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Ceruso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(2009). Combining an Elastic Network With a Coarse-Grained Molecular Force Field: Structure, Dynamics, and Intermolecular Recognition. Journal Of Chemical Theory And Computation, 5(9), 2531-2543.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10.1021/ct9002114</a:t>
            </a:r>
          </a:p>
          <a:p>
            <a:pPr algn="just"/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Poma, A.,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Cieplak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&amp; Theodorakis, P. (2017). Combining the MARTINI and Structure-Based Coarse-Grained Approaches for the Molecular Dynamics Studies of Conformational Transitions in Proteins. Journal Of Chemical Theory And Computation, 13(3), 1366-1374.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10.1021/acs.jctc.6b00986</a:t>
            </a:r>
          </a:p>
          <a:p>
            <a:pPr algn="just"/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Souza, P.,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Alessandri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Barnoud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Thallmair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Faustino, I., &amp;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Grünewald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et al. (2021). Martini 3: a general purpose force field for coarse-grained molecular dynamics. Nature Methods, 18(4), 382-388. </a:t>
            </a:r>
            <a:r>
              <a:rPr lang="en-US" sz="5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10.1038/s41592-021-01098-3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95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E88DC-4C6B-4EA2-87D3-B24840E8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Exercises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627E7-492B-450F-A1CC-2EE13B40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01- Martini + elastic network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files and activate environment</a:t>
            </a:r>
          </a:p>
          <a:p>
            <a:pPr marL="0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cd /study/2023/747613S/personal/ /username</a:t>
            </a:r>
            <a:endParaRPr lang="en-US" sz="1800" dirty="0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clone 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https://github.com/quocbao310/GromacsMartiniTutorial.git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GromacsMartiniTutorial</a:t>
            </a:r>
            <a:endParaRPr lang="en-US" sz="1800" dirty="0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ENWork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ENWork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cp ../Leptin_complex.pdb .</a:t>
            </a: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634A-7AB0-4706-9406-A63F0C41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Exercises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11DE-61F6-4804-B4FE-64E65969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01- Martini + elastic network</a:t>
            </a:r>
          </a:p>
          <a:p>
            <a:r>
              <a:rPr lang="en-US" sz="22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martinize2 to generate the coarse-grained structure and topology with elastic network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martinize2 -f Leptin_complex.pdb -o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system.top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-x Leptin_complex_cg.pdb -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dssp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mkdssp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-p backbone -ff martini3001 -elastic -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700.0 -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0.5 -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0.9 -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0 -ep 0 -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scfix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cys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auto</a:t>
            </a:r>
            <a:endParaRPr lang="en-US" sz="18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system topology by the following commands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sed -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s|martini.itp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|../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mdp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/martini_v3.0.0.itp|g'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system.top</a:t>
            </a: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lnSpc>
                <a:spcPct val="15000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sed -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'/#include "molecule_0.itp"/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\#include "../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mdp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/martini_v3.0.0_solvents_v1.itp"'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system.top</a:t>
            </a:r>
            <a:b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sed -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'/#include "molecule_0.itp"/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\#include "../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mdp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/martini_v3.0.0_ions_v1.itp"'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system.top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96837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A0E6-8126-4F8F-8C48-03D29062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Exercises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EBC0-41E1-4293-A007-4495E3B7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01- Martini + elastic network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the box dimensions using the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editconf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editconf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-f Leptin_complex_cg.pdb -d 1.5 -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dodecahedron -o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Leptin_complex_box.gro</a:t>
            </a:r>
            <a:endParaRPr lang="en-US" sz="1800" dirty="0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a short minimization under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vaccum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grompp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-p 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system.top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-f ../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mdp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minimization.mdp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-c 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Leptin_complex_box.gro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-o minimization-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vac.tpr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-r 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Leptin_complex_box.gro</a:t>
            </a:r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mdrun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-s minimization-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vac.tpr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deffnm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minimization-vac -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ntomp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2 -v</a:t>
            </a:r>
          </a:p>
          <a:p>
            <a:pPr marL="0" indent="0">
              <a:buNone/>
            </a:pPr>
            <a:endParaRPr lang="en-FI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4DBE-B748-430D-A442-A49D6C33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Exercises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A14E6-BC91-476B-9B63-FD748A408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01- Martini + elastic network</a:t>
            </a:r>
          </a:p>
          <a:p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 the box with water using the solvate module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cp ../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mdp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water.gro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# moving water model to working directory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solvate -cp minimization-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vac.gro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-cs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water.gro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-radius 0.21 -o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solvated.gro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-p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system.top</a:t>
            </a:r>
            <a:endParaRPr lang="en-US" sz="1800" dirty="0">
              <a:solidFill>
                <a:srgbClr val="000000"/>
              </a:solidFill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Neutralize the system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grompp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-f ../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mdp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ions.mdp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-c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solvated.gro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-r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solvated.gro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-p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system.top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-o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ions.tpr</a:t>
            </a:r>
            <a:endParaRPr lang="en-US" sz="1800" dirty="0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genion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-s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ions.tpr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-o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Leptin_complex_solv_ions.gro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-p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system.top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NA -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nname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CL -neutral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prompted, choose group 13 ‘W’ for embedding ions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9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8EFA-61F3-49D4-89C9-3DBA02D3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Exercises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6E8DF-F096-4808-B9CD-7663CFB0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01- Martini + elastic network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energy minimization with solvent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grompp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-p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system.top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-c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Leptin_complex_solv_ions.gro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-f ../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mdp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minimization_W.mdp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-o </a:t>
            </a:r>
          </a:p>
          <a:p>
            <a:pPr marL="0" indent="0">
              <a:buNone/>
            </a:pP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minimization.tpr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-r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Leptin_complex_solv_ions.gro</a:t>
            </a:r>
            <a:endParaRPr lang="en-US" sz="1800" dirty="0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mdrun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-s 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minimization.tpr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deffnm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minimization -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ntomp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2 -v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osition-restrained equilibration of the solvated system with different time step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grompp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-f ../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mdp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/npt_2fs.mdp -c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minimization.gro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-p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system.top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-o npt_2fs.tpr -r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minimization.gro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maxwarn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mdrun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-s npt_2fs.tpr -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deffnm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npt_2fs -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ntomp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8 -v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NPT with time step of 2fs</a:t>
            </a:r>
            <a:endParaRPr lang="en-FI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41FD-51EA-4369-948E-8458667D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Exercises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24C4B-6969-4644-8364-E426E94E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01- Martini + elastic network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osition-restrained equilibration of the solvated system with different time step (continued)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grompp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-f ../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mdp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/npt_10fs.mdp -c npt_2fs.gro -r npt_2fs.gro -p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system.top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-o npt_10fs.tpr –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maxwarn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1800" i="0" dirty="0">
              <a:solidFill>
                <a:schemeClr val="tx1">
                  <a:lumMod val="95000"/>
                  <a:lumOff val="5000"/>
                </a:schemeClr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mdrun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-s npt_10fs.tpr -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deffnm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npt_10fs -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ntomp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8 -v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NPT with time step of 10fs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grompp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-f ../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mdp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/npt_20fs.mdp -c npt_10fs.gro -r npt_10fs.gro -p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system.top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-o npt_20fs.tpr –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maxwarn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mdrun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-s npt_20fs.tpr -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deffnm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npt_20fs -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ntomp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8 -v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NPT with time step of 10fs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2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02126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FAC8-32A0-47AA-BB80-0D8A9DD1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Exercises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D1DB-0917-4E10-91F0-C5ECFBED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801574" cy="47139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01- Martini + elastic network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roduction run (without position restraints) for 100ns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grompp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-f ../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mdp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prod.mdp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-c npt_20fs.gro -r npt_20fs.gro -p 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system.top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-o 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prod.tpr</a:t>
            </a:r>
            <a:endParaRPr lang="en-US" sz="1800" b="0" i="0" dirty="0">
              <a:solidFill>
                <a:srgbClr val="24292F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mdrun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-s 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prod.tpr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deffnm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prod </a:t>
            </a:r>
            <a:r>
              <a:rPr lang="en-US" sz="1800" dirty="0">
                <a:solidFill>
                  <a:srgbClr val="24292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ntomp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8 -v</a:t>
            </a:r>
            <a:endParaRPr lang="en-US" sz="18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orrecting for periodicity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trjconv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-s 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prod.tpr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-f 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prod.xtc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-o 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prod_noPBC.xtc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pbc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nojump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-center -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compact</a:t>
            </a:r>
            <a:r>
              <a:rPr lang="en-US" sz="1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prompted, choose group 1 ‘Protein’ for centering and group 1 ‘Protein’ for output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trjconv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-s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prod.tpr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-f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prod_noPBC.xtc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-o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prod_noPBC_fit.xtc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-fit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rot+trans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When prompted, choose group 1 ‘Protein’ for least squares fit and group 1 ‘Protein’ for output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trjconv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-f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prod_noPBC_fit.xtc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-s 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prod.tpr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-dump 0 -o frame0.pdb</a:t>
            </a:r>
            <a:r>
              <a:rPr lang="en-US" sz="1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# When prompted, choose group 1 ‘Protein’ for output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FI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44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0A31-6728-4A82-BC95-E07F07D4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Exercises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5E8E6-904F-425F-8390-C12BAD4D2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Martini without structural models</a:t>
            </a:r>
          </a:p>
          <a:p>
            <a:pPr>
              <a:lnSpc>
                <a:spcPct val="150000"/>
              </a:lnSpc>
            </a:pPr>
            <a:r>
              <a:rPr lang="en-US" sz="22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Again, use martinize2 to generate the coarse-grained structure and topology. However, this time, we will not use any extra structural model to preserve protein native structure.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martinize2 -f Leptin_complex.pdb -o 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system.top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-x Leptin_complex_cg.pdb -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dssp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mkdssp</a:t>
            </a:r>
            <a:r>
              <a:rPr lang="en-US" sz="18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-p backbone -ff martini3001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as before (from the step of updating system topology file) and start a production run for 100ns.</a:t>
            </a:r>
            <a:endParaRPr lang="en-FI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574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BF00-FFCB-4D21-9C6B-50CF7907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Exercises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1877-1BD5-4A00-99C3-AB4892FB2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Analyzing the trajectory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tools used to analyze the MD trajectory in ATMD can be used to analyze the trajectory in CGMD.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lot of tools for analyzing the trajectory, which will not be covered in this course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https://manual.gromacs.org/documentation/2020/user-guide/cmdline.html#tools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there are still some exception (for ex. analyzing the secondary structure).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88427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128D-A1A9-44BE-9223-29B4113D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6DA1-43E9-4092-AE66-3C00DFC5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Martini philosophy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model in Martini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- 01 Martini + elastic network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- 02 Martini without structural models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- 03 Analyzing the trajectory </a:t>
            </a:r>
            <a:endParaRPr lang="en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84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9325-39B5-4CE6-BE8D-CB38F2CF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Exercises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1D2D-6CEE-4526-AA1A-AFAC328CA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Analyzing the trajectory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also really useful for analyzing the trajectory. A few example can be found 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MDAnalysis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python3 file-name --help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the command provides the description of the program and instruction, how to use the program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17861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37DB-330D-415C-8112-7E052CCB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Exercises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51C8-7E66-4FCD-A227-31057A68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Analyzing the trajectory</a:t>
            </a:r>
          </a:p>
          <a:p>
            <a:pPr algn="l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 analysis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Building a covariance matrix: 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covar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-s frame0.pdb -f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prod_noPBC_fit.xtc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prompted, choose group 1 ‘Protein’ for the least squares fit and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covariance analysis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sampled conformations in the subspace spanned by the first two eigenvectors: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anaeig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-s frame0.pdb -f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prod_noPBC_fit.xtc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-2d -first 1 -last 2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prompted, choose group 1 ‘Protein’ for the index group that was used for the least squares fit in </a:t>
            </a:r>
            <a:r>
              <a:rPr 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g_covar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the index group that corresponds to the eigenvectors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519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F99F-37DA-4D61-B04F-31AEE5B3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Exercises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CEB62-D8F1-4931-9E06-D2FE143B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Analyzing the trajectory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Back-mapping coarse-grained to all-atom representations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Generating atomistic topology of the studied system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gmx_mpi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pdb2gmx -f Leptin_complex.pdb -o Leptin_complex_processed.pdb –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ignh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prompted, choose CHARMM36 all-atom force field and TIP3P_CHARMM water model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Conducting coarse-grained to all-atom representations conversion </a:t>
            </a:r>
            <a:endParaRPr lang="en-US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bash </a:t>
            </a:r>
            <a:r>
              <a:rPr lang="en-US" sz="1800" b="0" i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initram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.sh -f frame_0.pdb -o aa_charmm36_frame0.gro -to charmm36 -p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topol.top</a:t>
            </a:r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3433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A45F-9482-45D0-8DCC-3B132956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Martini philosophy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0341-9538-4963-9BEE-50ED0099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422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kern="150" dirty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Martini model uses four-to-one mapping scheme.</a:t>
            </a:r>
          </a:p>
          <a:p>
            <a:pPr>
              <a:lnSpc>
                <a:spcPct val="150000"/>
              </a:lnSpc>
            </a:pPr>
            <a:r>
              <a:rPr lang="en-US" sz="2200" kern="150" dirty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On average, four heavy atoms and their associated hydrogens are mapped to one coarse-grained bead.</a:t>
            </a:r>
            <a:endParaRPr lang="en-US" sz="2200" kern="150" dirty="0">
              <a:effectLst/>
              <a:latin typeface="Times New Roman" panose="02020603050405020304" pitchFamily="18" charset="0"/>
              <a:ea typeface="Noto Serif CJK SC"/>
              <a:cs typeface="Times New Roman" panose="02020603050405020304" pitchFamily="18" charset="0"/>
            </a:endParaRPr>
          </a:p>
          <a:p>
            <a:endParaRPr lang="en-US" sz="2800" kern="150" dirty="0">
              <a:effectLst/>
              <a:latin typeface="Times New Roman" panose="02020603050405020304" pitchFamily="18" charset="0"/>
              <a:ea typeface="Noto Serif CJK SC"/>
              <a:cs typeface="Times New Roman" panose="02020603050405020304" pitchFamily="18" charset="0"/>
            </a:endParaRPr>
          </a:p>
          <a:p>
            <a:endParaRPr lang="en-FI" dirty="0"/>
          </a:p>
        </p:txBody>
      </p:sp>
      <p:pic>
        <p:nvPicPr>
          <p:cNvPr id="4" name="Content Placeholder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EDE2A0E-231E-4FD3-8A86-6EA4E0E27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54" y="1690688"/>
            <a:ext cx="4366361" cy="3470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474C1-4FBB-4F17-ADFD-93F9FE3A3E2B}"/>
              </a:ext>
            </a:extLst>
          </p:cNvPr>
          <p:cNvSpPr txBox="1"/>
          <p:nvPr/>
        </p:nvSpPr>
        <p:spPr>
          <a:xfrm>
            <a:off x="6703354" y="539494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http://cgmartini.nl/</a:t>
            </a:r>
          </a:p>
        </p:txBody>
      </p:sp>
    </p:spTree>
    <p:extLst>
      <p:ext uri="{BB962C8B-B14F-4D97-AF65-F5344CB8AC3E}">
        <p14:creationId xmlns:p14="http://schemas.microsoft.com/office/powerpoint/2010/main" val="366809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E50E-CC7E-4EFF-A5C3-C3F14E04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Martini philosophy</a:t>
            </a:r>
            <a:endParaRPr lang="en-FI" dirty="0"/>
          </a:p>
        </p:txBody>
      </p: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1666C48A-0F79-4547-9029-A92007900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5411"/>
            <a:ext cx="6991350" cy="39812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282541-C7A2-421E-BA62-286BB73A5583}"/>
              </a:ext>
            </a:extLst>
          </p:cNvPr>
          <p:cNvSpPr txBox="1"/>
          <p:nvPr/>
        </p:nvSpPr>
        <p:spPr>
          <a:xfrm>
            <a:off x="838199" y="5753600"/>
            <a:ext cx="9033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http://cgmartini.nl/images/stories/workshop2021/lectures/first/Introduction_to_Martini3.pdf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06BA8D-247E-438F-B598-628E35302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331" y="1585411"/>
            <a:ext cx="3100798" cy="387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3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580C-3216-4C96-BA79-3D068787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Protein model in Martini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84472-2ED7-4276-B06D-8A466E4FB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Non-bonded interactions</a:t>
            </a:r>
          </a:p>
          <a:p>
            <a:endParaRPr lang="en-US" dirty="0">
              <a:latin typeface="Times New Roman" panose="02020603050405020304" pitchFamily="18" charset="0"/>
              <a:ea typeface="Noto Serif CJK SC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Noto Serif CJK SC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Noto Serif CJK SC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Bonded interactions</a:t>
            </a:r>
            <a:endParaRPr lang="en-US" dirty="0">
              <a:effectLst/>
              <a:latin typeface="Times New Roman" panose="02020603050405020304" pitchFamily="18" charset="0"/>
              <a:ea typeface="Noto Serif CJK SC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DC6FA-3BE3-45B1-89B6-C4795E81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89" y="4496715"/>
            <a:ext cx="9254786" cy="1361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3EF9BF-7135-481B-82D4-FA0828DFD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89" y="2361285"/>
            <a:ext cx="6683036" cy="13872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5FDE7A-1D7B-4876-914D-A8B490FCD5CD}"/>
              </a:ext>
            </a:extLst>
          </p:cNvPr>
          <p:cNvSpPr txBox="1"/>
          <p:nvPr/>
        </p:nvSpPr>
        <p:spPr>
          <a:xfrm>
            <a:off x="838199" y="6013169"/>
            <a:ext cx="10116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http://cgmartini.nl/images/stories/workshop2021/lectures/first/Introduction_to_Martini3.pdf</a:t>
            </a:r>
          </a:p>
        </p:txBody>
      </p:sp>
    </p:spTree>
    <p:extLst>
      <p:ext uri="{BB962C8B-B14F-4D97-AF65-F5344CB8AC3E}">
        <p14:creationId xmlns:p14="http://schemas.microsoft.com/office/powerpoint/2010/main" val="130831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1D4D-08F9-44D1-8096-55519F2D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Protein model in Martini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027F-7617-4BBE-990C-361F27C6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structural model required to stabilize protein tertiary structure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Elastic networks (EN)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(Periole et al., 2009)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Gō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-like model (Poma et al., 2017)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3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26A7-6F06-4ADE-9E85-C1CFC433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974"/>
            <a:ext cx="10515600" cy="1325563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Protein model in Martini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27BDC-FA31-4105-A169-7A4A25345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493449"/>
                <a:ext cx="6735184" cy="457386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Elastic networks</a:t>
                </a:r>
              </a:p>
              <a:p>
                <a:pPr algn="just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Macromolecule: network of springs- connected point masses</a:t>
                </a:r>
              </a:p>
              <a:p>
                <a:pPr algn="just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backbone beads (BB) linked by a spring with force constant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𝑆𝑃𝑅𝐼𝑁𝐺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if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 between BB in the experimental structure is less than predefined cutoff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The residues are separated by at least two residues in the protein sequence.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Harmonic potentials used to connect BB</a:t>
                </a:r>
              </a:p>
              <a:p>
                <a:pPr marL="457200" lvl="1" indent="0" algn="just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27BDC-FA31-4105-A169-7A4A25345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493449"/>
                <a:ext cx="6735184" cy="4573863"/>
              </a:xfrm>
              <a:blipFill>
                <a:blip r:embed="rId2"/>
                <a:stretch>
                  <a:fillRect l="-1902" t="-2400" r="-1178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8424DC4-6ABF-4FD2-ACAD-A716DEC7D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5393309"/>
            <a:ext cx="3238500" cy="638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C78E9F-575E-46DA-90B6-D5405652FE30}"/>
              </a:ext>
            </a:extLst>
          </p:cNvPr>
          <p:cNvSpPr txBox="1"/>
          <p:nvPr/>
        </p:nvSpPr>
        <p:spPr>
          <a:xfrm>
            <a:off x="838200" y="6147122"/>
            <a:ext cx="6875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http://www.cgmartini.nl/images/stories/workshop2021/lectures/second/M3workshop-01.pdf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8AA0D-2D57-4F90-4E79-D3EAFD680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324" y="1493449"/>
            <a:ext cx="4026946" cy="30241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DB4637-B8CD-9DAA-228E-EB81FE2F7D3F}"/>
              </a:ext>
            </a:extLst>
          </p:cNvPr>
          <p:cNvSpPr txBox="1"/>
          <p:nvPr/>
        </p:nvSpPr>
        <p:spPr>
          <a:xfrm>
            <a:off x="7842324" y="4794379"/>
            <a:ext cx="41632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Licorice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T4 </a:t>
            </a:r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lysozyme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Martini 3 </a:t>
            </a:r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(A) no </a:t>
            </a:r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(B) </a:t>
            </a:r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elastic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harmonic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bonds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(http://cgmartini.nl/index.php/2021-martini-online-workshop/tutorials/564-2-proteins-basic-and-martinize-2).</a:t>
            </a:r>
          </a:p>
        </p:txBody>
      </p:sp>
    </p:spTree>
    <p:extLst>
      <p:ext uri="{BB962C8B-B14F-4D97-AF65-F5344CB8AC3E}">
        <p14:creationId xmlns:p14="http://schemas.microsoft.com/office/powerpoint/2010/main" val="68673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443B-B097-4DA0-AACC-2BC77329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Protein model in Martini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83A5-4AE0-4FC3-BCC3-B727F6548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8956"/>
            <a:ext cx="6401697" cy="449987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-like model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Lennard-Jones (LJ) potentials included based on the native structure of the protein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LJ potential used to connect BB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LJ bonds used 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Gō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-like model behave like harmonic bonds used in EN except LJ bonds are breakable → Higher degree of flexibility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82B87-BE18-45D1-B76A-E0FC88A1A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72" y="3372166"/>
            <a:ext cx="3562350" cy="933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BF857C-2BEB-459C-BADC-D9614D852924}"/>
              </a:ext>
            </a:extLst>
          </p:cNvPr>
          <p:cNvSpPr txBox="1"/>
          <p:nvPr/>
        </p:nvSpPr>
        <p:spPr>
          <a:xfrm>
            <a:off x="838200" y="6176963"/>
            <a:ext cx="6788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http://www.cgmartini.nl/images/stories/workshop2021/lectures/second/M3workshop-01.pdf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DF976C-E7FE-E714-BE65-AAB57DD6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864" y="1588956"/>
            <a:ext cx="4358527" cy="3015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E5C9E6-FF95-C9B5-F836-5183378F6442}"/>
              </a:ext>
            </a:extLst>
          </p:cNvPr>
          <p:cNvSpPr txBox="1"/>
          <p:nvPr/>
        </p:nvSpPr>
        <p:spPr>
          <a:xfrm>
            <a:off x="7754864" y="4781959"/>
            <a:ext cx="43585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Licorice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T4 </a:t>
            </a:r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lysozyme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Martini 3 </a:t>
            </a:r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(A) no </a:t>
            </a:r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(B) </a:t>
            </a:r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GōMartini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fi-FI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cyan</a:t>
            </a:r>
            <a:r>
              <a:rPr lang="fi-FI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(http://cgmartini.nl/index.php/2021-martini-online-workshop/tutorials/564-2-proteins-basic-and-martinize-2)</a:t>
            </a:r>
          </a:p>
        </p:txBody>
      </p:sp>
    </p:spTree>
    <p:extLst>
      <p:ext uri="{BB962C8B-B14F-4D97-AF65-F5344CB8AC3E}">
        <p14:creationId xmlns:p14="http://schemas.microsoft.com/office/powerpoint/2010/main" val="46997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D486-2D3D-4DD3-9435-6726A66A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DB01-A206-4E72-9017-79116156E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212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entropy due to the reduced degree of freedom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 driving forces in some cases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time scales</a:t>
            </a:r>
            <a:endParaRPr lang="en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83DECD03-3EA1-4A72-AF70-2853626C7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23" y="1825625"/>
            <a:ext cx="4700044" cy="3898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73A28A-CECA-4C13-9310-04AA26AB9AFC}"/>
              </a:ext>
            </a:extLst>
          </p:cNvPr>
          <p:cNvSpPr txBox="1"/>
          <p:nvPr/>
        </p:nvSpPr>
        <p:spPr>
          <a:xfrm>
            <a:off x="6570123" y="5992297"/>
            <a:ext cx="5379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Kmiecik et al., 2016</a:t>
            </a:r>
            <a:endParaRPr lang="en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6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2231</Words>
  <Application>Microsoft Office PowerPoint</Application>
  <PresentationFormat>Widescreen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Introduction to Coarse-Grained Molecular Dynamics on GROMACS</vt:lpstr>
      <vt:lpstr>Outline</vt:lpstr>
      <vt:lpstr>1. Martini philosophy</vt:lpstr>
      <vt:lpstr>1. Martini philosophy</vt:lpstr>
      <vt:lpstr>2. Protein model in Martini</vt:lpstr>
      <vt:lpstr>2. Protein model in Martini</vt:lpstr>
      <vt:lpstr>2. Protein model in Martini</vt:lpstr>
      <vt:lpstr>2. Protein model in Martini</vt:lpstr>
      <vt:lpstr>3. Limitations</vt:lpstr>
      <vt:lpstr>References</vt:lpstr>
      <vt:lpstr>4. Exercises</vt:lpstr>
      <vt:lpstr>4. Exercises</vt:lpstr>
      <vt:lpstr>4. Exercises</vt:lpstr>
      <vt:lpstr>4. Exercises</vt:lpstr>
      <vt:lpstr>4. Exercises</vt:lpstr>
      <vt:lpstr>4. Exercises</vt:lpstr>
      <vt:lpstr>4. Exercises</vt:lpstr>
      <vt:lpstr>4. Exercises</vt:lpstr>
      <vt:lpstr>4. Exercises</vt:lpstr>
      <vt:lpstr>4. Exercises</vt:lpstr>
      <vt:lpstr>4. Exercises</vt:lpstr>
      <vt:lpstr>4.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Coarse-Grained Molecular Dynamics on GROMACS</dc:title>
  <dc:creator>Bao Ngo</dc:creator>
  <cp:lastModifiedBy>Quoc Bao Ngo</cp:lastModifiedBy>
  <cp:revision>34</cp:revision>
  <dcterms:created xsi:type="dcterms:W3CDTF">2022-04-04T19:45:07Z</dcterms:created>
  <dcterms:modified xsi:type="dcterms:W3CDTF">2024-03-26T15:25:45Z</dcterms:modified>
</cp:coreProperties>
</file>