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6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2C1"/>
    <a:srgbClr val="8BB6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88385" autoAdjust="0"/>
  </p:normalViewPr>
  <p:slideViewPr>
    <p:cSldViewPr>
      <p:cViewPr varScale="1">
        <p:scale>
          <a:sx n="72" d="100"/>
          <a:sy n="72" d="100"/>
        </p:scale>
        <p:origin x="-9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503A86F-A731-4176-BDAF-D3FE13731F38}" type="datetimeFigureOut">
              <a:rPr lang="en-US"/>
              <a:pPr>
                <a:defRPr/>
              </a:pPr>
              <a:t>9/17/2019</a:t>
            </a:fld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537749D-929E-46DC-9E84-0F0946B9B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6D9912-0F56-4F4B-8404-405E681090B1}" type="datetimeFigureOut">
              <a:rPr lang="en-US"/>
              <a:pPr>
                <a:defRPr/>
              </a:pPr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9966EAE-2CEB-47C5-AF9A-1CE6C277C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6EAED3-8FC4-4863-8329-EB64410E69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video_mentor_ba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8100"/>
            <a:ext cx="8991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24620-25D1-483C-B3C7-65C1A957398F}" type="datetimeFigureOut">
              <a:rPr lang="en-US"/>
              <a:pPr>
                <a:defRPr/>
              </a:pPr>
              <a:t>9/17/2019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6C322-311C-4ABE-84C2-6916819C6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B2871-C71B-4FB4-9C45-E1CD3CF7F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CE1E8-E997-4BD0-8491-3FF4443F8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8F7B8-3BD1-4683-A6CD-DD08924F3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7AFE6-A470-4691-B16C-A3A247DA1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2F4FD-EE4E-419D-9872-B2031DC83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64C7A-504A-4505-B489-441D25986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61CB4-27E1-4EFC-8373-B74B61763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2E56E-921B-4A06-8E9A-A001EF0DD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4A63B-B06A-4171-B5CE-45506CF0E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F09BA-6EFE-4A78-898C-684000E08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89E83-63D4-4719-B163-6F7A8FE07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video_mentor_bar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8100"/>
            <a:ext cx="8991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E7435F0-EF89-46C8-8A67-608F165EC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2420938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4200" dirty="0" smtClean="0"/>
              <a:t>The Object-Oriented Thought Process</a:t>
            </a:r>
            <a:br>
              <a:rPr lang="en-US" sz="4200" dirty="0" smtClean="0"/>
            </a:br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2000" dirty="0" smtClean="0"/>
              <a:t>Chapter 07</a:t>
            </a: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Mastering Inheritance and Composition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Why Encapsulation Is Fundamental to OO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Whenever the interface/implementation paradigm is covered, we are talking about encapsulation. </a:t>
            </a:r>
          </a:p>
          <a:p>
            <a:pPr lvl="1"/>
            <a:r>
              <a:rPr lang="en-US" sz="2800" dirty="0" smtClean="0"/>
              <a:t>The basic question is what in a class should be exposed and what should not be exposed. </a:t>
            </a:r>
          </a:p>
          <a:p>
            <a:pPr lvl="1"/>
            <a:r>
              <a:rPr lang="en-US" sz="2800" dirty="0" smtClean="0"/>
              <a:t>This encapsulation pertains equally to data and behavior.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How Inheritance Weakens Encapsulation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Inheritance connotes strong encapsulation with other classes but weak encapsulation between a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 and its subclasses.</a:t>
            </a:r>
          </a:p>
          <a:p>
            <a:pPr lvl="1"/>
            <a:r>
              <a:rPr lang="en-US" sz="2400" dirty="0" smtClean="0"/>
              <a:t>The problem is that if you inherit an implementation from a </a:t>
            </a:r>
            <a:r>
              <a:rPr lang="en-US" sz="2400" dirty="0" err="1" smtClean="0"/>
              <a:t>superclass</a:t>
            </a:r>
            <a:r>
              <a:rPr lang="en-US" sz="2400" dirty="0" smtClean="0"/>
              <a:t> and then change that implementation, the change from the </a:t>
            </a:r>
            <a:r>
              <a:rPr lang="en-US" sz="2400" dirty="0" err="1" smtClean="0"/>
              <a:t>superclass</a:t>
            </a:r>
            <a:r>
              <a:rPr lang="en-US" sz="2400" dirty="0" smtClean="0"/>
              <a:t> </a:t>
            </a:r>
            <a:r>
              <a:rPr lang="en-US" sz="2400" i="1" dirty="0" smtClean="0"/>
              <a:t>ripples through the class hierarchy.</a:t>
            </a:r>
          </a:p>
          <a:p>
            <a:pPr lvl="2"/>
            <a:r>
              <a:rPr lang="en-US" sz="2400" i="1" dirty="0" smtClean="0"/>
              <a:t> This rippling </a:t>
            </a:r>
            <a:r>
              <a:rPr lang="en-US" sz="2400" dirty="0" smtClean="0"/>
              <a:t>effect potentially affects all the subclasses.</a:t>
            </a:r>
          </a:p>
          <a:p>
            <a:pPr>
              <a:buNone/>
            </a:pP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Object Responsibility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The premise of polymorphism is that you can send messages to various objects, and they will respond according to their object’s type.</a:t>
            </a:r>
          </a:p>
          <a:p>
            <a:pPr lvl="1"/>
            <a:r>
              <a:rPr lang="en-US" sz="2800" dirty="0" smtClean="0"/>
              <a:t>The important point regarding polymorphism is that an object being responsible for itself.</a:t>
            </a:r>
          </a:p>
          <a:p>
            <a:pPr lvl="2"/>
            <a:r>
              <a:rPr lang="en-US" sz="2800" dirty="0" smtClean="0"/>
              <a:t>The concrete classes themselves perform this function.</a:t>
            </a:r>
          </a:p>
          <a:p>
            <a:pPr>
              <a:buNone/>
            </a:pP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Abstract Classes, Virtual Methods, and Protocols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Abstract classes, as they are defined in Java, can be directly implemented in .NET and C++ as well.</a:t>
            </a:r>
          </a:p>
          <a:p>
            <a:pPr lvl="1"/>
            <a:r>
              <a:rPr lang="en-US" sz="2800" dirty="0" smtClean="0"/>
              <a:t>Objective-C does not fully implement the functionality of abstract classes.</a:t>
            </a:r>
          </a:p>
          <a:p>
            <a:pPr lvl="2"/>
            <a:r>
              <a:rPr lang="en-US" sz="2800" dirty="0" smtClean="0">
                <a:latin typeface="Arial" charset="0"/>
              </a:rPr>
              <a:t>Protocols are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Reusing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Perhaps the primary reason that inheritance and composition exist is object reuse.</a:t>
            </a:r>
          </a:p>
          <a:p>
            <a:pPr lvl="1"/>
            <a:r>
              <a:rPr lang="en-US" sz="2400" dirty="0" smtClean="0"/>
              <a:t>Inheritance represents the is-a relationship.</a:t>
            </a:r>
          </a:p>
          <a:p>
            <a:pPr lvl="2"/>
            <a:r>
              <a:rPr lang="en-US" sz="2400" dirty="0" smtClean="0"/>
              <a:t>For example, a dog </a:t>
            </a:r>
            <a:r>
              <a:rPr lang="en-US" sz="2400" i="1" dirty="0" smtClean="0"/>
              <a:t>is a </a:t>
            </a:r>
            <a:r>
              <a:rPr lang="en-US" sz="2400" dirty="0" smtClean="0"/>
              <a:t>mammal</a:t>
            </a:r>
            <a:r>
              <a:rPr lang="en-US" sz="2400" i="1" dirty="0" smtClean="0"/>
              <a:t>.</a:t>
            </a:r>
          </a:p>
          <a:p>
            <a:pPr lvl="1"/>
            <a:r>
              <a:rPr lang="en-US" sz="2400" dirty="0" smtClean="0"/>
              <a:t>Composition represents a has-a relationship.</a:t>
            </a:r>
          </a:p>
          <a:p>
            <a:pPr lvl="2"/>
            <a:r>
              <a:rPr lang="en-US" sz="2400" dirty="0" smtClean="0">
                <a:latin typeface="Arial" charset="0"/>
              </a:rPr>
              <a:t>For example, a car </a:t>
            </a:r>
            <a:r>
              <a:rPr lang="en-US" sz="2400" i="1" dirty="0" smtClean="0">
                <a:latin typeface="Arial" charset="0"/>
              </a:rPr>
              <a:t>has a</a:t>
            </a:r>
            <a:r>
              <a:rPr lang="en-US" sz="2400" dirty="0" smtClean="0">
                <a:latin typeface="Arial" charset="0"/>
              </a:rPr>
              <a:t>(n) engine.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Inheritance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Inheritance was defined as a system in which child classes inherit attributes and behaviors from a parent class.</a:t>
            </a:r>
          </a:p>
          <a:p>
            <a:pPr lvl="1"/>
            <a:r>
              <a:rPr lang="en-US" sz="2800" dirty="0" smtClean="0"/>
              <a:t>If you can say that Class B is a Class A, then this relationship is a good candidate for inheritance.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Generalization and Specialization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Consider an object model of a Dog class hierarchy. </a:t>
            </a:r>
          </a:p>
          <a:p>
            <a:pPr lvl="1"/>
            <a:r>
              <a:rPr lang="en-US" sz="2800" dirty="0" smtClean="0"/>
              <a:t>Factored out some of the commonality between various breeds of dogs is called </a:t>
            </a:r>
            <a:r>
              <a:rPr lang="en-US" sz="2800" i="1" dirty="0" smtClean="0"/>
              <a:t>generalization-specialization.</a:t>
            </a:r>
          </a:p>
          <a:p>
            <a:pPr lvl="2"/>
            <a:r>
              <a:rPr lang="en-US" sz="2800" dirty="0" smtClean="0"/>
              <a:t>The idea is that as you make your way down the inheritance tree, things get more specific.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Design Decisions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Factoring out as much commonality as possible is great. </a:t>
            </a:r>
          </a:p>
          <a:p>
            <a:pPr lvl="1"/>
            <a:r>
              <a:rPr lang="en-US" sz="2800" dirty="0" smtClean="0"/>
              <a:t>Sometimes it really is too much of a good thing.</a:t>
            </a:r>
          </a:p>
          <a:p>
            <a:pPr lvl="2"/>
            <a:r>
              <a:rPr lang="en-US" sz="2800" dirty="0" smtClean="0"/>
              <a:t>Although factoring out as much commonality as possible might represent real life as closely as possible, it might not represent your model as closely as possible.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Model Complexity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Adding classes can make things so complex that it makes the model untenable. </a:t>
            </a:r>
          </a:p>
          <a:p>
            <a:pPr lvl="1"/>
            <a:r>
              <a:rPr lang="en-US" sz="2800" dirty="0" smtClean="0"/>
              <a:t>In larger systems, when these kinds of decisions are made over and over, the complexity quickly adds up.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Making Design Decisions with the Future in Mind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If you are modeling a system for a veterinarian, you may not currently treat cats.</a:t>
            </a:r>
          </a:p>
          <a:p>
            <a:pPr lvl="1"/>
            <a:r>
              <a:rPr lang="en-US" sz="2800" dirty="0" smtClean="0"/>
              <a:t>Although you might not treat cats now, sometime in the future you might want to do so. </a:t>
            </a:r>
          </a:p>
          <a:p>
            <a:pPr lvl="1"/>
            <a:r>
              <a:rPr lang="en-US" sz="2800" dirty="0" smtClean="0"/>
              <a:t>If you do not design for the possibility of treating cats now, it will be much more expensive to change the system later to include them.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Composition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It is natural to think of objects as containing other objects. </a:t>
            </a:r>
          </a:p>
          <a:p>
            <a:pPr lvl="1"/>
            <a:r>
              <a:rPr lang="en-US" sz="2800" dirty="0" smtClean="0"/>
              <a:t>A television set contains a tuner and video display. </a:t>
            </a:r>
          </a:p>
          <a:p>
            <a:pPr lvl="1"/>
            <a:r>
              <a:rPr lang="en-US" sz="2800" dirty="0" smtClean="0"/>
              <a:t>A computer contains video cards, keyboards, and drives. </a:t>
            </a:r>
          </a:p>
          <a:p>
            <a:pPr lvl="1"/>
            <a:r>
              <a:rPr lang="en-US" sz="2800" dirty="0" smtClean="0"/>
              <a:t>The computer can be considered an object unto itself, and a flash drive is also considered a valid object.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Model Complexity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Arial" charset="0"/>
              </a:rPr>
              <a:t>As with inheritance, using too much composition can also lead to more complexity. </a:t>
            </a:r>
          </a:p>
          <a:p>
            <a:pPr lvl="1"/>
            <a:r>
              <a:rPr lang="en-US" sz="2800" dirty="0" smtClean="0">
                <a:latin typeface="Arial" charset="0"/>
              </a:rPr>
              <a:t>A fine line exists between creating an object model that contains enough granularity to be sufficiently expressive and a model that is so granular that it is difficult to understand and maintain.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Pearson PTG Video Product PowerPoint Template 111006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Pearson PTG Video Product PowerPoint Template 111006</Template>
  <TotalTime>966</TotalTime>
  <Words>580</Words>
  <Application>Microsoft Office PowerPoint</Application>
  <PresentationFormat>On-screen Show (4:3)</PresentationFormat>
  <Paragraphs>63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Pearson PTG Video Product PowerPoint Template 111006</vt:lpstr>
      <vt:lpstr>The Object-Oriented Thought Process  Chapter 07</vt:lpstr>
      <vt:lpstr> Reusing Objects</vt:lpstr>
      <vt:lpstr> Inheritance</vt:lpstr>
      <vt:lpstr> Generalization and Specialization</vt:lpstr>
      <vt:lpstr> Design Decisions</vt:lpstr>
      <vt:lpstr> Model Complexity</vt:lpstr>
      <vt:lpstr> Making Design Decisions with the Future in Mind</vt:lpstr>
      <vt:lpstr> Composition</vt:lpstr>
      <vt:lpstr> Model Complexity</vt:lpstr>
      <vt:lpstr> Why Encapsulation Is Fundamental to OO</vt:lpstr>
      <vt:lpstr> How Inheritance Weakens Encapsulation</vt:lpstr>
      <vt:lpstr> Object Responsibility</vt:lpstr>
      <vt:lpstr> Abstract Classes, Virtual Methods, and Protocols</vt:lpstr>
    </vt:vector>
  </TitlesOfParts>
  <Company>Software Insight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Object-Oriented Thought Process</dc:title>
  <dc:creator>Matt Weisfeld</dc:creator>
  <cp:lastModifiedBy>Navitimer</cp:lastModifiedBy>
  <cp:revision>86</cp:revision>
  <dcterms:created xsi:type="dcterms:W3CDTF">2006-12-28T22:00:41Z</dcterms:created>
  <dcterms:modified xsi:type="dcterms:W3CDTF">2019-09-17T01:37:36Z</dcterms:modified>
</cp:coreProperties>
</file>