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6" r:id="rId3"/>
    <p:sldId id="262" r:id="rId4"/>
    <p:sldId id="258" r:id="rId5"/>
    <p:sldId id="263" r:id="rId6"/>
    <p:sldId id="259" r:id="rId7"/>
    <p:sldId id="264" r:id="rId8"/>
    <p:sldId id="268" r:id="rId9"/>
    <p:sldId id="269" r:id="rId10"/>
    <p:sldId id="260" r:id="rId11"/>
    <p:sldId id="265" r:id="rId12"/>
    <p:sldId id="261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8385" autoAdjust="0"/>
  </p:normalViewPr>
  <p:slideViewPr>
    <p:cSldViewPr>
      <p:cViewPr varScale="1">
        <p:scale>
          <a:sx n="75" d="100"/>
          <a:sy n="75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2/28/2013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2/28/2013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iona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08</a:t>
            </a:r>
            <a:endParaRPr lang="en-US" sz="2000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Frameworks and </a:t>
            </a:r>
            <a:r>
              <a:rPr lang="en-US" sz="2000" dirty="0" smtClean="0"/>
              <a:t>Reuse:</a:t>
            </a:r>
          </a:p>
          <a:p>
            <a:r>
              <a:rPr lang="en-US" sz="2000" dirty="0" smtClean="0"/>
              <a:t>Designing </a:t>
            </a:r>
            <a:r>
              <a:rPr lang="en-US" sz="2000" dirty="0" smtClean="0"/>
              <a:t>with </a:t>
            </a:r>
            <a:r>
              <a:rPr lang="en-US" sz="2000" dirty="0" smtClean="0"/>
              <a:t>Interfaces and </a:t>
            </a:r>
            <a:r>
              <a:rPr lang="en-US" sz="2000" dirty="0" smtClean="0"/>
              <a:t>Abstract Classes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Interfaces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When </a:t>
            </a:r>
            <a:r>
              <a:rPr lang="en-US" sz="2800" dirty="0" smtClean="0"/>
              <a:t>using an interface, you </a:t>
            </a:r>
            <a:r>
              <a:rPr lang="en-US" sz="2800" dirty="0" smtClean="0"/>
              <a:t>do not </a:t>
            </a:r>
            <a:r>
              <a:rPr lang="en-US" sz="2800" dirty="0" smtClean="0"/>
              <a:t>have to concern yourself with a formal inheritance </a:t>
            </a:r>
            <a:r>
              <a:rPr lang="en-US" sz="2800" dirty="0" smtClean="0"/>
              <a:t>structure. </a:t>
            </a:r>
          </a:p>
          <a:p>
            <a:pPr lvl="1"/>
            <a:r>
              <a:rPr lang="en-US" sz="2800" dirty="0" smtClean="0"/>
              <a:t>You </a:t>
            </a:r>
            <a:r>
              <a:rPr lang="en-US" sz="2800" dirty="0" smtClean="0"/>
              <a:t>can theoretically </a:t>
            </a:r>
            <a:r>
              <a:rPr lang="en-US" sz="2800" dirty="0" smtClean="0"/>
              <a:t>add an </a:t>
            </a:r>
            <a:r>
              <a:rPr lang="en-US" sz="2800" dirty="0" smtClean="0"/>
              <a:t>interface to any class if the design makes sense. </a:t>
            </a:r>
            <a:endParaRPr lang="en-US" sz="2800" dirty="0" smtClean="0"/>
          </a:p>
          <a:p>
            <a:pPr lvl="1"/>
            <a:r>
              <a:rPr lang="en-US" sz="2800" dirty="0" smtClean="0"/>
              <a:t>An abstract </a:t>
            </a:r>
            <a:r>
              <a:rPr lang="en-US" sz="2800" dirty="0" smtClean="0"/>
              <a:t>class requires you </a:t>
            </a:r>
            <a:r>
              <a:rPr lang="en-US" sz="2800" dirty="0" smtClean="0"/>
              <a:t>to inherit </a:t>
            </a:r>
            <a:r>
              <a:rPr lang="en-US" sz="2800" dirty="0" smtClean="0"/>
              <a:t>from that abstract class and, by extension, all of its potential parents.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Interface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Be </a:t>
            </a:r>
            <a:r>
              <a:rPr lang="en-US" sz="2800" dirty="0" smtClean="0"/>
              <a:t>aware that you can use the term interface in several ways, so be sure to use each in </a:t>
            </a:r>
            <a:r>
              <a:rPr lang="en-US" sz="2800" dirty="0" smtClean="0"/>
              <a:t>the proper </a:t>
            </a:r>
            <a:r>
              <a:rPr lang="en-US" sz="2800" dirty="0" smtClean="0"/>
              <a:t>context.</a:t>
            </a:r>
          </a:p>
          <a:p>
            <a:r>
              <a:rPr lang="en-US" sz="2000" dirty="0" smtClean="0"/>
              <a:t>First, the graphical user interface (GUI) is widely used when referring to the visual interface </a:t>
            </a:r>
            <a:r>
              <a:rPr lang="en-US" sz="2000" dirty="0" smtClean="0"/>
              <a:t>that a </a:t>
            </a:r>
            <a:r>
              <a:rPr lang="en-US" sz="2000" dirty="0" smtClean="0"/>
              <a:t>user interacts with—often on a monitor.</a:t>
            </a:r>
          </a:p>
          <a:p>
            <a:r>
              <a:rPr lang="en-US" sz="2000" dirty="0" smtClean="0"/>
              <a:t>Second, the interface to a class is basically the signatures of its methods.</a:t>
            </a:r>
          </a:p>
          <a:p>
            <a:r>
              <a:rPr lang="en-US" sz="2000" dirty="0" smtClean="0"/>
              <a:t>Third, in Objective-C you break the code up into physically separate </a:t>
            </a:r>
            <a:r>
              <a:rPr lang="en-US" sz="2000" dirty="0" smtClean="0"/>
              <a:t>modules called </a:t>
            </a:r>
            <a:r>
              <a:rPr lang="en-US" sz="2000" dirty="0" smtClean="0"/>
              <a:t>the </a:t>
            </a:r>
            <a:r>
              <a:rPr lang="en-US" sz="2000" dirty="0" smtClean="0"/>
              <a:t>interface and </a:t>
            </a:r>
            <a:r>
              <a:rPr lang="en-US" sz="2000" dirty="0" smtClean="0"/>
              <a:t>implementation.</a:t>
            </a:r>
          </a:p>
          <a:p>
            <a:r>
              <a:rPr lang="en-US" sz="2000" dirty="0" smtClean="0"/>
              <a:t>Fourth, a Java-style interface and an Objective-C protocol are basically a contract between a </a:t>
            </a:r>
            <a:r>
              <a:rPr lang="en-US" sz="2000" dirty="0" smtClean="0"/>
              <a:t>parent class </a:t>
            </a:r>
            <a:r>
              <a:rPr lang="en-US" sz="2000" dirty="0" smtClean="0"/>
              <a:t>and a child class.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Tying It All Together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both abstract classes and interfaces provide abstract methods, what is the real </a:t>
            </a:r>
            <a:r>
              <a:rPr lang="en-US" sz="2800" dirty="0" smtClean="0"/>
              <a:t>difference between </a:t>
            </a:r>
            <a:r>
              <a:rPr lang="en-US" sz="2800" dirty="0" smtClean="0"/>
              <a:t>the two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Abstract classes require a </a:t>
            </a:r>
            <a:r>
              <a:rPr lang="en-US" sz="2400" dirty="0" smtClean="0"/>
              <a:t>strict inheritance relationship </a:t>
            </a:r>
            <a:r>
              <a:rPr lang="en-US" sz="2400" dirty="0" smtClean="0"/>
              <a:t>and must </a:t>
            </a:r>
            <a:r>
              <a:rPr lang="en-US" sz="2400" dirty="0" smtClean="0"/>
              <a:t>be </a:t>
            </a:r>
            <a:r>
              <a:rPr lang="en-US" sz="2400" dirty="0" smtClean="0"/>
              <a:t>related and can provide implementation.</a:t>
            </a:r>
          </a:p>
          <a:p>
            <a:pPr lvl="1"/>
            <a:r>
              <a:rPr lang="en-US" sz="2400" dirty="0" smtClean="0"/>
              <a:t>Interfaces </a:t>
            </a:r>
            <a:r>
              <a:rPr lang="en-US" sz="2400" dirty="0" smtClean="0"/>
              <a:t>can be used for classes that are not </a:t>
            </a:r>
            <a:r>
              <a:rPr lang="en-US" sz="2400" dirty="0" smtClean="0"/>
              <a:t>related and do not provide </a:t>
            </a:r>
            <a:r>
              <a:rPr lang="en-US" sz="2400" dirty="0" smtClean="0"/>
              <a:t>implementation</a:t>
            </a:r>
            <a:r>
              <a:rPr lang="en-US" sz="2400" dirty="0" smtClean="0"/>
              <a:t>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An interface specifies certain behavior, but not the implementation. </a:t>
            </a:r>
            <a:endParaRPr lang="en-US" sz="2800" dirty="0" smtClean="0"/>
          </a:p>
          <a:p>
            <a:pPr lvl="1"/>
            <a:r>
              <a:rPr lang="en-US" sz="2800" dirty="0" smtClean="0"/>
              <a:t>By </a:t>
            </a:r>
            <a:r>
              <a:rPr lang="en-US" sz="2800" dirty="0" smtClean="0"/>
              <a:t>implementing </a:t>
            </a:r>
            <a:r>
              <a:rPr lang="en-US" sz="2800" dirty="0" smtClean="0"/>
              <a:t>an interface</a:t>
            </a:r>
            <a:r>
              <a:rPr lang="en-US" sz="2800" dirty="0" smtClean="0"/>
              <a:t>, you are saying that you will provide </a:t>
            </a:r>
            <a:r>
              <a:rPr lang="en-US" sz="2800" dirty="0" smtClean="0"/>
              <a:t>concrete behavior </a:t>
            </a:r>
            <a:r>
              <a:rPr lang="en-US" sz="2800" dirty="0" smtClean="0"/>
              <a:t>by </a:t>
            </a:r>
            <a:r>
              <a:rPr lang="en-US" sz="2800" dirty="0" smtClean="0"/>
              <a:t>implementing methods abstract methods.</a:t>
            </a:r>
          </a:p>
          <a:p>
            <a:pPr lvl="1"/>
            <a:r>
              <a:rPr lang="en-US" sz="2800" dirty="0" smtClean="0"/>
              <a:t>How </a:t>
            </a:r>
            <a:r>
              <a:rPr lang="en-US" sz="2800" dirty="0" smtClean="0"/>
              <a:t>you implement these methods is up to you.</a:t>
            </a:r>
          </a:p>
          <a:p>
            <a:pPr lvl="2"/>
            <a:r>
              <a:rPr lang="en-US" sz="2000" dirty="0" smtClean="0"/>
              <a:t>All you have to do is to provide the </a:t>
            </a:r>
            <a:r>
              <a:rPr lang="en-US" sz="2000" dirty="0" smtClean="0"/>
              <a:t>concrete methods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Plug-in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Basically, contracts are “plug-in points” into your </a:t>
            </a:r>
            <a:r>
              <a:rPr lang="en-US" sz="2800" dirty="0" smtClean="0"/>
              <a:t>code.</a:t>
            </a:r>
          </a:p>
          <a:p>
            <a:pPr lvl="1"/>
            <a:r>
              <a:rPr lang="en-US" sz="2800" dirty="0" smtClean="0"/>
              <a:t>Anyplace </a:t>
            </a:r>
            <a:r>
              <a:rPr lang="en-US" sz="2800" dirty="0" smtClean="0"/>
              <a:t>where you want to make </a:t>
            </a:r>
            <a:r>
              <a:rPr lang="en-US" sz="2800" dirty="0" smtClean="0"/>
              <a:t>parts of </a:t>
            </a:r>
            <a:r>
              <a:rPr lang="en-US" sz="2800" dirty="0" smtClean="0"/>
              <a:t>a system abstract, you can use a contract. </a:t>
            </a:r>
            <a:endParaRPr lang="en-US" sz="2800" dirty="0" smtClean="0"/>
          </a:p>
          <a:p>
            <a:pPr lvl="1"/>
            <a:r>
              <a:rPr lang="en-US" sz="2800" dirty="0" smtClean="0"/>
              <a:t>Instead </a:t>
            </a:r>
            <a:r>
              <a:rPr lang="en-US" sz="2800" dirty="0" smtClean="0"/>
              <a:t>of coupling to objects of specific </a:t>
            </a:r>
            <a:r>
              <a:rPr lang="en-US" sz="2800" dirty="0" smtClean="0"/>
              <a:t>classes, you </a:t>
            </a:r>
            <a:r>
              <a:rPr lang="en-US" sz="2800" dirty="0" smtClean="0"/>
              <a:t>can connect to any object that implements the contract.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What Is a Framework?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Hand in hand with the concept of code reuse is the concept of standardization, which </a:t>
            </a:r>
            <a:r>
              <a:rPr lang="en-US" sz="2800" dirty="0" smtClean="0"/>
              <a:t>is sometimes called </a:t>
            </a:r>
            <a:r>
              <a:rPr lang="en-US" sz="2800" dirty="0" smtClean="0"/>
              <a:t>plug and play.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/>
              <a:t>idea of a framework revolves around these plug-and-play </a:t>
            </a:r>
            <a:r>
              <a:rPr lang="en-US" sz="2400" dirty="0" smtClean="0"/>
              <a:t>and reuse </a:t>
            </a:r>
            <a:r>
              <a:rPr lang="en-US" sz="2400" dirty="0" smtClean="0"/>
              <a:t>principles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 common </a:t>
            </a:r>
            <a:r>
              <a:rPr lang="en-US" sz="2400" dirty="0" smtClean="0"/>
              <a:t>framework makes it easier to learn various applications </a:t>
            </a:r>
            <a:r>
              <a:rPr lang="en-US" sz="2400" dirty="0" smtClean="0"/>
              <a:t>within the framework.</a:t>
            </a:r>
          </a:p>
          <a:p>
            <a:pPr lvl="2"/>
            <a:r>
              <a:rPr lang="en-US" sz="2400" dirty="0" smtClean="0"/>
              <a:t>It also makes a developer’s life easier by promoting maximum code reuse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Reuse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Inheritance and composition allow for reuse for basically one </a:t>
            </a:r>
            <a:r>
              <a:rPr lang="en-US" sz="2800" i="1" dirty="0" smtClean="0"/>
              <a:t>class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Frameworks focus on reusing whole or partial </a:t>
            </a:r>
            <a:r>
              <a:rPr lang="en-US" sz="2800" i="1" dirty="0" smtClean="0"/>
              <a:t>systems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What Is a Contract?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In the context of this chapter, we will consider a contract to be any mechanism that requires </a:t>
            </a:r>
            <a:r>
              <a:rPr lang="en-US" sz="2800" dirty="0" smtClean="0">
                <a:latin typeface="Arial" charset="0"/>
              </a:rPr>
              <a:t>a developer </a:t>
            </a:r>
            <a:r>
              <a:rPr lang="en-US" sz="2800" dirty="0" smtClean="0">
                <a:latin typeface="Arial" charset="0"/>
              </a:rPr>
              <a:t>to comply with the specifications of an API. </a:t>
            </a:r>
            <a:endParaRPr lang="en-US" sz="2800" dirty="0" smtClean="0">
              <a:latin typeface="Arial" charset="0"/>
            </a:endParaRPr>
          </a:p>
          <a:p>
            <a:pPr lvl="1"/>
            <a:r>
              <a:rPr lang="en-US" sz="2800" dirty="0" smtClean="0">
                <a:latin typeface="Arial" charset="0"/>
              </a:rPr>
              <a:t>Often</a:t>
            </a:r>
            <a:r>
              <a:rPr lang="en-US" sz="2800" dirty="0" smtClean="0">
                <a:latin typeface="Arial" charset="0"/>
              </a:rPr>
              <a:t>, an API is referred to as a framework.</a:t>
            </a:r>
          </a:p>
          <a:p>
            <a:pPr lvl="1"/>
            <a:r>
              <a:rPr lang="en-US" sz="2000" dirty="0" smtClean="0">
                <a:latin typeface="Arial" charset="0"/>
              </a:rPr>
              <a:t>The online dictionary, Dictionary.com (</a:t>
            </a:r>
            <a:r>
              <a:rPr lang="en-US" sz="2000" dirty="0" smtClean="0">
                <a:latin typeface="Arial" charset="0"/>
                <a:hlinkClick r:id="rId3"/>
              </a:rPr>
              <a:t>http://</a:t>
            </a:r>
            <a:r>
              <a:rPr lang="en-US" sz="2000" dirty="0" smtClean="0">
                <a:latin typeface="Arial" charset="0"/>
                <a:hlinkClick r:id="rId3"/>
              </a:rPr>
              <a:t>www.dictionary.com</a:t>
            </a:r>
            <a:r>
              <a:rPr lang="en-US" sz="2000" dirty="0" smtClean="0">
                <a:latin typeface="Arial" charset="0"/>
              </a:rPr>
              <a:t>), </a:t>
            </a:r>
            <a:r>
              <a:rPr lang="en-US" sz="2000" dirty="0" smtClean="0">
                <a:latin typeface="Arial" charset="0"/>
              </a:rPr>
              <a:t>defines a contract </a:t>
            </a:r>
            <a:r>
              <a:rPr lang="en-US" sz="2000" dirty="0" smtClean="0">
                <a:latin typeface="Arial" charset="0"/>
              </a:rPr>
              <a:t>as “</a:t>
            </a:r>
            <a:r>
              <a:rPr lang="en-US" sz="2000" i="1" dirty="0" smtClean="0">
                <a:latin typeface="Arial" charset="0"/>
              </a:rPr>
              <a:t>an </a:t>
            </a:r>
            <a:r>
              <a:rPr lang="en-US" sz="2000" i="1" dirty="0" smtClean="0">
                <a:latin typeface="Arial" charset="0"/>
              </a:rPr>
              <a:t>agreement between two or more parties for the doing or not doing of something </a:t>
            </a:r>
            <a:r>
              <a:rPr lang="en-US" sz="2000" i="1" dirty="0" smtClean="0">
                <a:latin typeface="Arial" charset="0"/>
              </a:rPr>
              <a:t>specified” and </a:t>
            </a:r>
            <a:r>
              <a:rPr lang="en-US" sz="2000" i="1" dirty="0" smtClean="0">
                <a:latin typeface="Arial" charset="0"/>
              </a:rPr>
              <a:t>“an agreement enforceable by law</a:t>
            </a:r>
            <a:r>
              <a:rPr lang="en-US" sz="2000" dirty="0" smtClean="0">
                <a:latin typeface="Arial" charset="0"/>
              </a:rPr>
              <a:t>”.</a:t>
            </a: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Term </a:t>
            </a:r>
            <a:r>
              <a:rPr lang="en-US" i="1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term </a:t>
            </a:r>
            <a:r>
              <a:rPr lang="en-US" sz="2800" i="1" dirty="0" smtClean="0"/>
              <a:t>contract </a:t>
            </a:r>
            <a:r>
              <a:rPr lang="en-US" sz="2800" dirty="0" smtClean="0"/>
              <a:t>is widely used in many aspects of business, including software development.</a:t>
            </a:r>
          </a:p>
          <a:p>
            <a:pPr lvl="1"/>
            <a:r>
              <a:rPr lang="en-US" sz="2800" dirty="0" smtClean="0"/>
              <a:t>Do not confuse the concept presented here with other possible software design concepts </a:t>
            </a:r>
            <a:r>
              <a:rPr lang="en-US" sz="2800" dirty="0" smtClean="0"/>
              <a:t>called contracts.</a:t>
            </a:r>
          </a:p>
          <a:p>
            <a:pPr lvl="1"/>
            <a:r>
              <a:rPr lang="en-US" sz="2800" dirty="0" smtClean="0"/>
              <a:t>Enforcement is vital because it is always </a:t>
            </a:r>
            <a:r>
              <a:rPr lang="en-US" sz="2800" dirty="0" smtClean="0"/>
              <a:t>possible (</a:t>
            </a:r>
            <a:r>
              <a:rPr lang="en-US" sz="2800" i="1" dirty="0" smtClean="0"/>
              <a:t>perhaps even easy</a:t>
            </a:r>
            <a:r>
              <a:rPr lang="en-US" sz="2800" dirty="0" smtClean="0"/>
              <a:t>) </a:t>
            </a:r>
            <a:r>
              <a:rPr lang="en-US" sz="2800" dirty="0" smtClean="0"/>
              <a:t>for a developer to break a contract.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Abstract Classes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One way a contract is implemented is via an abstract class. </a:t>
            </a:r>
            <a:endParaRPr lang="en-US" sz="2800" dirty="0" smtClean="0"/>
          </a:p>
          <a:p>
            <a:pPr lvl="1"/>
            <a:r>
              <a:rPr lang="en-US" sz="2800" dirty="0" smtClean="0"/>
              <a:t>An </a:t>
            </a:r>
            <a:r>
              <a:rPr lang="en-US" sz="2800" i="1" dirty="0" smtClean="0"/>
              <a:t>abstract class is a class </a:t>
            </a:r>
            <a:r>
              <a:rPr lang="en-US" sz="2800" i="1" dirty="0" smtClean="0"/>
              <a:t>that </a:t>
            </a:r>
            <a:r>
              <a:rPr lang="en-US" sz="2800" dirty="0" smtClean="0"/>
              <a:t>contains </a:t>
            </a:r>
            <a:r>
              <a:rPr lang="en-US" sz="2800" dirty="0" smtClean="0"/>
              <a:t>one or more methods that do not have any </a:t>
            </a:r>
            <a:r>
              <a:rPr lang="en-US" sz="2800" dirty="0" smtClean="0"/>
              <a:t>implementation </a:t>
            </a:r>
            <a:r>
              <a:rPr lang="en-US" sz="2800" dirty="0" smtClean="0"/>
              <a:t>provided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smtClean="0"/>
              <a:t>An abstract cannot be instantiated.</a:t>
            </a:r>
          </a:p>
          <a:p>
            <a:pPr lvl="2"/>
            <a:r>
              <a:rPr lang="en-US" sz="2800" dirty="0" smtClean="0"/>
              <a:t>Concrete classes can be instantiated.</a:t>
            </a:r>
          </a:p>
          <a:p>
            <a:pPr lvl="1"/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Framework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Be aware that in the cases of Shape, Circle, and Rectangle, we are dealing with a </a:t>
            </a:r>
            <a:r>
              <a:rPr lang="en-US" sz="2800" dirty="0" smtClean="0"/>
              <a:t>strict inheritance relationship. </a:t>
            </a:r>
          </a:p>
          <a:p>
            <a:pPr lvl="2"/>
            <a:r>
              <a:rPr lang="en-US" sz="2800" dirty="0" smtClean="0"/>
              <a:t>As </a:t>
            </a:r>
            <a:r>
              <a:rPr lang="en-US" sz="2800" dirty="0" smtClean="0"/>
              <a:t>opposed to an </a:t>
            </a:r>
            <a:r>
              <a:rPr lang="en-US" sz="2800" dirty="0" smtClean="0"/>
              <a:t>interface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This </a:t>
            </a:r>
            <a:r>
              <a:rPr lang="en-US" sz="2800" dirty="0" smtClean="0"/>
              <a:t>is an important point because </a:t>
            </a:r>
            <a:r>
              <a:rPr lang="en-US" sz="2800" dirty="0" smtClean="0"/>
              <a:t>contracts are </a:t>
            </a:r>
            <a:r>
              <a:rPr lang="en-US" sz="2800" dirty="0" smtClean="0"/>
              <a:t>not used in cases of composition, or has-a relationships.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Some languages, such as C++, use only abstract classes to implement </a:t>
            </a:r>
            <a:r>
              <a:rPr lang="en-US" sz="2800" dirty="0" smtClean="0"/>
              <a:t>contracts.</a:t>
            </a:r>
          </a:p>
          <a:p>
            <a:pPr lvl="1"/>
            <a:r>
              <a:rPr lang="en-US" sz="2400" dirty="0" smtClean="0"/>
              <a:t>Java and </a:t>
            </a:r>
            <a:r>
              <a:rPr lang="en-US" sz="2400" dirty="0" smtClean="0"/>
              <a:t>.NET have another mechanism that implements a contract called an interface. </a:t>
            </a:r>
            <a:endParaRPr lang="en-US" sz="2400" dirty="0" smtClean="0"/>
          </a:p>
          <a:p>
            <a:pPr lvl="1"/>
            <a:r>
              <a:rPr lang="en-US" sz="2400" dirty="0" smtClean="0"/>
              <a:t>In other cases</a:t>
            </a:r>
            <a:r>
              <a:rPr lang="en-US" sz="2400" dirty="0" smtClean="0"/>
              <a:t>, such as Objective-C, abstract classes are not provided by the </a:t>
            </a:r>
            <a:r>
              <a:rPr lang="en-US" sz="2400" dirty="0" smtClean="0"/>
              <a:t>language.</a:t>
            </a:r>
          </a:p>
          <a:p>
            <a:pPr lvl="2"/>
            <a:r>
              <a:rPr lang="en-US" sz="2400" dirty="0" smtClean="0"/>
              <a:t>Thus</a:t>
            </a:r>
            <a:r>
              <a:rPr lang="en-US" sz="2400" dirty="0" smtClean="0"/>
              <a:t>, to </a:t>
            </a:r>
            <a:r>
              <a:rPr lang="en-US" sz="2400" dirty="0" smtClean="0"/>
              <a:t>implement a </a:t>
            </a:r>
            <a:r>
              <a:rPr lang="en-US" sz="2400" dirty="0" smtClean="0"/>
              <a:t>contract in Objective-C, you need to use a protocol, which is Objective-C’s version </a:t>
            </a:r>
            <a:r>
              <a:rPr lang="en-US" sz="2400" dirty="0" smtClean="0"/>
              <a:t>of an </a:t>
            </a:r>
            <a:r>
              <a:rPr lang="en-US" sz="2400" dirty="0" smtClean="0"/>
              <a:t>interface.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An interface is similar to an abstract class but it does not provide any implementation. </a:t>
            </a:r>
          </a:p>
          <a:p>
            <a:r>
              <a:rPr lang="en-US" sz="2800" dirty="0" smtClean="0"/>
              <a:t>The obvious question is this: </a:t>
            </a:r>
            <a:r>
              <a:rPr lang="en-US" sz="2800" i="1" dirty="0" smtClean="0"/>
              <a:t>If an abstract class can provide the same functionality as an </a:t>
            </a:r>
            <a:r>
              <a:rPr lang="en-US" sz="2800" i="1" dirty="0" smtClean="0"/>
              <a:t>interface, why </a:t>
            </a:r>
            <a:r>
              <a:rPr lang="en-US" sz="2800" i="1" dirty="0" smtClean="0"/>
              <a:t>do Java and .NET bother to provide this construct called an interface</a:t>
            </a:r>
            <a:r>
              <a:rPr lang="en-US" sz="2800" dirty="0" smtClean="0"/>
              <a:t>? </a:t>
            </a:r>
            <a:endParaRPr lang="en-US" sz="2800" dirty="0" smtClean="0"/>
          </a:p>
          <a:p>
            <a:pPr lvl="1"/>
            <a:r>
              <a:rPr lang="en-US" sz="2800" dirty="0" smtClean="0"/>
              <a:t>And </a:t>
            </a:r>
            <a:r>
              <a:rPr lang="en-US" sz="2800" dirty="0" smtClean="0"/>
              <a:t>why </a:t>
            </a:r>
            <a:r>
              <a:rPr lang="en-US" sz="2800" dirty="0" smtClean="0"/>
              <a:t>does Objective-C </a:t>
            </a:r>
            <a:r>
              <a:rPr lang="en-US" sz="2800" dirty="0" smtClean="0"/>
              <a:t>provide the protocol?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965</TotalTime>
  <Words>789</Words>
  <Application>Microsoft Office PowerPoint</Application>
  <PresentationFormat>On-screen Show (4:3)</PresentationFormat>
  <Paragraphs>66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Pearson PTG Video Product PowerPoint Template 111006</vt:lpstr>
      <vt:lpstr>The Object-Oriented Thought Process  Chapter 08</vt:lpstr>
      <vt:lpstr> What Is a Framework?</vt:lpstr>
      <vt:lpstr>Code Reuse Revisited</vt:lpstr>
      <vt:lpstr> What Is a Contract?</vt:lpstr>
      <vt:lpstr>The Term Contract</vt:lpstr>
      <vt:lpstr> Abstract Classes</vt:lpstr>
      <vt:lpstr>Framework Caution</vt:lpstr>
      <vt:lpstr>Protocols</vt:lpstr>
      <vt:lpstr>Interfaces</vt:lpstr>
      <vt:lpstr> Interfaces</vt:lpstr>
      <vt:lpstr>Interface Terminology</vt:lpstr>
      <vt:lpstr> Tying It All Together</vt:lpstr>
      <vt:lpstr>Using Interfaces</vt:lpstr>
      <vt:lpstr>System Plug-in Points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Matt</cp:lastModifiedBy>
  <cp:revision>84</cp:revision>
  <dcterms:created xsi:type="dcterms:W3CDTF">2006-12-28T22:00:41Z</dcterms:created>
  <dcterms:modified xsi:type="dcterms:W3CDTF">2013-03-01T01:08:54Z</dcterms:modified>
</cp:coreProperties>
</file>