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257" r:id="rId2"/>
    <p:sldId id="27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92C1"/>
    <a:srgbClr val="8BB6D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88385" autoAdjust="0"/>
  </p:normalViewPr>
  <p:slideViewPr>
    <p:cSldViewPr>
      <p:cViewPr varScale="1">
        <p:scale>
          <a:sx n="75" d="100"/>
          <a:sy n="75" d="100"/>
        </p:scale>
        <p:origin x="-4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503A86F-A731-4176-BDAF-D3FE13731F38}" type="datetimeFigureOut">
              <a:rPr lang="en-US"/>
              <a:pPr>
                <a:defRPr/>
              </a:pPr>
              <a:t>3/1/2013</a:t>
            </a:fld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537749D-929E-46DC-9E84-0F0946B9B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6D9912-0F56-4F4B-8404-405E681090B1}" type="datetimeFigureOut">
              <a:rPr lang="en-US"/>
              <a:pPr>
                <a:defRPr/>
              </a:pPr>
              <a:t>3/1/2013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9966EAE-2CEB-47C5-AF9A-1CE6C277C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6EAED3-8FC4-4863-8329-EB64410E699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video_mentor_ba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88100"/>
            <a:ext cx="89916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24620-25D1-483C-B3C7-65C1A957398F}" type="datetimeFigureOut">
              <a:rPr lang="en-US"/>
              <a:pPr>
                <a:defRPr/>
              </a:pPr>
              <a:t>3/1/2013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6C322-311C-4ABE-84C2-6916819C65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B2871-C71B-4FB4-9C45-E1CD3CF7F0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CE1E8-E997-4BD0-8491-3FF4443F87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8F7B8-3BD1-4683-A6CD-DD08924F3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7AFE6-A470-4691-B16C-A3A247DA1A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2F4FD-EE4E-419D-9872-B2031DC83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64C7A-504A-4505-B489-441D259862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61CB4-27E1-4EFC-8373-B74B61763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2E56E-921B-4A06-8E9A-A001EF0DD5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4A63B-B06A-4171-B5CE-45506CF0EC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F09BA-6EFE-4A78-898C-684000E084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89E83-63D4-4719-B163-6F7A8FE07B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video_mentor_bar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88100"/>
            <a:ext cx="89916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4E7435F0-EF89-46C8-8A67-608F165EC4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Arial" pitchFamily="34" charset="0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itchFamily="34" charset="0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7772400" cy="2420938"/>
          </a:xfrm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4200" dirty="0" smtClean="0"/>
              <a:t>The Object-Oriented Thought Process</a:t>
            </a:r>
            <a:br>
              <a:rPr lang="en-US" sz="4200" dirty="0" smtClean="0"/>
            </a:br>
            <a:r>
              <a:rPr lang="en-US" sz="4200" dirty="0" smtClean="0"/>
              <a:t/>
            </a:r>
            <a:br>
              <a:rPr lang="en-US" sz="4200" dirty="0" smtClean="0"/>
            </a:br>
            <a:r>
              <a:rPr lang="en-US" sz="2000" dirty="0" smtClean="0"/>
              <a:t>Chapter </a:t>
            </a:r>
            <a:r>
              <a:rPr lang="en-US" sz="2000" dirty="0" smtClean="0"/>
              <a:t>10</a:t>
            </a:r>
            <a:endParaRPr lang="en-US" sz="2000" dirty="0" smtClean="0"/>
          </a:p>
        </p:txBody>
      </p:sp>
      <p:sp>
        <p:nvSpPr>
          <p:cNvPr id="307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Creating Object Models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Aggregations &amp; Association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56388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An aggregation is represented by a line with a diamond at the head</a:t>
            </a:r>
            <a:r>
              <a:rPr lang="en-US" sz="2800" dirty="0" smtClean="0"/>
              <a:t>.</a:t>
            </a:r>
          </a:p>
          <a:p>
            <a:pPr>
              <a:buNone/>
            </a:pPr>
            <a:r>
              <a:rPr lang="en-US" sz="2800" dirty="0" smtClean="0"/>
              <a:t>Associations are represented with no shape on either end.</a:t>
            </a:r>
            <a:endParaRPr lang="en-US" sz="2800" dirty="0" smtClean="0">
              <a:latin typeface="Arial" charset="0"/>
            </a:endParaRP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>
              <a:latin typeface="Arial" charset="0"/>
            </a:endParaRPr>
          </a:p>
        </p:txBody>
      </p:sp>
      <p:pic>
        <p:nvPicPr>
          <p:cNvPr id="4" name="Picture 4" descr="E:\WEISFELD\lean_oo\module2\images\project__.Packag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1600200"/>
            <a:ext cx="2144713" cy="46243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Cardinality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828800"/>
            <a:ext cx="2590800" cy="4191000"/>
          </a:xfrm>
        </p:spPr>
        <p:txBody>
          <a:bodyPr/>
          <a:lstStyle/>
          <a:p>
            <a:r>
              <a:rPr lang="en-US" sz="2800" dirty="0" smtClean="0"/>
              <a:t>C</a:t>
            </a:r>
            <a:r>
              <a:rPr lang="en-US" sz="2800" dirty="0" smtClean="0"/>
              <a:t>ardinality </a:t>
            </a:r>
            <a:r>
              <a:rPr lang="en-US" sz="2800" dirty="0" smtClean="0"/>
              <a:t>pertains to the </a:t>
            </a:r>
            <a:r>
              <a:rPr lang="en-US" sz="2800" dirty="0" smtClean="0"/>
              <a:t>range of </a:t>
            </a:r>
            <a:r>
              <a:rPr lang="en-US" sz="2800" dirty="0" smtClean="0"/>
              <a:t>objects that correspond to the class.</a:t>
            </a:r>
            <a:endParaRPr lang="en-US" sz="2800" dirty="0" smtClean="0">
              <a:latin typeface="Arial" charset="0"/>
            </a:endParaRPr>
          </a:p>
        </p:txBody>
      </p:sp>
      <p:pic>
        <p:nvPicPr>
          <p:cNvPr id="6" name="Picture 4" descr="E:\WEISFELD\lean_oo\module3\images\cardinality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066800"/>
            <a:ext cx="5567363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Object Models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The </a:t>
            </a:r>
            <a:r>
              <a:rPr lang="en-US" sz="2800" dirty="0" smtClean="0"/>
              <a:t>UML class diagrams </a:t>
            </a:r>
            <a:r>
              <a:rPr lang="en-US" sz="2800" dirty="0" smtClean="0"/>
              <a:t>used concerns </a:t>
            </a:r>
            <a:r>
              <a:rPr lang="en-US" sz="2800" dirty="0" smtClean="0"/>
              <a:t>modeling object-oriented </a:t>
            </a:r>
            <a:r>
              <a:rPr lang="en-US" sz="2800" dirty="0" smtClean="0"/>
              <a:t>systems or</a:t>
            </a:r>
            <a:r>
              <a:rPr lang="en-US" sz="2800" dirty="0" smtClean="0"/>
              <a:t>, as I like to call it, </a:t>
            </a:r>
            <a:r>
              <a:rPr lang="en-US" sz="2800" i="1" dirty="0" smtClean="0"/>
              <a:t>object-modeling</a:t>
            </a:r>
            <a:r>
              <a:rPr lang="en-US" sz="2800" i="1" dirty="0" smtClean="0"/>
              <a:t>.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 smtClean="0"/>
              <a:t>purpose of this </a:t>
            </a:r>
            <a:r>
              <a:rPr lang="en-US" sz="2800" dirty="0" smtClean="0"/>
              <a:t>section is </a:t>
            </a:r>
            <a:r>
              <a:rPr lang="en-US" sz="2800" dirty="0" smtClean="0"/>
              <a:t>to provide a quick overview of object models </a:t>
            </a:r>
            <a:r>
              <a:rPr lang="en-US" sz="2800" dirty="0" smtClean="0"/>
              <a:t>and, specifically</a:t>
            </a:r>
            <a:r>
              <a:rPr lang="en-US" sz="2800" dirty="0" smtClean="0"/>
              <a:t>, class </a:t>
            </a:r>
            <a:r>
              <a:rPr lang="en-US" sz="2800" dirty="0" smtClean="0"/>
              <a:t>diagrams.</a:t>
            </a:r>
            <a:endParaRPr lang="en-US" sz="2800" i="1" dirty="0" smtClean="0"/>
          </a:p>
          <a:p>
            <a:pPr>
              <a:buNone/>
            </a:pP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What Is UML?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In a </a:t>
            </a:r>
            <a:r>
              <a:rPr lang="en-US" sz="2800" dirty="0" smtClean="0"/>
              <a:t>nutshell, UML offers a way to graphically represent and manipulate an object-oriented (</a:t>
            </a:r>
            <a:r>
              <a:rPr lang="en-US" sz="2800" dirty="0" smtClean="0"/>
              <a:t>OO) software </a:t>
            </a:r>
            <a:r>
              <a:rPr lang="en-US" sz="2800" dirty="0" smtClean="0"/>
              <a:t>system. </a:t>
            </a:r>
            <a:endParaRPr lang="en-US" sz="2800" dirty="0" smtClean="0"/>
          </a:p>
          <a:p>
            <a:pPr lvl="1"/>
            <a:r>
              <a:rPr lang="en-US" sz="2800" dirty="0" smtClean="0"/>
              <a:t>It </a:t>
            </a:r>
            <a:r>
              <a:rPr lang="en-US" sz="2800" dirty="0" smtClean="0"/>
              <a:t>is not only the representation of the design of a system, but a tool to </a:t>
            </a:r>
            <a:r>
              <a:rPr lang="en-US" sz="2800" dirty="0" smtClean="0"/>
              <a:t>assist in </a:t>
            </a:r>
            <a:r>
              <a:rPr lang="en-US" sz="2800" dirty="0" smtClean="0"/>
              <a:t>this design.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The Structure of a Class Diagram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A class diagram is constructed of three parts: the class name, the attributes, and the </a:t>
            </a:r>
            <a:r>
              <a:rPr lang="en-US" sz="2800" dirty="0" smtClean="0"/>
              <a:t>methods.</a:t>
            </a:r>
          </a:p>
          <a:p>
            <a:pPr>
              <a:buNone/>
            </a:pPr>
            <a:endParaRPr lang="en-US" sz="2800" dirty="0" smtClean="0"/>
          </a:p>
        </p:txBody>
      </p:sp>
      <p:pic>
        <p:nvPicPr>
          <p:cNvPr id="6" name="Picture 4" descr="E:\WEISFELD\lean_oo\module2\images\cab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971800"/>
            <a:ext cx="2903538" cy="3178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Attributes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Normally, attributes are not thought of as having signatures, as do methods. </a:t>
            </a:r>
            <a:endParaRPr lang="en-US" sz="2800" dirty="0" smtClean="0"/>
          </a:p>
          <a:p>
            <a:pPr lvl="1"/>
            <a:r>
              <a:rPr lang="en-US" sz="2800" dirty="0" smtClean="0"/>
              <a:t>However</a:t>
            </a:r>
            <a:r>
              <a:rPr lang="en-US" sz="2800" dirty="0" smtClean="0"/>
              <a:t>, an </a:t>
            </a:r>
            <a:r>
              <a:rPr lang="en-US" sz="2800" dirty="0" smtClean="0"/>
              <a:t>attribute has </a:t>
            </a:r>
            <a:r>
              <a:rPr lang="en-US" sz="2800" dirty="0" smtClean="0"/>
              <a:t>a type, and this type is represented in the class diagram. </a:t>
            </a:r>
            <a:endParaRPr lang="en-US" sz="2800" dirty="0" smtClean="0"/>
          </a:p>
          <a:p>
            <a:pPr lvl="1"/>
            <a:r>
              <a:rPr lang="en-US" sz="2800" dirty="0" smtClean="0"/>
              <a:t>Consider </a:t>
            </a:r>
            <a:r>
              <a:rPr lang="en-US" sz="2800" dirty="0" smtClean="0"/>
              <a:t>the two </a:t>
            </a:r>
            <a:r>
              <a:rPr lang="en-US" sz="2800" dirty="0" smtClean="0"/>
              <a:t>attributes that </a:t>
            </a:r>
            <a:r>
              <a:rPr lang="en-US" sz="2800" dirty="0" smtClean="0"/>
              <a:t>are in the </a:t>
            </a:r>
            <a:r>
              <a:rPr lang="en-US" sz="2800" dirty="0" smtClean="0"/>
              <a:t>Cabbie example:</a:t>
            </a:r>
            <a:endParaRPr lang="en-US" sz="2800" dirty="0" smtClean="0"/>
          </a:p>
          <a:p>
            <a:pPr lvl="3">
              <a:buNone/>
            </a:pPr>
            <a:r>
              <a:rPr lang="en-US" sz="2400" dirty="0" smtClean="0"/>
              <a:t>-</a:t>
            </a:r>
            <a:r>
              <a:rPr lang="en-US" sz="2400" dirty="0" err="1" smtClean="0"/>
              <a:t>companyName:String</a:t>
            </a:r>
            <a:endParaRPr lang="en-US" sz="2400" dirty="0" smtClean="0"/>
          </a:p>
          <a:p>
            <a:pPr lvl="3">
              <a:buNone/>
            </a:pPr>
            <a:r>
              <a:rPr lang="en-US" sz="2400" dirty="0" smtClean="0"/>
              <a:t>-</a:t>
            </a:r>
            <a:r>
              <a:rPr lang="en-US" sz="2400" dirty="0" err="1" smtClean="0"/>
              <a:t>name:String</a:t>
            </a:r>
            <a:endParaRPr lang="en-US" sz="2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Methods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If you look at the following snippet from the Cabbie example, you can see that the name </a:t>
            </a:r>
            <a:r>
              <a:rPr lang="en-US" sz="2800" dirty="0" smtClean="0"/>
              <a:t>of the </a:t>
            </a:r>
            <a:r>
              <a:rPr lang="en-US" sz="2800" dirty="0" smtClean="0"/>
              <a:t>method is presented, along with the return type and the access modifier (for </a:t>
            </a:r>
            <a:r>
              <a:rPr lang="en-US" sz="2800" dirty="0" smtClean="0"/>
              <a:t>example, public</a:t>
            </a:r>
            <a:r>
              <a:rPr lang="en-US" sz="2800" dirty="0" smtClean="0"/>
              <a:t>, private</a:t>
            </a:r>
            <a:r>
              <a:rPr lang="en-US" sz="2800" dirty="0" smtClean="0"/>
              <a:t>):</a:t>
            </a:r>
          </a:p>
          <a:p>
            <a:pPr>
              <a:buNone/>
            </a:pPr>
            <a:endParaRPr lang="en-US" sz="2800" dirty="0" smtClean="0"/>
          </a:p>
          <a:p>
            <a:pPr lvl="2">
              <a:buNone/>
            </a:pPr>
            <a:r>
              <a:rPr lang="en-US" sz="2400" dirty="0" smtClean="0"/>
              <a:t>+Cabbie:</a:t>
            </a:r>
          </a:p>
          <a:p>
            <a:pPr lvl="2">
              <a:buNone/>
            </a:pPr>
            <a:r>
              <a:rPr lang="en-US" sz="2400" dirty="0" smtClean="0"/>
              <a:t>+</a:t>
            </a:r>
            <a:r>
              <a:rPr lang="en-US" sz="2400" dirty="0" err="1" smtClean="0"/>
              <a:t>giveDirections:void</a:t>
            </a:r>
            <a:endParaRPr lang="en-US" sz="2400" dirty="0" smtClean="0"/>
          </a:p>
          <a:p>
            <a:pPr lvl="2">
              <a:buNone/>
            </a:pPr>
            <a:r>
              <a:rPr lang="en-US" sz="2400" dirty="0" smtClean="0"/>
              <a:t>+</a:t>
            </a:r>
            <a:r>
              <a:rPr lang="en-US" sz="2400" dirty="0" err="1" smtClean="0"/>
              <a:t>getCompanyName:String</a:t>
            </a:r>
            <a:endParaRPr lang="en-US" sz="2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Access Designations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As mentioned previously, the plus signs (+) and minus signs (-) to the left of the attributes </a:t>
            </a:r>
            <a:r>
              <a:rPr lang="en-US" sz="2800" dirty="0" smtClean="0"/>
              <a:t>and methods </a:t>
            </a:r>
            <a:r>
              <a:rPr lang="en-US" sz="2800" dirty="0" smtClean="0"/>
              <a:t>signify whether the attributes and methods are public or private. </a:t>
            </a:r>
            <a:endParaRPr lang="en-US" sz="2800" dirty="0" smtClean="0"/>
          </a:p>
          <a:p>
            <a:pPr lvl="1"/>
            <a:r>
              <a:rPr lang="en-US" sz="2800" dirty="0" smtClean="0"/>
              <a:t>The </a:t>
            </a:r>
            <a:r>
              <a:rPr lang="en-US" sz="2800" dirty="0" smtClean="0"/>
              <a:t>attribute </a:t>
            </a:r>
            <a:r>
              <a:rPr lang="en-US" sz="2800" dirty="0" smtClean="0"/>
              <a:t>or method </a:t>
            </a:r>
            <a:r>
              <a:rPr lang="en-US" sz="2800" dirty="0" smtClean="0"/>
              <a:t>is considered private if there is a minus sign. </a:t>
            </a:r>
          </a:p>
          <a:p>
            <a:pPr lvl="1"/>
            <a:r>
              <a:rPr lang="en-US" sz="2800" dirty="0" smtClean="0"/>
              <a:t>This </a:t>
            </a:r>
            <a:r>
              <a:rPr lang="en-US" sz="2800" dirty="0" smtClean="0"/>
              <a:t>means that no other class can </a:t>
            </a:r>
            <a:r>
              <a:rPr lang="en-US" sz="2800" dirty="0" smtClean="0"/>
              <a:t>access the </a:t>
            </a:r>
            <a:r>
              <a:rPr lang="en-US" sz="2800" dirty="0" smtClean="0"/>
              <a:t>attribute or method; only methods in the class can inspect or change it.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Inheritance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41910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Inheritance </a:t>
            </a:r>
          </a:p>
          <a:p>
            <a:pPr>
              <a:buNone/>
            </a:pPr>
            <a:r>
              <a:rPr lang="en-US" sz="2800" dirty="0" smtClean="0"/>
              <a:t>is represented </a:t>
            </a:r>
            <a:r>
              <a:rPr lang="en-US" sz="2800" dirty="0" smtClean="0"/>
              <a:t>in UML </a:t>
            </a:r>
            <a:r>
              <a:rPr lang="en-US" sz="2800" dirty="0" smtClean="0"/>
              <a:t>by </a:t>
            </a:r>
          </a:p>
          <a:p>
            <a:pPr>
              <a:buNone/>
            </a:pPr>
            <a:r>
              <a:rPr lang="en-US" sz="2800" dirty="0" smtClean="0"/>
              <a:t>a </a:t>
            </a:r>
            <a:r>
              <a:rPr lang="en-US" sz="2800" dirty="0" smtClean="0"/>
              <a:t>line with an arrowhead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pointing </a:t>
            </a:r>
            <a:r>
              <a:rPr lang="en-US" sz="2800" dirty="0" smtClean="0"/>
              <a:t>in the direction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of </a:t>
            </a:r>
            <a:r>
              <a:rPr lang="en-US" sz="2800" dirty="0" smtClean="0"/>
              <a:t>the parent or </a:t>
            </a: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superclass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 smtClean="0">
              <a:latin typeface="Arial" charset="0"/>
            </a:endParaRPr>
          </a:p>
        </p:txBody>
      </p:sp>
      <p:pic>
        <p:nvPicPr>
          <p:cNvPr id="4" name="Picture 3" descr="E:\WEISFELD\lean_oo\module2\images\retriev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1600200"/>
            <a:ext cx="2790825" cy="4484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Interfaces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A dashed line with an arrowhead indicates an </a:t>
            </a:r>
            <a:r>
              <a:rPr lang="en-US" sz="2800" dirty="0" smtClean="0"/>
              <a:t>interface.</a:t>
            </a:r>
            <a:endParaRPr lang="en-US" sz="2800" dirty="0" smtClean="0">
              <a:latin typeface="Arial" charset="0"/>
            </a:endParaRPr>
          </a:p>
        </p:txBody>
      </p:sp>
      <p:pic>
        <p:nvPicPr>
          <p:cNvPr id="4" name="Picture 3" descr="E:\WEISFELD\lean_oo\module3\images\head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590800"/>
            <a:ext cx="5116968" cy="3311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Pearson PTG Video Product PowerPoint Template 111006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Pearson PTG Video Product PowerPoint Template 111006</Template>
  <TotalTime>974</TotalTime>
  <Words>355</Words>
  <Application>Microsoft Office PowerPoint</Application>
  <PresentationFormat>On-screen Show (4:3)</PresentationFormat>
  <Paragraphs>52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Pearson PTG Video Product PowerPoint Template 111006</vt:lpstr>
      <vt:lpstr>The Object-Oriented Thought Process  Chapter 10</vt:lpstr>
      <vt:lpstr> Object Models</vt:lpstr>
      <vt:lpstr> What Is UML?</vt:lpstr>
      <vt:lpstr> The Structure of a Class Diagram</vt:lpstr>
      <vt:lpstr> Attributes</vt:lpstr>
      <vt:lpstr> Methods</vt:lpstr>
      <vt:lpstr> Access Designations</vt:lpstr>
      <vt:lpstr> Inheritance</vt:lpstr>
      <vt:lpstr> Interfaces</vt:lpstr>
      <vt:lpstr> Aggregations &amp; Association</vt:lpstr>
      <vt:lpstr> Cardinality</vt:lpstr>
    </vt:vector>
  </TitlesOfParts>
  <Company>Software Insight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Object-Oriented Thought Process</dc:title>
  <dc:creator>Matt Weisfeld</dc:creator>
  <cp:lastModifiedBy>Matt</cp:lastModifiedBy>
  <cp:revision>79</cp:revision>
  <dcterms:created xsi:type="dcterms:W3CDTF">2006-12-28T22:00:41Z</dcterms:created>
  <dcterms:modified xsi:type="dcterms:W3CDTF">2013-03-01T20:57:00Z</dcterms:modified>
</cp:coreProperties>
</file>