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6" r:id="rId3"/>
    <p:sldId id="277" r:id="rId4"/>
    <p:sldId id="276" r:id="rId5"/>
    <p:sldId id="258" r:id="rId6"/>
    <p:sldId id="259" r:id="rId7"/>
    <p:sldId id="260" r:id="rId8"/>
    <p:sldId id="278" r:id="rId9"/>
    <p:sldId id="261" r:id="rId10"/>
    <p:sldId id="262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2C1"/>
    <a:srgbClr val="8BB6D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8385" autoAdjust="0"/>
  </p:normalViewPr>
  <p:slideViewPr>
    <p:cSldViewPr>
      <p:cViewPr varScale="1">
        <p:scale>
          <a:sx n="75" d="100"/>
          <a:sy n="75" d="100"/>
        </p:scale>
        <p:origin x="-4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503A86F-A731-4176-BDAF-D3FE13731F38}" type="datetimeFigureOut">
              <a:rPr lang="en-US"/>
              <a:pPr>
                <a:defRPr/>
              </a:pPr>
              <a:t>3/1/2013</a:t>
            </a:fld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537749D-929E-46DC-9E84-0F0946B9B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6D9912-0F56-4F4B-8404-405E681090B1}" type="datetimeFigureOut">
              <a:rPr lang="en-US"/>
              <a:pPr>
                <a:defRPr/>
              </a:pPr>
              <a:t>3/1/2013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9966EAE-2CEB-47C5-AF9A-1CE6C277C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6EAED3-8FC4-4863-8329-EB64410E699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17F6AB-E24F-4609-9387-31B9203DF1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video_mentor_ba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4620-25D1-483C-B3C7-65C1A957398F}" type="datetimeFigureOut">
              <a:rPr lang="en-US"/>
              <a:pPr>
                <a:defRPr/>
              </a:pPr>
              <a:t>3/1/2013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6C322-311C-4ABE-84C2-691681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2871-C71B-4FB4-9C45-E1CD3CF7F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CE1E8-E997-4BD0-8491-3FF4443F87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8F7B8-3BD1-4683-A6CD-DD08924F3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7AFE6-A470-4691-B16C-A3A247DA1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2F4FD-EE4E-419D-9872-B2031DC839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64C7A-504A-4505-B489-441D25986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61CB4-27E1-4EFC-8373-B74B61763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2E56E-921B-4A06-8E9A-A001EF0DD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4A63B-B06A-4171-B5CE-45506CF0E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F09BA-6EFE-4A78-898C-684000E08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9E83-63D4-4719-B163-6F7A8FE07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video_mentor_bar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8100"/>
            <a:ext cx="89916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E7435F0-EF89-46C8-8A67-608F165EC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xStyles>
    <p:titleStyle>
      <a:lvl1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 Black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pitchFamily="34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ml/xml_validator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2420938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4200" dirty="0" smtClean="0"/>
              <a:t>The Object-Oriented Thought Process</a:t>
            </a:r>
            <a:br>
              <a:rPr lang="en-US" sz="4200" dirty="0" smtClean="0"/>
            </a:br>
            <a:r>
              <a:rPr lang="en-US" sz="4200" dirty="0" smtClean="0"/>
              <a:t/>
            </a:r>
            <a:br>
              <a:rPr lang="en-US" sz="4200" dirty="0" smtClean="0"/>
            </a:br>
            <a:r>
              <a:rPr lang="en-US" sz="2000" dirty="0" smtClean="0"/>
              <a:t>Chapter </a:t>
            </a:r>
            <a:r>
              <a:rPr lang="en-US" sz="2000" dirty="0" smtClean="0"/>
              <a:t>11</a:t>
            </a:r>
            <a:endParaRPr lang="en-US" sz="2000" dirty="0" smtClean="0"/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Objects and Portable </a:t>
            </a:r>
            <a:r>
              <a:rPr lang="en-US" sz="2000" dirty="0" smtClean="0"/>
              <a:t>Data: XML </a:t>
            </a:r>
            <a:r>
              <a:rPr lang="en-US" sz="2000" dirty="0" smtClean="0"/>
              <a:t>and JSON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XML Validation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Many applications will validate XML code.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/>
              <a:t>XML validator at the w3schools site is one </a:t>
            </a:r>
            <a:r>
              <a:rPr lang="en-US" sz="2800" dirty="0" smtClean="0"/>
              <a:t>that is </a:t>
            </a:r>
            <a:r>
              <a:rPr lang="en-US" sz="2800" dirty="0" smtClean="0"/>
              <a:t>easily accessible</a:t>
            </a:r>
            <a:r>
              <a:rPr lang="en-US" sz="2800" dirty="0" smtClean="0"/>
              <a:t>.</a:t>
            </a:r>
          </a:p>
          <a:p>
            <a:pPr lvl="1"/>
            <a:endParaRPr lang="en-US" sz="2800" dirty="0" smtClean="0">
              <a:latin typeface="Arial" charset="0"/>
            </a:endParaRPr>
          </a:p>
          <a:p>
            <a:pPr lvl="1">
              <a:buNone/>
            </a:pPr>
            <a:r>
              <a:rPr lang="en-US" sz="2400" dirty="0" smtClean="0">
                <a:latin typeface="Arial" charset="0"/>
                <a:hlinkClick r:id="rId3"/>
              </a:rPr>
              <a:t>http://</a:t>
            </a:r>
            <a:r>
              <a:rPr lang="en-US" sz="2400" dirty="0" smtClean="0">
                <a:latin typeface="Arial" charset="0"/>
                <a:hlinkClick r:id="rId3"/>
              </a:rPr>
              <a:t>www.w3schools.com/xml/xml_validator.asp</a:t>
            </a:r>
            <a:endParaRPr lang="en-US" sz="2400" dirty="0" smtClean="0">
              <a:latin typeface="Arial" charset="0"/>
            </a:endParaRPr>
          </a:p>
          <a:p>
            <a:pPr lvl="1"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Using Cascading Style Sheets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Although XML is not generally used for presentation purposes, there are ways to format </a:t>
            </a:r>
            <a:r>
              <a:rPr lang="en-US" sz="2800" dirty="0" smtClean="0"/>
              <a:t>XML.</a:t>
            </a:r>
          </a:p>
          <a:p>
            <a:pPr lvl="1"/>
            <a:r>
              <a:rPr lang="en-US" sz="2800" dirty="0" smtClean="0"/>
              <a:t>One </a:t>
            </a:r>
            <a:r>
              <a:rPr lang="en-US" sz="2800" dirty="0" smtClean="0"/>
              <a:t>of these is to use CSS. CSS are used heavily in the HTML world to format </a:t>
            </a:r>
            <a:r>
              <a:rPr lang="en-US" sz="2800" dirty="0" smtClean="0"/>
              <a:t>content.</a:t>
            </a:r>
          </a:p>
          <a:p>
            <a:pPr lvl="1"/>
            <a:r>
              <a:rPr lang="en-US" sz="2800" dirty="0" smtClean="0"/>
              <a:t>To a </a:t>
            </a:r>
            <a:r>
              <a:rPr lang="en-US" sz="2800" dirty="0" smtClean="0"/>
              <a:t>certain degree, CSS can be used to format XML.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JavaScript Object Notation (JSON)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Although XML is much more structured, especially when using a DTD, technologies such as </a:t>
            </a:r>
            <a:r>
              <a:rPr lang="en-US" sz="2800" dirty="0" smtClean="0"/>
              <a:t>the JavaScript </a:t>
            </a:r>
            <a:r>
              <a:rPr lang="en-US" sz="2800" dirty="0" smtClean="0"/>
              <a:t>Object Notation, or JSON, fall into the category of “more flexible.” </a:t>
            </a:r>
            <a:endParaRPr lang="en-US" sz="2800" dirty="0" smtClean="0"/>
          </a:p>
          <a:p>
            <a:pPr lvl="1"/>
            <a:r>
              <a:rPr lang="en-US" sz="2800" dirty="0" smtClean="0"/>
              <a:t>The w3schools site provides the following bullet item description of JSON as: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/>
              <a:t>lightweight text-data interchange format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/>
              <a:t>language independent </a:t>
            </a:r>
          </a:p>
          <a:p>
            <a:pPr lvl="2">
              <a:buFont typeface="+mj-lt"/>
              <a:buAutoNum type="arabicPeriod"/>
            </a:pPr>
            <a:r>
              <a:rPr lang="en-US" sz="2000" dirty="0" smtClean="0"/>
              <a:t>“self-describing” and easy to understand</a:t>
            </a:r>
            <a:endParaRPr lang="en-US" sz="20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Portability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Although portable languages are powerful tools, they are really only half of the </a:t>
            </a:r>
            <a:r>
              <a:rPr lang="en-US" sz="2800" dirty="0" smtClean="0"/>
              <a:t>application development </a:t>
            </a:r>
            <a:r>
              <a:rPr lang="en-US" sz="2800" dirty="0" smtClean="0"/>
              <a:t>equation. </a:t>
            </a:r>
            <a:endParaRPr lang="en-US" sz="2800" dirty="0" smtClean="0"/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/>
              <a:t>programs that are written using these languages must process </a:t>
            </a:r>
            <a:r>
              <a:rPr lang="en-US" sz="2800" dirty="0" smtClean="0"/>
              <a:t>data, and this data must be turned into information. </a:t>
            </a:r>
          </a:p>
          <a:p>
            <a:pPr lvl="1"/>
            <a:r>
              <a:rPr lang="en-US" sz="2800" dirty="0" smtClean="0"/>
              <a:t>Information </a:t>
            </a:r>
            <a:r>
              <a:rPr lang="en-US" sz="2800" dirty="0" smtClean="0"/>
              <a:t>is the other half of the portability equation.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Portable Data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XML provides standards to move data in a variety of ways. </a:t>
            </a:r>
            <a:endParaRPr lang="en-US" sz="2800" dirty="0" smtClean="0"/>
          </a:p>
          <a:p>
            <a:pPr lvl="1"/>
            <a:r>
              <a:rPr lang="en-US" sz="2800" dirty="0" smtClean="0"/>
              <a:t>Often </a:t>
            </a:r>
            <a:r>
              <a:rPr lang="en-US" sz="2800" dirty="0" smtClean="0"/>
              <a:t>we can think of data </a:t>
            </a:r>
            <a:r>
              <a:rPr lang="en-US" sz="2800" dirty="0" smtClean="0"/>
              <a:t>as moving </a:t>
            </a:r>
            <a:r>
              <a:rPr lang="en-US" sz="2800" dirty="0" smtClean="0"/>
              <a:t>vertically and horizontally. </a:t>
            </a:r>
            <a:endParaRPr lang="en-US" sz="2800" dirty="0" smtClean="0"/>
          </a:p>
          <a:p>
            <a:pPr lvl="2"/>
            <a:r>
              <a:rPr lang="en-US" sz="2400" dirty="0" smtClean="0"/>
              <a:t>The </a:t>
            </a:r>
            <a:r>
              <a:rPr lang="en-US" sz="2400" dirty="0" smtClean="0"/>
              <a:t>term vertical means that data is meant </a:t>
            </a:r>
            <a:r>
              <a:rPr lang="en-US" sz="2400" dirty="0" smtClean="0"/>
              <a:t>to move through multiple </a:t>
            </a:r>
            <a:r>
              <a:rPr lang="en-US" sz="2400" dirty="0" smtClean="0"/>
              <a:t>industry groups</a:t>
            </a:r>
            <a:r>
              <a:rPr lang="en-US" sz="2400" dirty="0" smtClean="0"/>
              <a:t>.</a:t>
            </a:r>
          </a:p>
          <a:p>
            <a:pPr lvl="2"/>
            <a:r>
              <a:rPr lang="en-US" sz="2400" dirty="0" smtClean="0"/>
              <a:t>Horizontal </a:t>
            </a:r>
            <a:r>
              <a:rPr lang="en-US" sz="2400" dirty="0" smtClean="0"/>
              <a:t>applications are </a:t>
            </a:r>
            <a:r>
              <a:rPr lang="en-US" sz="2400" dirty="0" smtClean="0"/>
              <a:t>specific to a particular industry, such as retail or transportation.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The Extensible Markup Language (XML)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The primary function of HTML is to present data in a browser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XML, on the other hand, </a:t>
            </a:r>
            <a:r>
              <a:rPr lang="en-US" sz="2800" i="1" dirty="0" smtClean="0"/>
              <a:t>does concern itself with data verification issues. </a:t>
            </a:r>
          </a:p>
          <a:p>
            <a:pPr lvl="1"/>
            <a:r>
              <a:rPr lang="en-US" sz="2800" dirty="0" smtClean="0"/>
              <a:t>XML </a:t>
            </a:r>
            <a:r>
              <a:rPr lang="en-US" sz="2800" dirty="0" smtClean="0"/>
              <a:t>is much more strict with its format than HTML and </a:t>
            </a:r>
            <a:r>
              <a:rPr lang="en-US" sz="2800" dirty="0" smtClean="0"/>
              <a:t>was designed </a:t>
            </a:r>
            <a:r>
              <a:rPr lang="en-US" sz="2800" dirty="0" smtClean="0"/>
              <a:t>to represent data. 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XML Versus HTML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HTML tags are all predefined. Tags such as &lt;HTML&gt;, &lt;HEAD&gt;, &lt;BODY&gt;, and so on are all </a:t>
            </a:r>
            <a:r>
              <a:rPr lang="en-US" sz="2800" dirty="0" smtClean="0"/>
              <a:t>defined in </a:t>
            </a:r>
            <a:r>
              <a:rPr lang="en-US" sz="2800" dirty="0" smtClean="0"/>
              <a:t>the HTML specification. </a:t>
            </a:r>
            <a:endParaRPr lang="en-US" sz="2800" dirty="0" smtClean="0"/>
          </a:p>
          <a:p>
            <a:pPr lvl="1"/>
            <a:r>
              <a:rPr lang="en-US" sz="2800" dirty="0" smtClean="0"/>
              <a:t>You </a:t>
            </a:r>
            <a:r>
              <a:rPr lang="en-US" sz="2800" dirty="0" smtClean="0"/>
              <a:t>cannot add your own tags. </a:t>
            </a:r>
            <a:endParaRPr lang="en-US" sz="2800" dirty="0" smtClean="0"/>
          </a:p>
          <a:p>
            <a:pPr lvl="2"/>
            <a:r>
              <a:rPr lang="en-US" sz="2400" dirty="0" smtClean="0"/>
              <a:t>Because </a:t>
            </a:r>
            <a:r>
              <a:rPr lang="en-US" sz="2400" dirty="0" smtClean="0"/>
              <a:t>HTML is intended </a:t>
            </a:r>
            <a:r>
              <a:rPr lang="en-US" sz="2400" dirty="0" smtClean="0"/>
              <a:t>for formatting </a:t>
            </a:r>
            <a:r>
              <a:rPr lang="en-US" sz="2400" dirty="0" smtClean="0"/>
              <a:t>purposes, this is not a problem. </a:t>
            </a:r>
            <a:endParaRPr lang="en-US" sz="2400" dirty="0" smtClean="0"/>
          </a:p>
          <a:p>
            <a:pPr lvl="1"/>
            <a:r>
              <a:rPr lang="en-US" sz="2800" dirty="0" smtClean="0"/>
              <a:t>XML</a:t>
            </a:r>
            <a:r>
              <a:rPr lang="en-US" sz="2800" dirty="0" smtClean="0"/>
              <a:t>, however, is meant to define data. </a:t>
            </a:r>
            <a:endParaRPr lang="en-US" sz="2800" dirty="0" smtClean="0"/>
          </a:p>
          <a:p>
            <a:pPr lvl="2"/>
            <a:r>
              <a:rPr lang="en-US" sz="2400" dirty="0" smtClean="0"/>
              <a:t>To define data</a:t>
            </a:r>
            <a:r>
              <a:rPr lang="en-US" sz="2400" dirty="0" smtClean="0"/>
              <a:t>, you need to create your own tag names.</a:t>
            </a:r>
            <a:endParaRPr lang="en-US" sz="24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XML and Object-Oriented Languages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XML works hand-in-hand with object-oriented languages to provide what I have termed “</a:t>
            </a:r>
            <a:r>
              <a:rPr lang="en-US" sz="2800" dirty="0" smtClean="0"/>
              <a:t>portable information</a:t>
            </a:r>
            <a:r>
              <a:rPr lang="en-US" sz="2800" dirty="0" smtClean="0"/>
              <a:t>.” </a:t>
            </a:r>
            <a:endParaRPr lang="en-US" sz="2800" dirty="0" smtClean="0"/>
          </a:p>
          <a:p>
            <a:pPr lvl="1"/>
            <a:r>
              <a:rPr lang="en-US" sz="2800" dirty="0" smtClean="0"/>
              <a:t>Often</a:t>
            </a:r>
            <a:r>
              <a:rPr lang="en-US" sz="2800" dirty="0" smtClean="0"/>
              <a:t>, an application written in an object-oriented language is developed </a:t>
            </a:r>
            <a:r>
              <a:rPr lang="en-US" sz="2800" dirty="0" smtClean="0"/>
              <a:t>to interact </a:t>
            </a:r>
            <a:r>
              <a:rPr lang="en-US" sz="2800" dirty="0" smtClean="0"/>
              <a:t>with XML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/>
              <a:t>goal is to share </a:t>
            </a:r>
            <a:r>
              <a:rPr lang="en-US" sz="2800" dirty="0" smtClean="0"/>
              <a:t>data in a pre-determined, portable manner.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Parsers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 </a:t>
            </a:r>
            <a:r>
              <a:rPr lang="en-US" sz="2800" i="1" dirty="0" smtClean="0"/>
              <a:t>parser is an application that reads a document and extracts specific </a:t>
            </a:r>
            <a:r>
              <a:rPr lang="en-US" sz="2800" i="1" dirty="0" smtClean="0"/>
              <a:t>information.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 smtClean="0"/>
              <a:t>parser reads each line of a program and uses </a:t>
            </a:r>
            <a:r>
              <a:rPr lang="en-US" sz="2800" dirty="0" smtClean="0"/>
              <a:t>specific grammar </a:t>
            </a:r>
            <a:r>
              <a:rPr lang="en-US" sz="2800" dirty="0" smtClean="0"/>
              <a:t>rules to determine how to produce code. </a:t>
            </a:r>
            <a:endParaRPr lang="en-US" sz="2800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dirty="0" smtClean="0"/>
              <a:t>parser would verify that a print </a:t>
            </a:r>
            <a:r>
              <a:rPr lang="en-US" sz="2800" dirty="0" smtClean="0"/>
              <a:t>statement was </a:t>
            </a:r>
            <a:r>
              <a:rPr lang="en-US" sz="2800" dirty="0" smtClean="0"/>
              <a:t>written with the appropriate syntax.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Validating </a:t>
            </a:r>
            <a:r>
              <a:rPr lang="en-US" dirty="0" smtClean="0"/>
              <a:t>the Document </a:t>
            </a:r>
            <a:r>
              <a:rPr lang="en-US" dirty="0" smtClean="0"/>
              <a:t>(DTD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910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To </a:t>
            </a:r>
            <a:r>
              <a:rPr lang="en-US" sz="2800" dirty="0" smtClean="0"/>
              <a:t>define data</a:t>
            </a:r>
            <a:r>
              <a:rPr lang="en-US" sz="2800" dirty="0" smtClean="0"/>
              <a:t>, you need to create your own tag names. </a:t>
            </a:r>
            <a:endParaRPr lang="en-US" sz="2800" dirty="0" smtClean="0"/>
          </a:p>
          <a:p>
            <a:pPr lvl="1"/>
            <a:r>
              <a:rPr lang="en-US" sz="2800" dirty="0" smtClean="0"/>
              <a:t>This </a:t>
            </a:r>
            <a:r>
              <a:rPr lang="en-US" sz="2800" dirty="0" smtClean="0"/>
              <a:t>is where a document called the </a:t>
            </a:r>
            <a:r>
              <a:rPr lang="en-US" sz="2800" dirty="0" smtClean="0"/>
              <a:t>Document Type </a:t>
            </a:r>
            <a:r>
              <a:rPr lang="en-US" sz="2800" dirty="0" smtClean="0"/>
              <a:t>Definition (DTD) comes into play. The DTD is where you define the tags that </a:t>
            </a:r>
            <a:r>
              <a:rPr lang="en-US" sz="2800" dirty="0" smtClean="0"/>
              <a:t>describe your data.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sz="2800" dirty="0" smtClean="0"/>
              <a:t>You </a:t>
            </a:r>
            <a:r>
              <a:rPr lang="en-US" sz="2800" dirty="0" smtClean="0"/>
              <a:t>are not required to use a DTD. However, using a DTD provides a great benefit to </a:t>
            </a:r>
            <a:r>
              <a:rPr lang="en-US" sz="2800" dirty="0" smtClean="0"/>
              <a:t>validating XML </a:t>
            </a:r>
            <a:r>
              <a:rPr lang="en-US" sz="2800" dirty="0" smtClean="0"/>
              <a:t>documents.</a:t>
            </a: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600200"/>
          </a:xfrm>
        </p:spPr>
        <p:txBody>
          <a:bodyPr/>
          <a:lstStyle/>
          <a:p>
            <a:pPr algn="l" eaLnBrk="1" hangingPunct="1"/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/>
              <a:t>Integrating the DTD into the XML Document</a:t>
            </a:r>
            <a:endParaRPr lang="en-US" dirty="0" smtClean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82296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arson PTG Video Product PowerPoint Template 11100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Pearson PTG Video Product PowerPoint Template 111006</Template>
  <TotalTime>955</TotalTime>
  <Words>538</Words>
  <Application>Microsoft Office PowerPoint</Application>
  <PresentationFormat>On-screen Show (4:3)</PresentationFormat>
  <Paragraphs>61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Pearson PTG Video Product PowerPoint Template 111006</vt:lpstr>
      <vt:lpstr>The Object-Oriented Thought Process  Chapter 11</vt:lpstr>
      <vt:lpstr> Portability</vt:lpstr>
      <vt:lpstr> Portable Data</vt:lpstr>
      <vt:lpstr> The Extensible Markup Language (XML)</vt:lpstr>
      <vt:lpstr> XML Versus HTML</vt:lpstr>
      <vt:lpstr> XML and Object-Oriented Languages</vt:lpstr>
      <vt:lpstr> Parsers</vt:lpstr>
      <vt:lpstr> Validating the Document (DTD)</vt:lpstr>
      <vt:lpstr> Integrating the DTD into the XML Document</vt:lpstr>
      <vt:lpstr> XML Validation</vt:lpstr>
      <vt:lpstr> Using Cascading Style Sheets</vt:lpstr>
      <vt:lpstr> JavaScript Object Notation (JSON)</vt:lpstr>
    </vt:vector>
  </TitlesOfParts>
  <Company>Software Insight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Object-Oriented Thought Process</dc:title>
  <dc:creator>Matt Weisfeld</dc:creator>
  <cp:lastModifiedBy>Matt</cp:lastModifiedBy>
  <cp:revision>78</cp:revision>
  <dcterms:created xsi:type="dcterms:W3CDTF">2006-12-28T22:00:41Z</dcterms:created>
  <dcterms:modified xsi:type="dcterms:W3CDTF">2013-03-01T21:20:33Z</dcterms:modified>
</cp:coreProperties>
</file>