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17" r:id="rId2"/>
    <p:sldId id="280" r:id="rId3"/>
    <p:sldId id="285" r:id="rId4"/>
    <p:sldId id="286" r:id="rId5"/>
    <p:sldId id="289" r:id="rId6"/>
    <p:sldId id="31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2" r:id="rId16"/>
    <p:sldId id="301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08" r:id="rId27"/>
    <p:sldId id="315" r:id="rId2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D4B1B38-C2BD-2644-B4B8-0DAE6542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FB3C7-FEFC-C94C-8DA6-B42B6D61B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E582-EFA3-7645-90D1-11393015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816-772C-144B-A58E-1BFB89A25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6305-1FDD-5542-AF46-2933EF76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8CEF-EE99-254B-B133-E558257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612B-D6AC-C941-80AF-5D8FA327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8084-D249-8244-8CC5-89D46E87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EF50-CD3E-3340-AE4D-C8214C21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DD7D-614E-2B46-B0E8-80141DB00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4FC9-57CC-6F44-888F-392460C3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D4A2-008C-FC49-81CE-D3BD56FA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1BF1E6-5610-9D4D-9537-FD8CCCD6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3 - Types and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A73370-C99D-404A-8542-B75EFD65B4E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tuple encodes its size: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(False,True,False) :: (Bool,Bool,Bool)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(True,[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 :: (Bool,[Char])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components is unrestricted: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:: Bool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even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t1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arrow </a:t>
            </a:r>
            <a:r>
              <a:rPr kumimoji="1" lang="en-US">
                <a:latin typeface="Lucida Sans Typewriter" charset="0"/>
                <a:sym typeface="Symbol" charset="0"/>
              </a:rPr>
              <a:t></a:t>
            </a:r>
            <a:r>
              <a:rPr kumimoji="1" lang="en-US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add</a:t>
            </a:r>
            <a:r>
              <a:rPr lang="ja-JP" altLang="en-US"/>
              <a:t>’</a:t>
            </a:r>
            <a:r>
              <a:rPr lang="en-US" altLang="ja-JP"/>
              <a:t> takes an integer x and returns a function </a:t>
            </a:r>
            <a:r>
              <a:rPr lang="en-US" altLang="ja-JP" u="sng"/>
              <a:t>add</a:t>
            </a:r>
            <a:r>
              <a:rPr lang="ja-JP" altLang="en-US" u="sng"/>
              <a:t>’</a:t>
            </a:r>
            <a:r>
              <a:rPr lang="en-US" altLang="ja-JP" u="sng"/>
              <a:t> x</a:t>
            </a:r>
            <a:r>
              <a:rPr lang="en-US" altLang="ja-JP"/>
              <a:t>.  In turn, this function takes an integer y and returns the result x+y.</a:t>
            </a:r>
            <a:endParaRPr lang="en-US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add and add</a:t>
            </a:r>
            <a:r>
              <a:rPr kumimoji="1" lang="ja-JP" altLang="en-US"/>
              <a:t>’</a:t>
            </a:r>
            <a:r>
              <a:rPr kumimoji="1" lang="en-US" altLang="ja-JP"/>
              <a:t> produce the same final result, but add takes its two arguments at the same time, whereas add</a:t>
            </a:r>
            <a:r>
              <a:rPr kumimoji="1" lang="ja-JP" altLang="en-US"/>
              <a:t>’</a:t>
            </a:r>
            <a:r>
              <a:rPr kumimoji="1" lang="en-US" altLang="ja-JP"/>
              <a:t> takes them one at a time:</a:t>
            </a:r>
            <a:endParaRPr kumimoji="1"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E6A414-7718-1C4B-87E9-8DEECD0D747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is Currying Useful?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1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Int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take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drop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B822C1-4577-6B44-899A-FEB6EE604AE8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Currying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arrow </a:t>
            </a:r>
            <a:r>
              <a:rPr lang="en-US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associates to the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Int)).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DE1EA-6B5C-894E-9819-CF5A2D7FC53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As a consequence, it is then natural for function application to associate to the </a:t>
            </a:r>
            <a:r>
              <a:rPr kumimoji="1" lang="en-US" u="sng"/>
              <a:t>left</a:t>
            </a:r>
            <a:r>
              <a:rPr kumimoji="1" lang="en-US"/>
              <a:t>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mult x y z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((mult x) y) z.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Unless </a:t>
            </a:r>
            <a:r>
              <a:rPr lang="en-US" dirty="0" err="1"/>
              <a:t>tupling</a:t>
            </a:r>
            <a:r>
              <a:rPr lang="en-US" dirty="0"/>
              <a:t>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CAF3C3-3CFA-E840-AA41-DDD18E5E5223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Polymorphic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361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</a:t>
            </a:r>
            <a:r>
              <a:rPr lang="ja-JP" altLang="en-US"/>
              <a:t>“</a:t>
            </a:r>
            <a:r>
              <a:rPr lang="en-US" altLang="ja-JP"/>
              <a:t>of many forms</a:t>
            </a:r>
            <a:r>
              <a:rPr lang="ja-JP" altLang="en-US"/>
              <a:t>”</a:t>
            </a:r>
            <a:r>
              <a:rPr lang="en-US" altLang="ja-JP"/>
              <a:t>) if its type contains one or more type variables.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03313" y="4922838"/>
            <a:ext cx="6938962" cy="10541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What is a Type?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True</a:t>
              </a:r>
            </a:p>
          </p:txBody>
        </p:sp>
        <p:sp>
          <p:nvSpPr>
            <p:cNvPr id="16392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89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Bool</a:t>
            </a:r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contains the two logical values: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A0523C-CDEA-D040-AF54-F54AFCD433F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can be instantiated to different types in different circumstances: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must begin with a lower-case letter, and are usually named a, b, c, etc.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Bool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8636-AFD1-1046-98AD-7D0971554D00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of the functions defined in the standard prelude are polymorphic.  For example: </a:t>
            </a: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1655763" y="2127250"/>
            <a:ext cx="5470525" cy="394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fst :: (a,b)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head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take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id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710066-EF76-3F4E-8B0A-842759899873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Overloaded Functions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8913" y="3249613"/>
            <a:ext cx="51244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(+)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-&gt; a -&gt; 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81075" y="4997450"/>
            <a:ext cx="7478713" cy="10556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numeric type a, (+) takes two values of type a and returns a value of type 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6988E6-ADF5-7E4E-B39E-F8A55BADFD10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Constrained type variables can be instantiated to any types that satisfy the constraints: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685925" y="2897188"/>
            <a:ext cx="2292350" cy="3336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1.0 + 2.0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3.0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+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167313" y="5319713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Char is not a numeric type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545138" y="3040063"/>
            <a:ext cx="1774825" cy="566737"/>
          </a:xfrm>
          <a:prstGeom prst="wedgeRoundRectCallout">
            <a:avLst>
              <a:gd name="adj1" fmla="val -101167"/>
              <a:gd name="adj2" fmla="val -26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5537200" y="4248150"/>
            <a:ext cx="1774825" cy="566738"/>
          </a:xfrm>
          <a:prstGeom prst="wedgeRoundRectCallout">
            <a:avLst>
              <a:gd name="adj1" fmla="val -100894"/>
              <a:gd name="adj2" fmla="val -3076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97CCD1-32F7-5946-82D5-95ED6BB801AB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38914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38918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Num</a:t>
                </a:r>
              </a:p>
            </p:txBody>
          </p:sp>
          <p:sp>
            <p:nvSpPr>
              <p:cNvPr id="38926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38919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38923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4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3892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2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has a number of type classes, including:</a:t>
            </a: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(+) 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(==) :: Eq a 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(&lt;) 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83C27E-A5AA-B040-AFF5-5472CBAACB79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Hints and Tips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4338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defining a new function in Haskell, it is useful to begin by writing down its type;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Within a script, it is good practice to state the type of every new function defined;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C9600D-F534-2B44-AD14-7B8BE0C03B64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),(True,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([False,True],[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[tail,init,reverse]</a:t>
            </a:r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675" y="858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values?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D8539-1F0C-A248-BC52-B71009B6F202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768475" y="1539875"/>
            <a:ext cx="6118225" cy="3754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second xs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swap (x,y)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pair x y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double x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twice f x = f (f x) </a:t>
            </a:r>
          </a:p>
        </p:txBody>
      </p:sp>
      <p:grpSp>
        <p:nvGrpSpPr>
          <p:cNvPr id="41987" name="Group 12"/>
          <p:cNvGrpSpPr>
            <a:grpSpLocks/>
          </p:cNvGrpSpPr>
          <p:nvPr/>
        </p:nvGrpSpPr>
        <p:grpSpPr bwMode="auto">
          <a:xfrm>
            <a:off x="381000" y="546100"/>
            <a:ext cx="8113713" cy="519113"/>
            <a:chOff x="240" y="344"/>
            <a:chExt cx="5111" cy="327"/>
          </a:xfrm>
        </p:grpSpPr>
        <p:sp>
          <p:nvSpPr>
            <p:cNvPr id="41991" name="Text Box 3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41989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Check your answers using GHCi.</a:t>
              </a:r>
            </a:p>
          </p:txBody>
        </p:sp>
        <p:sp>
          <p:nvSpPr>
            <p:cNvPr id="41990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700E-446A-8A4E-BCE6-526D39AF39B6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Errors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 ...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56A43-282B-6A42-BE03-2095B56CBF32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Types in Haskell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t, written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5E4F5E-D4E7-4848-9EB9-FA166A3F33D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82D053-FEDB-694B-ACE3-757B49BC70A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Types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04C6CB-17A4-1647-AB39-4096056504D7}"/>
              </a:ext>
            </a:extLst>
          </p:cNvPr>
          <p:cNvGrpSpPr/>
          <p:nvPr/>
        </p:nvGrpSpPr>
        <p:grpSpPr>
          <a:xfrm>
            <a:off x="1226317" y="2570163"/>
            <a:ext cx="5627688" cy="3644607"/>
            <a:chOff x="1194786" y="2428600"/>
            <a:chExt cx="5627688" cy="3644607"/>
          </a:xfrm>
        </p:grpSpPr>
        <p:grpSp>
          <p:nvGrpSpPr>
            <p:cNvPr id="20485" name="Group 19"/>
            <p:cNvGrpSpPr>
              <a:grpSpLocks/>
            </p:cNvGrpSpPr>
            <p:nvPr/>
          </p:nvGrpSpPr>
          <p:grpSpPr bwMode="auto">
            <a:xfrm>
              <a:off x="1197960" y="2428600"/>
              <a:ext cx="4121150" cy="533401"/>
              <a:chOff x="748" y="1628"/>
              <a:chExt cx="2596" cy="336"/>
            </a:xfrm>
          </p:grpSpPr>
          <p:sp>
            <p:nvSpPr>
              <p:cNvPr id="20501" name="Text Box 9"/>
              <p:cNvSpPr txBox="1">
                <a:spLocks noChangeArrowheads="1"/>
              </p:cNvSpPr>
              <p:nvPr/>
            </p:nvSpPr>
            <p:spPr bwMode="auto">
              <a:xfrm>
                <a:off x="748" y="1673"/>
                <a:ext cx="585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Bool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1682" y="1628"/>
                <a:ext cx="166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logical values</a:t>
                </a:r>
              </a:p>
            </p:txBody>
          </p:sp>
        </p:grp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1197960" y="3210371"/>
              <a:ext cx="4678363" cy="523876"/>
              <a:chOff x="748" y="2133"/>
              <a:chExt cx="2947" cy="330"/>
            </a:xfrm>
          </p:grpSpPr>
          <p:sp>
            <p:nvSpPr>
              <p:cNvPr id="20499" name="Text Box 5"/>
              <p:cNvSpPr txBox="1">
                <a:spLocks noChangeArrowheads="1"/>
              </p:cNvSpPr>
              <p:nvPr/>
            </p:nvSpPr>
            <p:spPr bwMode="auto">
              <a:xfrm>
                <a:off x="748" y="2162"/>
                <a:ext cx="585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0" name="Text Box 11"/>
              <p:cNvSpPr txBox="1">
                <a:spLocks noChangeArrowheads="1"/>
              </p:cNvSpPr>
              <p:nvPr/>
            </p:nvSpPr>
            <p:spPr bwMode="auto">
              <a:xfrm>
                <a:off x="1682" y="2133"/>
                <a:ext cx="201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single characters</a:t>
                </a:r>
              </a:p>
            </p:txBody>
          </p:sp>
        </p:grpSp>
        <p:grpSp>
          <p:nvGrpSpPr>
            <p:cNvPr id="20487" name="Group 23"/>
            <p:cNvGrpSpPr>
              <a:grpSpLocks/>
            </p:cNvGrpSpPr>
            <p:nvPr/>
          </p:nvGrpSpPr>
          <p:grpSpPr bwMode="auto">
            <a:xfrm>
              <a:off x="1194786" y="5527107"/>
              <a:ext cx="5627688" cy="546100"/>
              <a:chOff x="744" y="3274"/>
              <a:chExt cx="3545" cy="344"/>
            </a:xfrm>
          </p:grpSpPr>
          <p:sp>
            <p:nvSpPr>
              <p:cNvPr id="20497" name="Text Box 6"/>
              <p:cNvSpPr txBox="1">
                <a:spLocks noChangeArrowheads="1"/>
              </p:cNvSpPr>
              <p:nvPr/>
            </p:nvSpPr>
            <p:spPr bwMode="auto">
              <a:xfrm>
                <a:off x="744" y="3327"/>
                <a:ext cx="702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8" name="Text Box 12"/>
              <p:cNvSpPr txBox="1">
                <a:spLocks noChangeArrowheads="1"/>
              </p:cNvSpPr>
              <p:nvPr/>
            </p:nvSpPr>
            <p:spPr bwMode="auto">
              <a:xfrm>
                <a:off x="1682" y="3274"/>
                <a:ext cx="26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floating-point numbers</a:t>
                </a:r>
              </a:p>
            </p:txBody>
          </p:sp>
        </p:grpSp>
        <p:grpSp>
          <p:nvGrpSpPr>
            <p:cNvPr id="20489" name="Group 21"/>
            <p:cNvGrpSpPr>
              <a:grpSpLocks/>
            </p:cNvGrpSpPr>
            <p:nvPr/>
          </p:nvGrpSpPr>
          <p:grpSpPr bwMode="auto">
            <a:xfrm>
              <a:off x="1194786" y="3982617"/>
              <a:ext cx="5241925" cy="523876"/>
              <a:chOff x="746" y="2472"/>
              <a:chExt cx="3302" cy="330"/>
            </a:xfrm>
          </p:grpSpPr>
          <p:sp>
            <p:nvSpPr>
              <p:cNvPr id="20493" name="Text Box 15"/>
              <p:cNvSpPr txBox="1">
                <a:spLocks noChangeArrowheads="1"/>
              </p:cNvSpPr>
              <p:nvPr/>
            </p:nvSpPr>
            <p:spPr bwMode="auto">
              <a:xfrm>
                <a:off x="746" y="2501"/>
                <a:ext cx="81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4" name="Text Box 16"/>
              <p:cNvSpPr txBox="1">
                <a:spLocks noChangeArrowheads="1"/>
              </p:cNvSpPr>
              <p:nvPr/>
            </p:nvSpPr>
            <p:spPr bwMode="auto">
              <a:xfrm>
                <a:off x="1682" y="2472"/>
                <a:ext cx="236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strings of characters</a:t>
                </a:r>
              </a:p>
            </p:txBody>
          </p:sp>
        </p:grpSp>
        <p:grpSp>
          <p:nvGrpSpPr>
            <p:cNvPr id="20490" name="Group 22"/>
            <p:cNvGrpSpPr>
              <a:grpSpLocks/>
            </p:cNvGrpSpPr>
            <p:nvPr/>
          </p:nvGrpSpPr>
          <p:grpSpPr bwMode="auto">
            <a:xfrm>
              <a:off x="1197960" y="4754863"/>
              <a:ext cx="4622803" cy="523875"/>
              <a:chOff x="748" y="2816"/>
              <a:chExt cx="2912" cy="330"/>
            </a:xfrm>
          </p:grpSpPr>
          <p:sp>
            <p:nvSpPr>
              <p:cNvPr id="20491" name="Text Box 17"/>
              <p:cNvSpPr txBox="1">
                <a:spLocks noChangeArrowheads="1"/>
              </p:cNvSpPr>
              <p:nvPr/>
            </p:nvSpPr>
            <p:spPr bwMode="auto">
              <a:xfrm>
                <a:off x="748" y="2845"/>
                <a:ext cx="468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Lucida Sans Typewriter" charset="0"/>
                  </a:rPr>
                  <a:t>Int</a:t>
                </a:r>
              </a:p>
            </p:txBody>
          </p:sp>
          <p:sp>
            <p:nvSpPr>
              <p:cNvPr id="20492" name="Text Box 18"/>
              <p:cNvSpPr txBox="1">
                <a:spLocks noChangeArrowheads="1"/>
              </p:cNvSpPr>
              <p:nvPr/>
            </p:nvSpPr>
            <p:spPr bwMode="auto">
              <a:xfrm>
                <a:off x="1682" y="2816"/>
                <a:ext cx="197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integer numbers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27E4DB-AA3F-8D4F-90BF-3468A7AA20E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Types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6175" y="2624138"/>
            <a:ext cx="5495925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:: [Char]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CC6F0F-007C-BF44-86B8-560C348ED6E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list says nothing about its length: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]] :: [[Char]]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083D92-DE9A-D345-A6D4-68BF81B7EB0D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Tuple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,True) :: (Bool,Char,Bool)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3559</TotalTime>
  <Words>1550</Words>
  <Application>Microsoft Macintosh PowerPoint</Application>
  <PresentationFormat>On-screen Show (4:3)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Hints and Tips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275</cp:revision>
  <cp:lastPrinted>2001-01-11T11:32:24Z</cp:lastPrinted>
  <dcterms:created xsi:type="dcterms:W3CDTF">2000-11-20T11:40:19Z</dcterms:created>
  <dcterms:modified xsi:type="dcterms:W3CDTF">2020-01-13T13:33:32Z</dcterms:modified>
</cp:coreProperties>
</file>