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8440" autoAdjust="0"/>
  </p:normalViewPr>
  <p:slideViewPr>
    <p:cSldViewPr>
      <p:cViewPr varScale="1">
        <p:scale>
          <a:sx n="63" d="100"/>
          <a:sy n="63" d="100"/>
        </p:scale>
        <p:origin x="-21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2/27/2013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03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Advanced Object-Oriented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Error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Assuming that your code has the capability to detect and trap an error condition, you can handle the error in several ways:</a:t>
            </a:r>
          </a:p>
          <a:p>
            <a:pPr lvl="1"/>
            <a:r>
              <a:rPr lang="en-US" sz="2000" dirty="0" smtClean="0"/>
              <a:t>Ignore the problem—not a good idea!</a:t>
            </a:r>
          </a:p>
          <a:p>
            <a:pPr lvl="1"/>
            <a:r>
              <a:rPr lang="en-US" sz="2000" dirty="0" smtClean="0"/>
              <a:t>Check for potential problems and abort the program when you find a problem.</a:t>
            </a:r>
          </a:p>
          <a:p>
            <a:pPr lvl="1"/>
            <a:r>
              <a:rPr lang="en-US" sz="2000" dirty="0" smtClean="0"/>
              <a:t>Check for potential problems, catch the mistake, and attempt to fix the problem.</a:t>
            </a:r>
          </a:p>
          <a:p>
            <a:pPr lvl="1"/>
            <a:r>
              <a:rPr lang="en-US" sz="2000" dirty="0" smtClean="0"/>
              <a:t>Throw an exception. (Often this is the preferred way to handle the situation.)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Concept of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r>
              <a:rPr lang="en-US" sz="2800" dirty="0" smtClean="0"/>
              <a:t>Multiple objects can be instantiated from a single class. </a:t>
            </a:r>
          </a:p>
          <a:p>
            <a:pPr lvl="1"/>
            <a:r>
              <a:rPr lang="en-US" sz="2800" dirty="0" smtClean="0"/>
              <a:t>Each of these objects has a unique identity and state. </a:t>
            </a:r>
          </a:p>
          <a:p>
            <a:pPr lvl="1"/>
            <a:r>
              <a:rPr lang="en-US" sz="2800" dirty="0" smtClean="0"/>
              <a:t>Each object is constructed separately and is allocated its own separate memory. 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Types of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r>
              <a:rPr lang="en-US" sz="2800" dirty="0" smtClean="0"/>
              <a:t>Methods represent the behaviors of an object; the state of the object is represented by attributes.</a:t>
            </a:r>
          </a:p>
          <a:p>
            <a:pPr lvl="1"/>
            <a:r>
              <a:rPr lang="en-US" sz="2800" dirty="0" smtClean="0"/>
              <a:t>Local attributes</a:t>
            </a:r>
          </a:p>
          <a:p>
            <a:pPr lvl="1"/>
            <a:r>
              <a:rPr lang="en-US" sz="2800" dirty="0" smtClean="0"/>
              <a:t>Object attributes</a:t>
            </a:r>
          </a:p>
          <a:p>
            <a:pPr lvl="1"/>
            <a:r>
              <a:rPr lang="en-US" sz="2800" dirty="0" smtClean="0"/>
              <a:t>Class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Local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Local attributes are owned by a specific method</a:t>
            </a:r>
          </a:p>
          <a:p>
            <a:pPr lvl="1"/>
            <a:r>
              <a:rPr lang="en-US" sz="2800" dirty="0" smtClean="0"/>
              <a:t>Local variables are accessible only inside a specific method. </a:t>
            </a:r>
          </a:p>
          <a:p>
            <a:pPr lvl="1"/>
            <a:r>
              <a:rPr lang="en-US" sz="2800" dirty="0" smtClean="0"/>
              <a:t>In Java, C#, C++ and Objective-C, scope is delineated by curly braces ({ }).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r>
              <a:rPr lang="en-US" dirty="0" smtClean="0"/>
              <a:t>public method() {</a:t>
            </a:r>
          </a:p>
          <a:p>
            <a:pPr lvl="3">
              <a:buNone/>
            </a:pPr>
            <a:r>
              <a:rPr lang="en-US" dirty="0" smtClean="0"/>
              <a:t>	int count;</a:t>
            </a:r>
          </a:p>
          <a:p>
            <a:pPr lvl="3">
              <a:buNone/>
            </a:pPr>
            <a:r>
              <a:rPr lang="en-US" dirty="0" smtClean="0"/>
              <a:t>}</a:t>
            </a:r>
            <a:endParaRPr lang="en-US" sz="6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Object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 many design situations, an attribute must be shared by several methods within the same object.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public class Number {</a:t>
            </a:r>
          </a:p>
          <a:p>
            <a:pPr lvl="2">
              <a:buNone/>
            </a:pPr>
            <a:r>
              <a:rPr lang="en-US" sz="1400" dirty="0" smtClean="0"/>
              <a:t>int count; // available to both method1 and method2</a:t>
            </a:r>
          </a:p>
          <a:p>
            <a:pPr lvl="2">
              <a:buNone/>
            </a:pPr>
            <a:r>
              <a:rPr lang="en-US" sz="1400" dirty="0" smtClean="0"/>
              <a:t>public method1() {</a:t>
            </a:r>
          </a:p>
          <a:p>
            <a:pPr lvl="2">
              <a:buNone/>
            </a:pPr>
            <a:r>
              <a:rPr lang="en-US" sz="1400" dirty="0" smtClean="0"/>
              <a:t>	count = 1;</a:t>
            </a:r>
          </a:p>
          <a:p>
            <a:pPr lvl="2">
              <a:buNone/>
            </a:pPr>
            <a:r>
              <a:rPr lang="en-US" sz="1400" dirty="0" smtClean="0"/>
              <a:t>}</a:t>
            </a:r>
          </a:p>
          <a:p>
            <a:pPr lvl="2">
              <a:buNone/>
            </a:pPr>
            <a:r>
              <a:rPr lang="en-US" sz="1400" dirty="0" smtClean="0"/>
              <a:t>public method2() {</a:t>
            </a:r>
          </a:p>
          <a:p>
            <a:pPr lvl="2">
              <a:buNone/>
            </a:pPr>
            <a:r>
              <a:rPr lang="en-US" sz="1400" dirty="0" smtClean="0"/>
              <a:t>	count = 2;</a:t>
            </a:r>
          </a:p>
          <a:p>
            <a:pPr lvl="2">
              <a:buNone/>
            </a:pPr>
            <a:r>
              <a:rPr lang="en-US" sz="1400" dirty="0" smtClean="0"/>
              <a:t>}</a:t>
            </a:r>
          </a:p>
          <a:p>
            <a:pPr lvl="1">
              <a:buNone/>
            </a:pPr>
            <a:r>
              <a:rPr lang="en-US" sz="1400" dirty="0" smtClean="0"/>
              <a:t>}</a:t>
            </a:r>
            <a:endParaRPr lang="en-US" sz="1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 Class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It is possible for two or more objects to share attributes. In Java, C#, C++ and Objective-C, you do this by making the attribute </a:t>
            </a:r>
            <a:r>
              <a:rPr lang="en-US" sz="2800" i="1" dirty="0" smtClean="0"/>
              <a:t>static: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public class Number {</a:t>
            </a:r>
          </a:p>
          <a:p>
            <a:pPr lvl="2">
              <a:buNone/>
            </a:pPr>
            <a:r>
              <a:rPr lang="en-US" sz="2000" dirty="0" smtClean="0"/>
              <a:t>static int count;</a:t>
            </a:r>
          </a:p>
          <a:p>
            <a:pPr lvl="2">
              <a:buNone/>
            </a:pPr>
            <a:r>
              <a:rPr lang="en-US" sz="2000" dirty="0" smtClean="0"/>
              <a:t>	public method1() {</a:t>
            </a:r>
          </a:p>
          <a:p>
            <a:pPr lvl="2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</a:t>
            </a: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Operator Overloading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Some OO languages allow you to overload an operator. </a:t>
            </a:r>
          </a:p>
          <a:p>
            <a:pPr lvl="1"/>
            <a:r>
              <a:rPr lang="en-US" sz="2800" dirty="0" smtClean="0"/>
              <a:t>C++ is an example of one such language. Operator overloading allows you to change the meaning of an operator.</a:t>
            </a:r>
          </a:p>
          <a:p>
            <a:pPr lvl="1"/>
            <a:r>
              <a:rPr lang="en-US" sz="2800" dirty="0" smtClean="0"/>
              <a:t>More recent OO languages like Java, .NET, and Objective-C do not allow operator overloading.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Multiple 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Multiple inheritance allows a class to inherit from more than one class.</a:t>
            </a:r>
          </a:p>
          <a:p>
            <a:pPr lvl="1"/>
            <a:r>
              <a:rPr lang="en-US" sz="2800" dirty="0" smtClean="0"/>
              <a:t>Multiple inheritance can significantly increase the complexity of a system, </a:t>
            </a:r>
          </a:p>
          <a:p>
            <a:pPr lvl="1"/>
            <a:r>
              <a:rPr lang="en-US" sz="2800" dirty="0" smtClean="0"/>
              <a:t>Java, .NET, and Objective-C do not support multiple inheritance (C++ does).</a:t>
            </a:r>
          </a:p>
          <a:p>
            <a:pPr lvl="1"/>
            <a:r>
              <a:rPr lang="en-US" sz="2800" dirty="0" smtClean="0"/>
              <a:t>In some ways interfaces compensates for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Object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Comparing primitive data types is quite straightforward. </a:t>
            </a:r>
          </a:p>
          <a:p>
            <a:pPr lvl="1"/>
            <a:r>
              <a:rPr lang="en-US" sz="2800" dirty="0" smtClean="0"/>
              <a:t>Copying and comparing objects is not quite as simple.</a:t>
            </a:r>
          </a:p>
          <a:p>
            <a:pPr lvl="1"/>
            <a:r>
              <a:rPr lang="en-US" sz="2800" dirty="0" smtClean="0"/>
              <a:t>The problem with complex data structures and objects is that they might contain references.</a:t>
            </a:r>
          </a:p>
          <a:p>
            <a:pPr lvl="2"/>
            <a:r>
              <a:rPr lang="en-US" dirty="0" smtClean="0"/>
              <a:t>Simply making a copy of the reference does not copy the data structures or the object that it references</a:t>
            </a:r>
            <a:r>
              <a:rPr lang="en-US" sz="2800" dirty="0" smtClean="0"/>
              <a:t>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Constructors are used to initialize objects.</a:t>
            </a:r>
          </a:p>
          <a:p>
            <a:pPr lvl="1"/>
            <a:r>
              <a:rPr lang="en-US" sz="2800" dirty="0" smtClean="0"/>
              <a:t>In Java and C#, constructors are methods that share the same name as the class. </a:t>
            </a:r>
          </a:p>
          <a:p>
            <a:pPr lvl="1"/>
            <a:r>
              <a:rPr lang="en-US" sz="2800" dirty="0" smtClean="0"/>
              <a:t>Visual Basic .NET uses the designation </a:t>
            </a:r>
            <a:r>
              <a:rPr lang="en-US" sz="2800" i="1" dirty="0" smtClean="0"/>
              <a:t>New.</a:t>
            </a:r>
          </a:p>
          <a:p>
            <a:pPr lvl="1"/>
            <a:r>
              <a:rPr lang="en-US" sz="2800" dirty="0" smtClean="0"/>
              <a:t>Objective-C uses the </a:t>
            </a:r>
            <a:r>
              <a:rPr lang="en-US" sz="2800" i="1" dirty="0" smtClean="0"/>
              <a:t>init keyword.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When a Constructor is Called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When a new object is created, one of the first things that happens is that the constructor is called.</a:t>
            </a:r>
          </a:p>
          <a:p>
            <a:pPr lvl="1"/>
            <a:r>
              <a:rPr lang="en-US" sz="2400" dirty="0" smtClean="0"/>
              <a:t>The constructor creates a new instance of the class, </a:t>
            </a:r>
          </a:p>
          <a:p>
            <a:pPr lvl="2"/>
            <a:r>
              <a:rPr lang="en-US" sz="2400" dirty="0" smtClean="0"/>
              <a:t>thus allocating the required memory.</a:t>
            </a:r>
          </a:p>
          <a:p>
            <a:pPr lvl="1"/>
            <a:r>
              <a:rPr lang="en-US" sz="2400" dirty="0" smtClean="0"/>
              <a:t>Then the constructor itself is called, passing the arguments in the parameter list. </a:t>
            </a:r>
          </a:p>
          <a:p>
            <a:pPr lvl="2"/>
            <a:r>
              <a:rPr lang="en-US" sz="2400" dirty="0" smtClean="0"/>
              <a:t>Providing the opportunity to attend to the appropriate initialization.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What’s Inside a 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Perhaps the most important function of a constructor is to initialize the memory allocated.</a:t>
            </a:r>
          </a:p>
          <a:p>
            <a:pPr lvl="1"/>
            <a:r>
              <a:rPr lang="en-US" sz="2800" dirty="0" smtClean="0"/>
              <a:t>In short, code included inside a constructor should set the newly created object to its initial, stable, safe state.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Default Constructor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the class provides no explicit constructor, a default constructor will be provided.</a:t>
            </a:r>
          </a:p>
          <a:p>
            <a:pPr lvl="1"/>
            <a:r>
              <a:rPr lang="en-US" sz="2800" dirty="0" smtClean="0"/>
              <a:t>It is important to understand that at least one constructor always exists, regardless of whether you write a constructor yourself. </a:t>
            </a:r>
          </a:p>
          <a:p>
            <a:pPr lvl="1"/>
            <a:r>
              <a:rPr lang="en-US" sz="2800" dirty="0" smtClean="0"/>
              <a:t>If you do not provide a constructor, the system will provide a default constructor for you.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Using Multiple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 many cases, an object can be constructed in more than one way. </a:t>
            </a:r>
          </a:p>
          <a:p>
            <a:pPr lvl="1"/>
            <a:r>
              <a:rPr lang="en-US" sz="2800" dirty="0" smtClean="0"/>
              <a:t>To accommodate this situation, you need to provide more than one constructor.</a:t>
            </a:r>
          </a:p>
          <a:p>
            <a:pPr lvl="1"/>
            <a:r>
              <a:rPr lang="en-US" sz="2800" dirty="0" smtClean="0"/>
              <a:t>This is called </a:t>
            </a:r>
            <a:r>
              <a:rPr lang="en-US" sz="2800" i="1" dirty="0" smtClean="0"/>
              <a:t>overloading a method (overloading pertains to all methods, not just constructors).</a:t>
            </a:r>
          </a:p>
          <a:p>
            <a:pPr lvl="2"/>
            <a:r>
              <a:rPr lang="en-US" sz="2800" dirty="0" smtClean="0"/>
              <a:t>Most OO languages provide functionality for overloading a method.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Overloading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Overloading allows a programmer to use the same method name over and over.</a:t>
            </a:r>
          </a:p>
          <a:p>
            <a:pPr lvl="1"/>
            <a:r>
              <a:rPr lang="en-US" sz="2800" dirty="0" smtClean="0"/>
              <a:t> As long as the signature of the method is different each time. </a:t>
            </a:r>
          </a:p>
          <a:p>
            <a:pPr lvl="1"/>
            <a:r>
              <a:rPr lang="en-US" sz="2800" dirty="0" smtClean="0"/>
              <a:t>The signature consists of the method name and a parameter list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</a:t>
            </a:r>
            <a:r>
              <a:rPr lang="en-US" dirty="0" err="1" smtClean="0"/>
              <a:t>Superclass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When using inheritance, you must know how the parent class is constructed.</a:t>
            </a:r>
          </a:p>
          <a:p>
            <a:pPr lvl="1"/>
            <a:r>
              <a:rPr lang="en-US" sz="2800" dirty="0" smtClean="0"/>
              <a:t>Inside the constructor, the constructor of the class’s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is called.</a:t>
            </a:r>
          </a:p>
          <a:p>
            <a:pPr lvl="1"/>
            <a:r>
              <a:rPr lang="en-US" sz="2800" dirty="0" smtClean="0"/>
              <a:t>Each class attribute of the object is initialized.</a:t>
            </a:r>
          </a:p>
          <a:p>
            <a:pPr lvl="1"/>
            <a:r>
              <a:rPr lang="en-US" sz="2800" dirty="0" smtClean="0"/>
              <a:t>The rest of the code in the constructor executes.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Designing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It is good practice to initialize all the attributes.</a:t>
            </a:r>
          </a:p>
          <a:p>
            <a:pPr lvl="1"/>
            <a:r>
              <a:rPr lang="en-US" sz="2800" dirty="0" smtClean="0"/>
              <a:t>In some languages, the compiler provides some sort of initialization. </a:t>
            </a:r>
          </a:p>
          <a:p>
            <a:pPr lvl="1"/>
            <a:r>
              <a:rPr lang="en-US" sz="2800" dirty="0" smtClean="0"/>
              <a:t>As always, don’t count on the compiler to initialize attributes!</a:t>
            </a:r>
          </a:p>
          <a:p>
            <a:pPr lvl="1"/>
            <a:r>
              <a:rPr lang="en-US" sz="2800" dirty="0" smtClean="0"/>
              <a:t>Constructors are used to ensure that the application is in a stable (or safe)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1064</TotalTime>
  <Words>814</Words>
  <Application>Microsoft Office PowerPoint</Application>
  <PresentationFormat>On-screen Show (4:3)</PresentationFormat>
  <Paragraphs>114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Pearson PTG Video Product PowerPoint Template 111006</vt:lpstr>
      <vt:lpstr>The Object-Oriented Thought Process  Chapter 03</vt:lpstr>
      <vt:lpstr> Constructors</vt:lpstr>
      <vt:lpstr> When a Constructor is Called</vt:lpstr>
      <vt:lpstr> What’s Inside a Constructor</vt:lpstr>
      <vt:lpstr> The Default Constructor</vt:lpstr>
      <vt:lpstr> Using Multiple Constructors</vt:lpstr>
      <vt:lpstr> Overloading Methods</vt:lpstr>
      <vt:lpstr> The Superclass</vt:lpstr>
      <vt:lpstr> Designing Constructors</vt:lpstr>
      <vt:lpstr> Error Handling</vt:lpstr>
      <vt:lpstr> The Concept of Scope</vt:lpstr>
      <vt:lpstr> Types of Scope</vt:lpstr>
      <vt:lpstr> Local Attributes</vt:lpstr>
      <vt:lpstr>  Object Attributes</vt:lpstr>
      <vt:lpstr>  Class Attributes</vt:lpstr>
      <vt:lpstr> Operator Overloading</vt:lpstr>
      <vt:lpstr> Multiple Inheritance</vt:lpstr>
      <vt:lpstr> Object Operations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Matt</cp:lastModifiedBy>
  <cp:revision>87</cp:revision>
  <dcterms:created xsi:type="dcterms:W3CDTF">2006-12-28T22:00:41Z</dcterms:created>
  <dcterms:modified xsi:type="dcterms:W3CDTF">2013-02-27T19:20:23Z</dcterms:modified>
</cp:coreProperties>
</file>