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2C1"/>
    <a:srgbClr val="8BB6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88385" autoAdjust="0"/>
  </p:normalViewPr>
  <p:slideViewPr>
    <p:cSldViewPr>
      <p:cViewPr varScale="1">
        <p:scale>
          <a:sx n="72" d="100"/>
          <a:sy n="72" d="100"/>
        </p:scale>
        <p:origin x="-9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503A86F-A731-4176-BDAF-D3FE13731F38}" type="datetimeFigureOut">
              <a:rPr lang="en-US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537749D-929E-46DC-9E84-0F0946B9B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6D9912-0F56-4F4B-8404-405E681090B1}" type="datetimeFigureOut">
              <a:rPr lang="en-US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966EAE-2CEB-47C5-AF9A-1CE6C277C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EAED3-8FC4-4863-8329-EB64410E69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video_mentor_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24620-25D1-483C-B3C7-65C1A957398F}" type="datetimeFigureOut">
              <a:rPr lang="en-US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6C322-311C-4ABE-84C2-6916819C6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2871-C71B-4FB4-9C45-E1CD3CF7F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CE1E8-E997-4BD0-8491-3FF4443F8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8F7B8-3BD1-4683-A6CD-DD08924F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7AFE6-A470-4691-B16C-A3A247DA1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2F4FD-EE4E-419D-9872-B2031DC83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64C7A-504A-4505-B489-441D2598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61CB4-27E1-4EFC-8373-B74B61763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E56E-921B-4A06-8E9A-A001EF0DD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4A63B-B06A-4171-B5CE-45506CF0E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F09BA-6EFE-4A78-898C-684000E08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9E83-63D4-4719-B163-6F7A8FE07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video_mentor_ba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E7435F0-EF89-46C8-8A67-608F165EC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2420938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4200" dirty="0" smtClean="0"/>
              <a:t>The Object-Oriented Thought Process</a:t>
            </a:r>
            <a:br>
              <a:rPr lang="en-US" sz="4200" dirty="0" smtClean="0"/>
            </a:b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2000" dirty="0" smtClean="0"/>
              <a:t>Chapter 05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Class Design Guidelines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Designing with Reuse in Mind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Objects can be reused in different systems, and code should be written with reuse in mind.</a:t>
            </a:r>
          </a:p>
          <a:p>
            <a:pPr lvl="1"/>
            <a:r>
              <a:rPr lang="en-US" sz="2800" dirty="0" smtClean="0"/>
              <a:t>This is where much of the thought is required in the design process. Attempting to predict all the possible scenarios in which an object must operate is not a trivial task.</a:t>
            </a:r>
          </a:p>
          <a:p>
            <a:pPr lvl="1"/>
            <a:r>
              <a:rPr lang="en-US" sz="2800" dirty="0" smtClean="0"/>
              <a:t>In fact, it is virtually impossible.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 Designing with Extensibility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Adding new features to a class might be as simple as extending an existing class, adding a few new methods, and modifying the behavior of others. </a:t>
            </a:r>
          </a:p>
          <a:p>
            <a:pPr lvl="1"/>
            <a:r>
              <a:rPr lang="en-US" sz="2800" dirty="0" smtClean="0"/>
              <a:t>It is not necessary to rewrite everything.</a:t>
            </a:r>
          </a:p>
          <a:p>
            <a:pPr lvl="1"/>
            <a:r>
              <a:rPr lang="en-US" sz="2800" dirty="0" smtClean="0">
                <a:latin typeface="Arial" charset="0"/>
              </a:rPr>
              <a:t>Consider the future use of a class when designing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Descriptive Names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Make sure that a naming convention makes sense. </a:t>
            </a:r>
          </a:p>
          <a:p>
            <a:pPr lvl="1"/>
            <a:r>
              <a:rPr lang="en-US" sz="2800" dirty="0" smtClean="0"/>
              <a:t>People often go overboard and create conventions that are incomprehensible to others.</a:t>
            </a:r>
          </a:p>
          <a:p>
            <a:pPr lvl="1"/>
            <a:r>
              <a:rPr lang="en-US" sz="2800" dirty="0" smtClean="0"/>
              <a:t>Take care when forcing others to conform to a convention. </a:t>
            </a:r>
          </a:p>
          <a:p>
            <a:pPr lvl="1"/>
            <a:r>
              <a:rPr lang="en-US" sz="2800" dirty="0" smtClean="0"/>
              <a:t>Make sure that conventions are sensible.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Isolating </a:t>
            </a:r>
            <a:r>
              <a:rPr lang="en-US" dirty="0" err="1" smtClean="0"/>
              <a:t>Nonportable</a:t>
            </a:r>
            <a:r>
              <a:rPr lang="en-US" dirty="0" smtClean="0"/>
              <a:t>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If you are designing a system that must use </a:t>
            </a:r>
            <a:r>
              <a:rPr lang="en-US" sz="2800" dirty="0" err="1" smtClean="0"/>
              <a:t>nonportable</a:t>
            </a:r>
            <a:r>
              <a:rPr lang="en-US" sz="2800" dirty="0" smtClean="0"/>
              <a:t> (native) code (that is, the code will run only on a specific hardware platform), you should abstract this code out of the class.</a:t>
            </a:r>
          </a:p>
          <a:p>
            <a:pPr lvl="1"/>
            <a:r>
              <a:rPr lang="en-US" sz="2800" dirty="0" smtClean="0"/>
              <a:t>By abstracting out, we mean isolating the non-portable code in its own class or at least its own method (a method that can be overridden).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Copying and Comparing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It is important to understand how objects are copied and compared.</a:t>
            </a:r>
          </a:p>
          <a:p>
            <a:pPr lvl="1"/>
            <a:r>
              <a:rPr lang="en-US" sz="2800" dirty="0" smtClean="0"/>
              <a:t>You must make sure that your class behaves as expected, and this means you have to spend some time designing how objects are copied and compared.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Minimizing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Keeping the scope as small as possible goes hand-in-hand with abstraction and hiding the implementation. </a:t>
            </a:r>
          </a:p>
          <a:p>
            <a:pPr lvl="1"/>
            <a:r>
              <a:rPr lang="en-US" sz="2800" dirty="0" smtClean="0"/>
              <a:t>The idea is to localize attributes and behaviors as much as possible. </a:t>
            </a:r>
          </a:p>
          <a:p>
            <a:pPr lvl="1"/>
            <a:r>
              <a:rPr lang="en-US" sz="2800" dirty="0" smtClean="0"/>
              <a:t>In this way, maintaining, testing, and extending a class are much easier.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Class Responsibility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Classes should be responsible for their own behavior whenever possible.</a:t>
            </a:r>
          </a:p>
          <a:p>
            <a:pPr lvl="1"/>
            <a:r>
              <a:rPr lang="en-US" sz="2800" dirty="0" smtClean="0">
                <a:latin typeface="Arial" charset="0"/>
              </a:rPr>
              <a:t>For example, if you have several objects of various shapes, each individual shape should be responsible for drawing itself.</a:t>
            </a:r>
          </a:p>
          <a:p>
            <a:pPr lvl="1"/>
            <a:r>
              <a:rPr lang="en-US" sz="2800" dirty="0" smtClean="0">
                <a:latin typeface="Arial" charset="0"/>
              </a:rPr>
              <a:t>This design practice localizes functionality and make it easier to add new shapes.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Maintainability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Designing useful and concise classes promotes a high level of maintainability. </a:t>
            </a:r>
          </a:p>
          <a:p>
            <a:pPr lvl="1"/>
            <a:r>
              <a:rPr lang="en-US" sz="2800" dirty="0" smtClean="0"/>
              <a:t>Just as you design a class with extensibility in mind, you should also design with future maintenance in mind.</a:t>
            </a:r>
          </a:p>
          <a:p>
            <a:pPr lvl="1"/>
            <a:r>
              <a:rPr lang="en-US" sz="2800" dirty="0" smtClean="0"/>
              <a:t>One of the best ways to promote maintainability is to reduce interdependent code.</a:t>
            </a:r>
          </a:p>
          <a:p>
            <a:pPr lvl="2"/>
            <a:r>
              <a:rPr lang="en-US" dirty="0" smtClean="0"/>
              <a:t>that is, changes in one class have no impact or minimal impact on other classes.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Using Iteration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Create the code in small increments and then build and test it at each step. </a:t>
            </a:r>
          </a:p>
          <a:p>
            <a:pPr lvl="1"/>
            <a:r>
              <a:rPr lang="en-US" sz="2800" dirty="0" smtClean="0"/>
              <a:t>A good testing plan quickly uncovers any areas where insufficient interfaces are provided. </a:t>
            </a:r>
          </a:p>
          <a:p>
            <a:pPr lvl="1"/>
            <a:r>
              <a:rPr lang="en-US" sz="2800" dirty="0" smtClean="0"/>
              <a:t>In this way, the process can iterate until the class has the appropriate interfaces. </a:t>
            </a:r>
          </a:p>
          <a:p>
            <a:pPr lvl="2"/>
            <a:r>
              <a:rPr lang="en-US" sz="2000" dirty="0" smtClean="0"/>
              <a:t>Iterate through all phases of the software life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Testing the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The minimal implementations of the interface are often called </a:t>
            </a:r>
            <a:r>
              <a:rPr lang="en-US" sz="2800" i="1" dirty="0" smtClean="0"/>
              <a:t>stubs.</a:t>
            </a:r>
          </a:p>
          <a:p>
            <a:pPr lvl="1"/>
            <a:r>
              <a:rPr lang="en-US" sz="2800" dirty="0" smtClean="0"/>
              <a:t>By using stubs, you can test the interfaces without writing any </a:t>
            </a:r>
            <a:r>
              <a:rPr lang="en-US" sz="2800" i="1" dirty="0" smtClean="0"/>
              <a:t>real code.</a:t>
            </a:r>
          </a:p>
          <a:p>
            <a:pPr lvl="1"/>
            <a:r>
              <a:rPr lang="en-US" sz="2800" dirty="0" smtClean="0">
                <a:latin typeface="Arial" charset="0"/>
              </a:rPr>
              <a:t>Stubs also allow testing without having the entire system in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Modeling Real World Systems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One of the primary goals of object-oriented (OO) programming is to model real-world systems in ways similar to the ways in which people actually think. </a:t>
            </a:r>
          </a:p>
          <a:p>
            <a:pPr lvl="1"/>
            <a:r>
              <a:rPr lang="en-US" sz="2400" dirty="0" smtClean="0"/>
              <a:t>Rather than using a structured, or </a:t>
            </a:r>
            <a:r>
              <a:rPr lang="en-US" sz="2400" i="1" dirty="0" smtClean="0"/>
              <a:t>top-down, approach, </a:t>
            </a:r>
            <a:r>
              <a:rPr lang="en-US" sz="2400" dirty="0" smtClean="0"/>
              <a:t>where data and behavior are logically separate entities.</a:t>
            </a:r>
          </a:p>
          <a:p>
            <a:pPr lvl="1"/>
            <a:r>
              <a:rPr lang="en-US" sz="2400" dirty="0" smtClean="0"/>
              <a:t>The OO approach encapsulates the data and behavior into objects that interact with each other.</a:t>
            </a:r>
            <a:endParaRPr lang="en-US" sz="2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Object Persistence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Object persistence</a:t>
            </a:r>
            <a:r>
              <a:rPr lang="en-US" sz="2800" i="1" dirty="0" smtClean="0"/>
              <a:t> </a:t>
            </a:r>
            <a:r>
              <a:rPr lang="en-US" sz="2800" dirty="0" smtClean="0"/>
              <a:t>is the concept of maintaining the state of an object. </a:t>
            </a:r>
          </a:p>
          <a:p>
            <a:r>
              <a:rPr lang="en-US" sz="2800" dirty="0" smtClean="0"/>
              <a:t>When you run a program, if you don’t</a:t>
            </a:r>
          </a:p>
          <a:p>
            <a:r>
              <a:rPr lang="en-US" sz="2800" dirty="0" smtClean="0"/>
              <a:t>save the object in some manner, the object dies, never to be recovered. </a:t>
            </a:r>
          </a:p>
          <a:p>
            <a:r>
              <a:rPr lang="en-US" sz="2800" dirty="0" smtClean="0"/>
              <a:t>In most business systems, the state of the object must be saved for later use.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Marshalling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To send an object over a wire (for example, to a file, over a network), the system must deconstruct the object (flatten it out), send it over the wire, and then reconstruct it on the other end of the wire. </a:t>
            </a:r>
          </a:p>
          <a:p>
            <a:pPr lvl="1"/>
            <a:r>
              <a:rPr lang="en-US" sz="2800" dirty="0" smtClean="0"/>
              <a:t>This process is called </a:t>
            </a:r>
            <a:r>
              <a:rPr lang="en-US" sz="2800" i="1" dirty="0" smtClean="0"/>
              <a:t>serializing an object. </a:t>
            </a:r>
          </a:p>
          <a:p>
            <a:pPr lvl="1"/>
            <a:r>
              <a:rPr lang="en-US" sz="2800" i="1" dirty="0" smtClean="0"/>
              <a:t>The act of sending the object across a </a:t>
            </a:r>
            <a:r>
              <a:rPr lang="en-US" sz="2800" dirty="0" smtClean="0"/>
              <a:t>wire is called </a:t>
            </a:r>
            <a:r>
              <a:rPr lang="en-US" sz="2800" i="1" dirty="0" smtClean="0"/>
              <a:t>marshaling an object.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Indentifying Public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Perhaps the most important issue when designing a class is to keep the public interface to a minimum. </a:t>
            </a:r>
          </a:p>
          <a:p>
            <a:pPr lvl="1"/>
            <a:r>
              <a:rPr lang="en-US" sz="2800" dirty="0" smtClean="0"/>
              <a:t>The entire purpose of building a class is to provide something useful and concise </a:t>
            </a:r>
          </a:p>
          <a:p>
            <a:pPr lvl="2"/>
            <a:r>
              <a:rPr lang="en-US" sz="2800" dirty="0" smtClean="0"/>
              <a:t>“the interface of a well-designed object describes the services that the client wants accomplished.”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The Minimum Public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If the public interface is not properly restricted, problems can result in the need for debugging, and even trouble with system integrity and security can surface.</a:t>
            </a:r>
          </a:p>
          <a:p>
            <a:pPr lvl="1"/>
            <a:r>
              <a:rPr lang="en-US" sz="2800" dirty="0" smtClean="0"/>
              <a:t>Creating a class is a business proposition, and it is very important that the users are involved with the design right from the start and throughout the testing phase.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Hiding the 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The implementation should not involve the users at all. </a:t>
            </a:r>
          </a:p>
          <a:p>
            <a:pPr lvl="1"/>
            <a:r>
              <a:rPr lang="en-US" sz="2800" dirty="0" smtClean="0"/>
              <a:t>The implementation must provide the services that the user needs.</a:t>
            </a:r>
          </a:p>
          <a:p>
            <a:pPr lvl="1"/>
            <a:r>
              <a:rPr lang="en-US" sz="2800" dirty="0" smtClean="0"/>
              <a:t>But how these services are actually performed should not be made apparent to the user.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Robust Constructors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 constructor should put an object into an initial, safe state. </a:t>
            </a:r>
          </a:p>
          <a:p>
            <a:pPr lvl="1"/>
            <a:r>
              <a:rPr lang="en-US" sz="2800" dirty="0" smtClean="0"/>
              <a:t>This includes issues such as attribute initialization and memory management. </a:t>
            </a:r>
          </a:p>
          <a:p>
            <a:pPr lvl="1"/>
            <a:r>
              <a:rPr lang="en-US" sz="2800" dirty="0" smtClean="0"/>
              <a:t>You also need to make sure the object is constructed properly in the default condition. </a:t>
            </a:r>
          </a:p>
          <a:p>
            <a:pPr lvl="1"/>
            <a:r>
              <a:rPr lang="en-US" sz="2800" dirty="0" smtClean="0"/>
              <a:t>It is normally a good idea to provide a constructor to handle this default situation.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Error Handling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The general rule is that the application should never crash. </a:t>
            </a:r>
          </a:p>
          <a:p>
            <a:pPr lvl="1"/>
            <a:r>
              <a:rPr lang="en-US" sz="2800" dirty="0" smtClean="0"/>
              <a:t>It is not a good idea to ignore potential errors.</a:t>
            </a:r>
          </a:p>
          <a:p>
            <a:pPr lvl="1"/>
            <a:r>
              <a:rPr lang="en-US" sz="2800" dirty="0" smtClean="0"/>
              <a:t>When an error is encountered, the system should either fix itself and continue, or exit gracefully without losing any data that’s important to the user.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Documenting a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One of the most crucial aspects of a good design, whether it’s a design for a class or something else, is to carefully document the process.</a:t>
            </a:r>
          </a:p>
          <a:p>
            <a:pPr lvl="1"/>
            <a:r>
              <a:rPr lang="en-US" sz="2800" dirty="0" smtClean="0"/>
              <a:t>Too much documentation and/or commenting can become background noise and may defeat the purpose of the documentation in the first place. </a:t>
            </a:r>
          </a:p>
          <a:p>
            <a:pPr lvl="1"/>
            <a:r>
              <a:rPr lang="en-US" sz="2800" dirty="0" smtClean="0"/>
              <a:t>Make the documentation and comments straightforward and to the point.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Cooperating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 class will service other classes; it will request the services of other classes, or both.</a:t>
            </a:r>
          </a:p>
          <a:p>
            <a:pPr lvl="1"/>
            <a:r>
              <a:rPr lang="en-US" sz="2800" dirty="0" smtClean="0"/>
              <a:t>When designing a class, make sure you are aware of how other objects will interact with it.</a:t>
            </a:r>
          </a:p>
          <a:p>
            <a:pPr>
              <a:buNone/>
            </a:pP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Pearson PTG Video Product PowerPoint Template 11100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Pearson PTG Video Product PowerPoint Template 111006</Template>
  <TotalTime>973</TotalTime>
  <Words>1074</Words>
  <Application>Microsoft Office PowerPoint</Application>
  <PresentationFormat>On-screen Show (4:3)</PresentationFormat>
  <Paragraphs>104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Pearson PTG Video Product PowerPoint Template 111006</vt:lpstr>
      <vt:lpstr>The Object-Oriented Thought Process  Chapter 05</vt:lpstr>
      <vt:lpstr> Modeling Real World Systems</vt:lpstr>
      <vt:lpstr> Indentifying Public Interfaces</vt:lpstr>
      <vt:lpstr> The Minimum Public Interface</vt:lpstr>
      <vt:lpstr> Hiding the Implementation</vt:lpstr>
      <vt:lpstr> Robust Constructors</vt:lpstr>
      <vt:lpstr> Error Handling Design</vt:lpstr>
      <vt:lpstr> Documenting a Class</vt:lpstr>
      <vt:lpstr> Cooperating Objects</vt:lpstr>
      <vt:lpstr> Designing with Reuse in Mind</vt:lpstr>
      <vt:lpstr>  Designing with Extensibility</vt:lpstr>
      <vt:lpstr> Descriptive Names</vt:lpstr>
      <vt:lpstr> Isolating Nonportable Code</vt:lpstr>
      <vt:lpstr> Copying and Comparing Objects</vt:lpstr>
      <vt:lpstr> Minimizing Scope</vt:lpstr>
      <vt:lpstr> Class Responsibility</vt:lpstr>
      <vt:lpstr> Maintainability</vt:lpstr>
      <vt:lpstr> Using Iteration</vt:lpstr>
      <vt:lpstr> Testing the Interface</vt:lpstr>
      <vt:lpstr> Object Persistence</vt:lpstr>
      <vt:lpstr> Marshalling Objects</vt:lpstr>
    </vt:vector>
  </TitlesOfParts>
  <Company>Software Insight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Object-Oriented Thought Process</dc:title>
  <dc:creator>Matt Weisfeld</dc:creator>
  <cp:lastModifiedBy>Navitimer</cp:lastModifiedBy>
  <cp:revision>93</cp:revision>
  <dcterms:created xsi:type="dcterms:W3CDTF">2006-12-28T22:00:41Z</dcterms:created>
  <dcterms:modified xsi:type="dcterms:W3CDTF">2019-09-10T14:43:21Z</dcterms:modified>
</cp:coreProperties>
</file>