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1"/>
  </p:notesMasterIdLst>
  <p:handoutMasterIdLst>
    <p:handoutMasterId r:id="rId22"/>
  </p:handoutMasterIdLst>
  <p:sldIdLst>
    <p:sldId id="257" r:id="rId2"/>
    <p:sldId id="256" r:id="rId3"/>
    <p:sldId id="258" r:id="rId4"/>
    <p:sldId id="259" r:id="rId5"/>
    <p:sldId id="27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92C1"/>
    <a:srgbClr val="8BB6D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88385" autoAdjust="0"/>
  </p:normalViewPr>
  <p:slideViewPr>
    <p:cSldViewPr>
      <p:cViewPr varScale="1">
        <p:scale>
          <a:sx n="72" d="100"/>
          <a:sy n="72" d="100"/>
        </p:scale>
        <p:origin x="-974"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F503A86F-A731-4176-BDAF-D3FE13731F38}" type="datetimeFigureOut">
              <a:rPr lang="en-US"/>
              <a:pPr>
                <a:defRPr/>
              </a:pPr>
              <a:t>9/17/2019</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4537749D-929E-46DC-9E84-0F0946B9BDA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46D9912-0F56-4F4B-8404-405E681090B1}" type="datetimeFigureOut">
              <a:rPr lang="en-US"/>
              <a:pPr>
                <a:defRPr/>
              </a:pPr>
              <a:t>9/17/2019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9966EAE-2CEB-47C5-AF9A-1CE6C277CE6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6EAED3-8FC4-4863-8329-EB64410E6990}"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7F6AB-E24F-4609-9387-31B9203DF161}"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video_mentor_bar"/>
          <p:cNvPicPr>
            <a:picLocks noChangeAspect="1" noChangeArrowheads="1"/>
          </p:cNvPicPr>
          <p:nvPr userDrawn="1"/>
        </p:nvPicPr>
        <p:blipFill>
          <a:blip r:embed="rId2" cstate="print"/>
          <a:srcRect/>
          <a:stretch>
            <a:fillRect/>
          </a:stretch>
        </p:blipFill>
        <p:spPr bwMode="auto">
          <a:xfrm>
            <a:off x="0" y="6388100"/>
            <a:ext cx="8991600" cy="4699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F9724620-25D1-483C-B3C7-65C1A957398F}" type="datetimeFigureOut">
              <a:rPr lang="en-US"/>
              <a:pPr>
                <a:defRPr/>
              </a:pPr>
              <a:t>9/17/2019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16C322-311C-4ABE-84C2-6916819C651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4B2871-C71B-4FB4-9C45-E1CD3CF7F08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8BCE1E8-E997-4BD0-8491-3FF4443F87E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89F8F7B8-3BD1-4683-A6CD-DD08924F30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17AFE6-A470-4691-B16C-A3A247DA1AB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82F4FD-EE4E-419D-9872-B2031DC8399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1B64C7A-504A-4505-B489-441D259862F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0861CB4-27E1-4EFC-8373-B74B6176324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962E56E-921B-4A06-8E9A-A001EF0DD51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784A63B-B06A-4171-B5CE-45506CF0EC5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69F09BA-6EFE-4A78-898C-684000E084A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B689E83-63D4-4719-B163-6F7A8FE07B6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0" descr="video_mentor_bar"/>
          <p:cNvPicPr>
            <a:picLocks noChangeAspect="1" noChangeArrowheads="1"/>
          </p:cNvPicPr>
          <p:nvPr userDrawn="1"/>
        </p:nvPicPr>
        <p:blipFill>
          <a:blip r:embed="rId14" cstate="print"/>
          <a:srcRect/>
          <a:stretch>
            <a:fillRect/>
          </a:stretch>
        </p:blipFill>
        <p:spPr bwMode="auto">
          <a:xfrm>
            <a:off x="0" y="6388100"/>
            <a:ext cx="8991600" cy="469900"/>
          </a:xfrm>
          <a:prstGeom prst="rect">
            <a:avLst/>
          </a:prstGeom>
          <a:noFill/>
          <a:ln w="9525">
            <a:noFill/>
            <a:miter lim="800000"/>
            <a:headEnd/>
            <a:tailEnd/>
          </a:ln>
        </p:spPr>
      </p:pic>
      <p:sp>
        <p:nvSpPr>
          <p:cNvPr id="122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sz="1400">
                <a:solidFill>
                  <a:schemeClr val="tx1"/>
                </a:solidFill>
                <a:latin typeface="+mn-lt"/>
              </a:defRPr>
            </a:lvl1pPr>
          </a:lstStyle>
          <a:p>
            <a:pPr>
              <a:defRPr/>
            </a:pPr>
            <a:endParaRPr lang="en-US"/>
          </a:p>
        </p:txBody>
      </p:sp>
      <p:sp>
        <p:nvSpPr>
          <p:cNvPr id="102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solidFill>
                  <a:schemeClr val="tx1"/>
                </a:solidFill>
                <a:latin typeface="+mn-lt"/>
              </a:defRPr>
            </a:lvl1pPr>
          </a:lstStyle>
          <a:p>
            <a:pPr>
              <a:defRPr/>
            </a:pPr>
            <a:endParaRPr lang="en-US"/>
          </a:p>
        </p:txBody>
      </p:sp>
      <p:sp>
        <p:nvSpPr>
          <p:cNvPr id="12294" name="Rectangle 6"/>
          <p:cNvSpPr>
            <a:spLocks noGrp="1" noChangeArrowheads="1"/>
          </p:cNvSpPr>
          <p:nvPr>
            <p:ph type="sldNum" sz="quarter" idx="4"/>
          </p:nvPr>
        </p:nvSpPr>
        <p:spPr bwMode="auto">
          <a:xfrm>
            <a:off x="64008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solidFill>
                  <a:schemeClr val="tx1"/>
                </a:solidFill>
                <a:latin typeface="+mn-lt"/>
              </a:defRPr>
            </a:lvl1pPr>
          </a:lstStyle>
          <a:p>
            <a:pPr>
              <a:defRPr/>
            </a:pPr>
            <a:fld id="{4E7435F0-EF89-46C8-8A67-608F165EC4D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pitchFamily="34"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pitchFamily="34" charset="0"/>
        </a:defRPr>
      </a:lvl2pPr>
      <a:lvl3pPr marL="1371600" indent="-457200" algn="l" rtl="0" eaLnBrk="0" fontAlgn="base" hangingPunct="0">
        <a:spcBef>
          <a:spcPct val="20000"/>
        </a:spcBef>
        <a:spcAft>
          <a:spcPct val="0"/>
        </a:spcAft>
        <a:buChar char="•"/>
        <a:defRPr sz="1600">
          <a:solidFill>
            <a:schemeClr val="tx1"/>
          </a:solidFill>
          <a:latin typeface="Arial" pitchFamily="34" charset="0"/>
        </a:defRPr>
      </a:lvl3pPr>
      <a:lvl4pPr marL="1752600" indent="-381000" algn="l" rtl="0" eaLnBrk="0" fontAlgn="base" hangingPunct="0">
        <a:spcBef>
          <a:spcPct val="20000"/>
        </a:spcBef>
        <a:spcAft>
          <a:spcPct val="0"/>
        </a:spcAft>
        <a:buChar char="–"/>
        <a:defRPr sz="1600">
          <a:solidFill>
            <a:schemeClr val="tx1"/>
          </a:solidFill>
          <a:latin typeface="Arial" pitchFamily="34" charset="0"/>
        </a:defRPr>
      </a:lvl4pPr>
      <a:lvl5pPr marL="2209800" indent="-381000" algn="l" rtl="0" eaLnBrk="0" fontAlgn="base" hangingPunct="0">
        <a:spcBef>
          <a:spcPct val="20000"/>
        </a:spcBef>
        <a:spcAft>
          <a:spcPct val="0"/>
        </a:spcAft>
        <a:buChar char="»"/>
        <a:defRPr sz="1600">
          <a:solidFill>
            <a:schemeClr val="tx1"/>
          </a:solidFill>
          <a:latin typeface="Arial" pitchFamily="34"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762000" y="1219200"/>
            <a:ext cx="7772400" cy="2420938"/>
          </a:xfrm>
        </p:spPr>
        <p:txBody>
          <a:bodyPr/>
          <a:lstStyle/>
          <a:p>
            <a:pPr eaLnBrk="1" hangingPunct="1">
              <a:spcBef>
                <a:spcPct val="20000"/>
              </a:spcBef>
            </a:pPr>
            <a:r>
              <a:rPr lang="en-US" sz="4200" dirty="0" smtClean="0"/>
              <a:t>The Object-Oriented Thought Process</a:t>
            </a:r>
            <a:br>
              <a:rPr lang="en-US" sz="4200" dirty="0" smtClean="0"/>
            </a:br>
            <a:r>
              <a:rPr lang="en-US" sz="4200" dirty="0" smtClean="0"/>
              <a:t/>
            </a:r>
            <a:br>
              <a:rPr lang="en-US" sz="4200" dirty="0" smtClean="0"/>
            </a:br>
            <a:r>
              <a:rPr lang="en-US" sz="2000" dirty="0" smtClean="0"/>
              <a:t>Chapter 06</a:t>
            </a:r>
          </a:p>
        </p:txBody>
      </p:sp>
      <p:sp>
        <p:nvSpPr>
          <p:cNvPr id="3075" name="Subtitle 4"/>
          <p:cNvSpPr>
            <a:spLocks noGrp="1"/>
          </p:cNvSpPr>
          <p:nvPr>
            <p:ph type="subTitle" idx="1"/>
          </p:nvPr>
        </p:nvSpPr>
        <p:spPr/>
        <p:txBody>
          <a:bodyPr/>
          <a:lstStyle/>
          <a:p>
            <a:r>
              <a:rPr lang="en-US" sz="2000" dirty="0" smtClean="0"/>
              <a:t>Designing with Objects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 Identifying the Classes</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t>After the requirements are documented, the process of identifying classes can begin.</a:t>
            </a:r>
          </a:p>
          <a:p>
            <a:pPr lvl="1"/>
            <a:r>
              <a:rPr lang="en-US" sz="2800" dirty="0" smtClean="0"/>
              <a:t>Don’t be too fussy about getting all the classes right the first time. </a:t>
            </a:r>
          </a:p>
          <a:p>
            <a:pPr lvl="1"/>
            <a:r>
              <a:rPr lang="en-US" sz="2800" dirty="0" smtClean="0"/>
              <a:t>You might end up eliminating classes, adding classes, and changing classes at various stages throughout the design.</a:t>
            </a:r>
          </a:p>
          <a:p>
            <a:pPr lvl="2"/>
            <a:r>
              <a:rPr lang="en-US" sz="1800" dirty="0" smtClean="0"/>
              <a:t>Take advantage of the fact that the design is an iterative process. ages throughout the design.</a:t>
            </a:r>
            <a:endParaRPr lang="en-US" sz="1800"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Determining the Responsibilities of Each Class</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t>You need to determine the responsibilities of each class you have identified. </a:t>
            </a:r>
          </a:p>
          <a:p>
            <a:pPr lvl="1"/>
            <a:r>
              <a:rPr lang="en-US" sz="2800" dirty="0" smtClean="0"/>
              <a:t>This includes the data that the class must store and what operations the class must perform.</a:t>
            </a:r>
            <a:endParaRPr lang="en-US" sz="2800"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Determining How the Classes Collaborate with Each Other</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t>Most classes do not exist in isolation. </a:t>
            </a:r>
          </a:p>
          <a:p>
            <a:pPr lvl="1"/>
            <a:r>
              <a:rPr lang="en-US" sz="2400" dirty="0" smtClean="0"/>
              <a:t>Although a class must fulfill certain responsibilities, many times it will have to interact with another class to get something it wants.</a:t>
            </a:r>
          </a:p>
          <a:p>
            <a:pPr lvl="1"/>
            <a:r>
              <a:rPr lang="en-US" sz="2400" dirty="0" smtClean="0"/>
              <a:t>One class can send a message to another class when it needs information from that class, or if it wants the other class to do something for it.</a:t>
            </a:r>
            <a:endParaRPr lang="en-US" sz="2400"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t>Creating a Class Model to Describe the System</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t>When all the classes are determined and the class responsibilities and collaborations are listed, a class model that represents the complete system can be constructed. </a:t>
            </a:r>
          </a:p>
          <a:p>
            <a:pPr lvl="1"/>
            <a:r>
              <a:rPr lang="en-US" sz="2800" dirty="0" smtClean="0"/>
              <a:t>The class model shows how the various classes interact within the system.</a:t>
            </a:r>
            <a:endParaRPr lang="en-US" sz="2800"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 Prototyping the User Interface</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t>During the design process, we must create a prototype of our user interface. </a:t>
            </a:r>
          </a:p>
          <a:p>
            <a:pPr lvl="1"/>
            <a:r>
              <a:rPr lang="en-US" sz="2800" dirty="0" smtClean="0"/>
              <a:t>This prototype will provide invaluable information to help navigate through the iterations of the design process.</a:t>
            </a:r>
          </a:p>
          <a:p>
            <a:pPr lvl="1"/>
            <a:r>
              <a:rPr lang="en-US" sz="2800" dirty="0" smtClean="0"/>
              <a:t>However you develop the user interface prototype, make sure that the users have the final say on the look and feel.</a:t>
            </a:r>
            <a:endParaRPr lang="en-US" sz="2800"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 Object Wrappers</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t>When you write a program that uses an object-oriented programming language and are using sound object- oriented design techniques, you are also using structured programming techniques. </a:t>
            </a:r>
          </a:p>
          <a:p>
            <a:pPr lvl="1"/>
            <a:r>
              <a:rPr lang="en-US" sz="2800" dirty="0" smtClean="0"/>
              <a:t>Wrappers are used to encapsulate code within objects (including structured code).</a:t>
            </a:r>
            <a:endParaRPr lang="en-US" sz="2800"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 Structured Code</a:t>
            </a:r>
          </a:p>
        </p:txBody>
      </p:sp>
      <p:sp>
        <p:nvSpPr>
          <p:cNvPr id="5" name="Content Placeholder 4"/>
          <p:cNvSpPr>
            <a:spLocks noGrp="1"/>
          </p:cNvSpPr>
          <p:nvPr>
            <p:ph idx="1"/>
          </p:nvPr>
        </p:nvSpPr>
        <p:spPr>
          <a:xfrm>
            <a:off x="685800" y="1981200"/>
            <a:ext cx="8077200" cy="4191000"/>
          </a:xfrm>
        </p:spPr>
        <p:txBody>
          <a:bodyPr/>
          <a:lstStyle/>
          <a:p>
            <a:r>
              <a:rPr lang="en-US" sz="2800" dirty="0" smtClean="0"/>
              <a:t>While this code is written in an object-oriented language, the code inside of the main method is structured code. </a:t>
            </a:r>
          </a:p>
          <a:p>
            <a:pPr lvl="1"/>
            <a:r>
              <a:rPr lang="en-US" sz="1800" dirty="0" smtClean="0"/>
              <a:t>All three basics of structured programming are present: </a:t>
            </a:r>
            <a:r>
              <a:rPr lang="en-US" sz="1800" i="1" dirty="0" smtClean="0"/>
              <a:t>sequence, conditions, and iterations.</a:t>
            </a:r>
          </a:p>
          <a:p>
            <a:pPr lvl="1"/>
            <a:endParaRPr lang="en-US" sz="1800" i="1" dirty="0" smtClean="0">
              <a:latin typeface="Arial" charset="0"/>
            </a:endParaRPr>
          </a:p>
          <a:p>
            <a:pPr lvl="2">
              <a:buNone/>
            </a:pPr>
            <a:r>
              <a:rPr lang="en-US" sz="1400" dirty="0" smtClean="0">
                <a:latin typeface="Arial" charset="0"/>
              </a:rPr>
              <a:t>public static void main(String </a:t>
            </a:r>
            <a:r>
              <a:rPr lang="en-US" sz="1400" dirty="0" err="1" smtClean="0">
                <a:latin typeface="Arial" charset="0"/>
              </a:rPr>
              <a:t>args</a:t>
            </a:r>
            <a:r>
              <a:rPr lang="en-US" sz="1400" dirty="0" smtClean="0">
                <a:latin typeface="Arial" charset="0"/>
              </a:rPr>
              <a:t>[]) {</a:t>
            </a:r>
          </a:p>
          <a:p>
            <a:pPr lvl="2">
              <a:buNone/>
            </a:pPr>
            <a:r>
              <a:rPr lang="en-US" sz="1400" dirty="0" smtClean="0">
                <a:latin typeface="Arial" charset="0"/>
              </a:rPr>
              <a:t>  int x = 0;</a:t>
            </a:r>
          </a:p>
          <a:p>
            <a:pPr lvl="2">
              <a:buNone/>
            </a:pPr>
            <a:r>
              <a:rPr lang="en-US" sz="1400" dirty="0" smtClean="0">
                <a:latin typeface="Arial" charset="0"/>
              </a:rPr>
              <a:t>  while (x &lt;= 10) {</a:t>
            </a:r>
          </a:p>
          <a:p>
            <a:pPr lvl="2">
              <a:buNone/>
            </a:pPr>
            <a:r>
              <a:rPr lang="en-US" sz="1400" dirty="0" smtClean="0">
                <a:latin typeface="Arial" charset="0"/>
              </a:rPr>
              <a:t>    if (x==5) </a:t>
            </a:r>
            <a:r>
              <a:rPr lang="en-US" sz="1400" dirty="0" err="1" smtClean="0">
                <a:latin typeface="Arial" charset="0"/>
              </a:rPr>
              <a:t>System.out.println</a:t>
            </a:r>
            <a:r>
              <a:rPr lang="en-US" sz="1400" dirty="0" smtClean="0">
                <a:latin typeface="Arial" charset="0"/>
              </a:rPr>
              <a:t>(“x = “ + x);</a:t>
            </a:r>
          </a:p>
          <a:p>
            <a:pPr lvl="2">
              <a:buNone/>
            </a:pPr>
            <a:r>
              <a:rPr lang="en-US" sz="1400" dirty="0" smtClean="0">
                <a:latin typeface="Arial" charset="0"/>
              </a:rPr>
              <a:t>    x++;</a:t>
            </a:r>
          </a:p>
          <a:p>
            <a:pPr lvl="2">
              <a:buNone/>
            </a:pPr>
            <a:r>
              <a:rPr lang="en-US" sz="1400" dirty="0" smtClean="0">
                <a:latin typeface="Arial" charset="0"/>
              </a:rPr>
              <a:t>  }</a:t>
            </a:r>
          </a:p>
          <a:p>
            <a:pPr lvl="2">
              <a:buNone/>
            </a:pPr>
            <a:r>
              <a:rPr lang="en-US" sz="1400" dirty="0" smtClean="0">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down)">
                                      <p:cBhvr>
                                        <p:cTn id="13" dur="500"/>
                                        <p:tgtEl>
                                          <p:spTgt spid="5">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down)">
                                      <p:cBhvr>
                                        <p:cTn id="16" dur="500"/>
                                        <p:tgtEl>
                                          <p:spTgt spid="5">
                                            <p:txEl>
                                              <p:pRg st="4" end="4"/>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down)">
                                      <p:cBhvr>
                                        <p:cTn id="19" dur="500"/>
                                        <p:tgtEl>
                                          <p:spTgt spid="5">
                                            <p:txEl>
                                              <p:pRg st="5" end="5"/>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down)">
                                      <p:cBhvr>
                                        <p:cTn id="22" dur="500"/>
                                        <p:tgtEl>
                                          <p:spTgt spid="5">
                                            <p:txEl>
                                              <p:pRg st="6" end="6"/>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wipe(down)">
                                      <p:cBhvr>
                                        <p:cTn id="25" dur="500"/>
                                        <p:tgtEl>
                                          <p:spTgt spid="5">
                                            <p:txEl>
                                              <p:pRg st="7" end="7"/>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wipe(down)">
                                      <p:cBhvr>
                                        <p:cTn id="28" dur="500"/>
                                        <p:tgtEl>
                                          <p:spTgt spid="5">
                                            <p:txEl>
                                              <p:pRg st="8" end="8"/>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wipe(down)">
                                      <p:cBhvr>
                                        <p:cTn id="3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 Wrapping Structured Code</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t>As you can see, the structured code used to perform the addition (</a:t>
            </a:r>
            <a:r>
              <a:rPr lang="en-US" sz="2800" i="1" dirty="0" smtClean="0"/>
              <a:t>a + b) is wrapped inside the </a:t>
            </a:r>
            <a:r>
              <a:rPr lang="en-US" sz="2800" dirty="0" smtClean="0"/>
              <a:t>add method. </a:t>
            </a:r>
          </a:p>
          <a:p>
            <a:pPr lvl="1"/>
            <a:r>
              <a:rPr lang="en-US" sz="2000" dirty="0" smtClean="0"/>
              <a:t>Although this is a trivial example, that is all there is to wrapping structured code.</a:t>
            </a:r>
          </a:p>
          <a:p>
            <a:pPr lvl="1">
              <a:buNone/>
            </a:pPr>
            <a:endParaRPr lang="en-US" sz="2000" dirty="0" smtClean="0"/>
          </a:p>
          <a:p>
            <a:pPr lvl="2">
              <a:buNone/>
            </a:pPr>
            <a:r>
              <a:rPr lang="en-US" dirty="0" smtClean="0">
                <a:latin typeface="Arial" charset="0"/>
              </a:rPr>
              <a:t>class </a:t>
            </a:r>
            <a:r>
              <a:rPr lang="en-US" dirty="0" err="1" smtClean="0">
                <a:latin typeface="Arial" charset="0"/>
              </a:rPr>
              <a:t>SomeMath</a:t>
            </a:r>
            <a:r>
              <a:rPr lang="en-US" dirty="0" smtClean="0">
                <a:latin typeface="Arial" charset="0"/>
              </a:rPr>
              <a:t> {</a:t>
            </a:r>
          </a:p>
          <a:p>
            <a:pPr lvl="2">
              <a:buNone/>
            </a:pPr>
            <a:r>
              <a:rPr lang="en-US" dirty="0" smtClean="0">
                <a:latin typeface="Arial" charset="0"/>
              </a:rPr>
              <a:t>  public int add(int a, int b) {</a:t>
            </a:r>
          </a:p>
          <a:p>
            <a:pPr lvl="2">
              <a:buNone/>
            </a:pPr>
            <a:r>
              <a:rPr lang="en-US" dirty="0" smtClean="0">
                <a:latin typeface="Arial" charset="0"/>
              </a:rPr>
              <a:t>    return a + b;</a:t>
            </a:r>
          </a:p>
          <a:p>
            <a:pPr lvl="2">
              <a:buNone/>
            </a:pPr>
            <a:r>
              <a:rPr lang="en-US" dirty="0" smtClean="0">
                <a:latin typeface="Arial" charset="0"/>
              </a:rPr>
              <a:t>  }</a:t>
            </a:r>
          </a:p>
          <a:p>
            <a:pPr lvl="2">
              <a:buNone/>
            </a:pPr>
            <a:r>
              <a:rPr lang="en-US" dirty="0" smtClean="0">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down)">
                                      <p:cBhvr>
                                        <p:cTn id="13" dur="500"/>
                                        <p:tgtEl>
                                          <p:spTgt spid="5">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down)">
                                      <p:cBhvr>
                                        <p:cTn id="16" dur="500"/>
                                        <p:tgtEl>
                                          <p:spTgt spid="5">
                                            <p:txEl>
                                              <p:pRg st="4" end="4"/>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down)">
                                      <p:cBhvr>
                                        <p:cTn id="19" dur="500"/>
                                        <p:tgtEl>
                                          <p:spTgt spid="5">
                                            <p:txEl>
                                              <p:pRg st="5" end="5"/>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down)">
                                      <p:cBhvr>
                                        <p:cTn id="22" dur="500"/>
                                        <p:tgtEl>
                                          <p:spTgt spid="5">
                                            <p:txEl>
                                              <p:pRg st="6" end="6"/>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wipe(down)">
                                      <p:cBhvr>
                                        <p:cTn id="2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 Wrapping </a:t>
            </a:r>
            <a:r>
              <a:rPr lang="en-US" dirty="0" err="1" smtClean="0"/>
              <a:t>Nonportable</a:t>
            </a:r>
            <a:r>
              <a:rPr lang="en-US" dirty="0" smtClean="0"/>
              <a:t> Code</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latin typeface="Arial" charset="0"/>
              </a:rPr>
              <a:t>Rather than making the programmer memorize the code (or look it up), you can provide a class called Sound that contains a method called beep as shown next:</a:t>
            </a:r>
          </a:p>
          <a:p>
            <a:pPr>
              <a:buNone/>
            </a:pPr>
            <a:endParaRPr lang="en-US" sz="2800" dirty="0" smtClean="0">
              <a:latin typeface="Arial" charset="0"/>
            </a:endParaRPr>
          </a:p>
          <a:p>
            <a:pPr lvl="2">
              <a:buNone/>
            </a:pPr>
            <a:r>
              <a:rPr lang="en-US" dirty="0" smtClean="0">
                <a:latin typeface="Arial" charset="0"/>
              </a:rPr>
              <a:t>class </a:t>
            </a:r>
            <a:r>
              <a:rPr lang="en-US" dirty="0" smtClean="0">
                <a:latin typeface="Arial" charset="0"/>
              </a:rPr>
              <a:t>Sound  </a:t>
            </a:r>
            <a:r>
              <a:rPr lang="en-US" dirty="0" smtClean="0">
                <a:latin typeface="Arial" charset="0"/>
              </a:rPr>
              <a:t>{</a:t>
            </a:r>
          </a:p>
          <a:p>
            <a:pPr lvl="2">
              <a:buNone/>
            </a:pPr>
            <a:r>
              <a:rPr lang="en-US" dirty="0" smtClean="0">
                <a:latin typeface="Arial" charset="0"/>
              </a:rPr>
              <a:t>  public void </a:t>
            </a:r>
            <a:r>
              <a:rPr lang="en-US" dirty="0" smtClean="0">
                <a:latin typeface="Arial" charset="0"/>
              </a:rPr>
              <a:t>beep() {</a:t>
            </a:r>
            <a:endParaRPr lang="en-US" dirty="0" smtClean="0">
              <a:latin typeface="Arial" charset="0"/>
            </a:endParaRPr>
          </a:p>
          <a:p>
            <a:pPr lvl="2">
              <a:buNone/>
            </a:pPr>
            <a:r>
              <a:rPr lang="en-US" dirty="0" smtClean="0">
                <a:latin typeface="Arial" charset="0"/>
              </a:rPr>
              <a:t>    </a:t>
            </a:r>
            <a:r>
              <a:rPr lang="en-US" dirty="0" err="1" smtClean="0">
                <a:latin typeface="Arial" charset="0"/>
              </a:rPr>
              <a:t>System.out.println</a:t>
            </a:r>
            <a:r>
              <a:rPr lang="en-US" dirty="0" smtClean="0">
                <a:latin typeface="Arial" charset="0"/>
              </a:rPr>
              <a:t>(“\007”);</a:t>
            </a:r>
          </a:p>
          <a:p>
            <a:pPr lvl="2">
              <a:buNone/>
            </a:pPr>
            <a:r>
              <a:rPr lang="en-US" dirty="0" smtClean="0">
                <a:latin typeface="Arial" charset="0"/>
              </a:rPr>
              <a:t>  }</a:t>
            </a:r>
          </a:p>
          <a:p>
            <a:pPr lvl="2">
              <a:buNone/>
            </a:pPr>
            <a:r>
              <a:rPr lang="en-US" dirty="0" smtClean="0">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down)">
                                      <p:cBhvr>
                                        <p:cTn id="10" dur="500"/>
                                        <p:tgtEl>
                                          <p:spTgt spid="5">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down)">
                                      <p:cBhvr>
                                        <p:cTn id="13" dur="500"/>
                                        <p:tgtEl>
                                          <p:spTgt spid="5">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down)">
                                      <p:cBhvr>
                                        <p:cTn id="16" dur="500"/>
                                        <p:tgtEl>
                                          <p:spTgt spid="5">
                                            <p:txEl>
                                              <p:pRg st="4" end="4"/>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down)">
                                      <p:cBhvr>
                                        <p:cTn id="19" dur="500"/>
                                        <p:tgtEl>
                                          <p:spTgt spid="5">
                                            <p:txEl>
                                              <p:pRg st="5" end="5"/>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down)">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 Wrapping Existing Classes</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t>Software developers often utilize code written by someone else. </a:t>
            </a:r>
          </a:p>
          <a:p>
            <a:pPr lvl="1"/>
            <a:r>
              <a:rPr lang="en-US" sz="2800" dirty="0" smtClean="0"/>
              <a:t>Perhaps the code was purchased from a vendor or even written internally within the same organization. </a:t>
            </a:r>
          </a:p>
          <a:p>
            <a:pPr lvl="1"/>
            <a:r>
              <a:rPr lang="en-US" sz="2800" dirty="0" smtClean="0"/>
              <a:t>In this case, legacy code can be wrapped inside new classes and methods.</a:t>
            </a:r>
            <a:endParaRPr lang="en-US" sz="2800"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Design Guidelines</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t>Generally, a solid OO design process includes the following steps:</a:t>
            </a:r>
          </a:p>
          <a:p>
            <a:pPr lvl="1">
              <a:buNone/>
            </a:pPr>
            <a:r>
              <a:rPr lang="en-US" sz="2000" dirty="0" smtClean="0"/>
              <a:t>1. Doing the proper analysis</a:t>
            </a:r>
          </a:p>
          <a:p>
            <a:pPr lvl="1">
              <a:buNone/>
            </a:pPr>
            <a:r>
              <a:rPr lang="en-US" sz="2000" dirty="0" smtClean="0"/>
              <a:t>2. Developing a statement of work that describes the system</a:t>
            </a:r>
          </a:p>
          <a:p>
            <a:pPr lvl="1">
              <a:buNone/>
            </a:pPr>
            <a:r>
              <a:rPr lang="en-US" sz="2000" dirty="0" smtClean="0"/>
              <a:t>3. Gathering the requirements from this statement of work</a:t>
            </a:r>
          </a:p>
          <a:p>
            <a:pPr lvl="1">
              <a:buNone/>
            </a:pPr>
            <a:r>
              <a:rPr lang="en-US" sz="2000" dirty="0" smtClean="0"/>
              <a:t>4. Developing a prototype for the user interface</a:t>
            </a:r>
          </a:p>
          <a:p>
            <a:pPr lvl="1">
              <a:buNone/>
            </a:pPr>
            <a:r>
              <a:rPr lang="en-US" sz="2000" dirty="0" smtClean="0"/>
              <a:t>5. Identifying the classes</a:t>
            </a:r>
          </a:p>
          <a:p>
            <a:pPr lvl="1">
              <a:buNone/>
            </a:pPr>
            <a:r>
              <a:rPr lang="en-US" sz="2000" dirty="0" smtClean="0"/>
              <a:t>6. Determining the responsibilities of each class</a:t>
            </a:r>
          </a:p>
          <a:p>
            <a:pPr lvl="1">
              <a:buNone/>
            </a:pPr>
            <a:r>
              <a:rPr lang="en-US" sz="2000" dirty="0" smtClean="0"/>
              <a:t>7. Determining how the various classes interact with each other</a:t>
            </a:r>
          </a:p>
          <a:p>
            <a:pPr lvl="1">
              <a:buNone/>
            </a:pPr>
            <a:r>
              <a:rPr lang="en-US" sz="2000" dirty="0" smtClean="0"/>
              <a:t>8. Creating a high-level model that describes the system</a:t>
            </a:r>
            <a:endParaRPr lang="en-US" sz="2000"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down)">
                                      <p:cBhvr>
                                        <p:cTn id="25" dur="500"/>
                                        <p:tgtEl>
                                          <p:spTgt spid="5">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wipe(down)">
                                      <p:cBhvr>
                                        <p:cTn id="28" dur="500"/>
                                        <p:tgtEl>
                                          <p:spTgt spid="5">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wipe(down)">
                                      <p:cBhvr>
                                        <p:cTn id="3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The Ongoing Design Process</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t>Despite the best intentions and planning, in all but the most trivial cases, the design is an ongoing process. </a:t>
            </a:r>
          </a:p>
          <a:p>
            <a:pPr lvl="1"/>
            <a:r>
              <a:rPr lang="en-US" sz="2800" dirty="0" smtClean="0"/>
              <a:t>Even after a product is in testing, design changes will pop up. </a:t>
            </a:r>
          </a:p>
          <a:p>
            <a:pPr lvl="1"/>
            <a:r>
              <a:rPr lang="en-US" sz="2800" dirty="0" smtClean="0"/>
              <a:t>It is up to the project manager to draw the line that says when to stop changing a product and adding features.</a:t>
            </a:r>
            <a:endParaRPr lang="en-US" sz="2800"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Requirements</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t>The reasons to identify requirements early and keep design changes to a minimum are as follows:</a:t>
            </a:r>
          </a:p>
          <a:p>
            <a:pPr lvl="1"/>
            <a:r>
              <a:rPr lang="en-US" sz="2400" dirty="0" smtClean="0"/>
              <a:t>The cost of a requirement/design change in the design phase is relatively small.</a:t>
            </a:r>
          </a:p>
          <a:p>
            <a:pPr lvl="1"/>
            <a:r>
              <a:rPr lang="en-US" sz="2400" dirty="0" smtClean="0"/>
              <a:t>The cost of a design change in the implementation phase is significantly higher.</a:t>
            </a:r>
          </a:p>
          <a:p>
            <a:pPr lvl="1"/>
            <a:r>
              <a:rPr lang="en-US" sz="2400" dirty="0" smtClean="0"/>
              <a:t>The cost of a design change after the deployment phase is astronomical when compared to the first item.</a:t>
            </a:r>
            <a:endParaRPr lang="en-US" sz="2400"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Safety vs. Economics</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latin typeface="Arial" charset="0"/>
              </a:rPr>
              <a:t>Would you want to cross a bridge that has not been inspected and tested? </a:t>
            </a:r>
          </a:p>
          <a:p>
            <a:pPr lvl="1"/>
            <a:r>
              <a:rPr lang="en-US" sz="2400" dirty="0" smtClean="0">
                <a:latin typeface="Arial" charset="0"/>
              </a:rPr>
              <a:t>Unfortunately, with many software packages, users are left with the responsibility of doing much of the testing.</a:t>
            </a:r>
          </a:p>
          <a:p>
            <a:pPr lvl="1"/>
            <a:r>
              <a:rPr lang="en-US" sz="2400" dirty="0" smtClean="0">
                <a:latin typeface="Arial" charset="0"/>
              </a:rPr>
              <a:t>This is very costly for both the users and the software providers. </a:t>
            </a:r>
          </a:p>
          <a:p>
            <a:pPr lvl="1"/>
            <a:r>
              <a:rPr lang="en-US" sz="2400" dirty="0" smtClean="0">
                <a:latin typeface="Arial" charset="0"/>
              </a:rPr>
              <a:t>Unfortunately, short-term economics often seem to be the primary factor in making project decisions.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Performing the Proper Analysis</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t>In the analysis phase, the users and the developers must do the proper research and analysis to determine the statement of work, the requirements of the project, and whether to actually do the project.</a:t>
            </a:r>
          </a:p>
          <a:p>
            <a:pPr lvl="1"/>
            <a:r>
              <a:rPr lang="en-US" sz="2800" dirty="0" smtClean="0"/>
              <a:t>Most of these practices are not specific to OO. </a:t>
            </a:r>
          </a:p>
          <a:p>
            <a:pPr lvl="2"/>
            <a:r>
              <a:rPr lang="en-US" sz="2800" dirty="0" smtClean="0"/>
              <a:t>They apply to software development in general.</a:t>
            </a:r>
            <a:endParaRPr lang="en-US" sz="2800"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Developing a Statement of Work</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t>The statement of work (SOW) is a document that describes the system.</a:t>
            </a:r>
          </a:p>
          <a:p>
            <a:pPr lvl="1"/>
            <a:r>
              <a:rPr lang="en-US" sz="2800" dirty="0" smtClean="0"/>
              <a:t>The SOW contains everything that must be known about the system. </a:t>
            </a:r>
          </a:p>
          <a:p>
            <a:pPr lvl="1"/>
            <a:r>
              <a:rPr lang="en-US" sz="2800" dirty="0" smtClean="0"/>
              <a:t>Many customers create a request for proposal (RFP) for distribution, which is similar to the statement of work.</a:t>
            </a:r>
            <a:endParaRPr lang="en-US" sz="2800"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 Gathering the Requirements</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t>The requirements document describes what the users want the system to do.</a:t>
            </a:r>
          </a:p>
          <a:p>
            <a:pPr lvl="1"/>
            <a:r>
              <a:rPr lang="en-US" sz="2400" dirty="0" smtClean="0"/>
              <a:t>Even though the level of detail of the requirements document does not need to be of a highly technical nature, the requirements must be specific enough to represent the true nature of the user’s needs for the end product.</a:t>
            </a:r>
          </a:p>
          <a:p>
            <a:pPr lvl="2"/>
            <a:r>
              <a:rPr lang="en-US" dirty="0" smtClean="0"/>
              <a:t>Whereas the SOW is a document written in paragraph (even narrative) form, the requirements are usually represented as a summary statement or presented as bulleted items.</a:t>
            </a:r>
            <a:endParaRPr lang="en-US" sz="6000"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304800"/>
            <a:ext cx="8229600" cy="1600200"/>
          </a:xfrm>
        </p:spPr>
        <p:txBody>
          <a:bodyPr/>
          <a:lstStyle/>
          <a:p>
            <a:pPr algn="l" eaLnBrk="1" hangingPunct="1"/>
            <a:r>
              <a:rPr lang="en-US" dirty="0" smtClean="0">
                <a:latin typeface="Arial" charset="0"/>
              </a:rPr>
              <a:t/>
            </a:r>
            <a:br>
              <a:rPr lang="en-US" dirty="0" smtClean="0">
                <a:latin typeface="Arial" charset="0"/>
              </a:rPr>
            </a:br>
            <a:r>
              <a:rPr lang="en-US" dirty="0" smtClean="0"/>
              <a:t>Developing a Prototype of the User Interface</a:t>
            </a:r>
          </a:p>
        </p:txBody>
      </p:sp>
      <p:sp>
        <p:nvSpPr>
          <p:cNvPr id="5" name="Content Placeholder 4"/>
          <p:cNvSpPr>
            <a:spLocks noGrp="1"/>
          </p:cNvSpPr>
          <p:nvPr>
            <p:ph idx="1"/>
          </p:nvPr>
        </p:nvSpPr>
        <p:spPr>
          <a:xfrm>
            <a:off x="685800" y="1981200"/>
            <a:ext cx="8077200" cy="4191000"/>
          </a:xfrm>
        </p:spPr>
        <p:txBody>
          <a:bodyPr/>
          <a:lstStyle/>
          <a:p>
            <a:pPr>
              <a:buNone/>
            </a:pPr>
            <a:r>
              <a:rPr lang="en-US" sz="2800" dirty="0" smtClean="0"/>
              <a:t>A prototype can be just about anything; however, most people consider the prototype to be a simulated user interface. </a:t>
            </a:r>
          </a:p>
          <a:p>
            <a:pPr lvl="1"/>
            <a:r>
              <a:rPr lang="en-US" sz="2400" dirty="0" smtClean="0"/>
              <a:t>By creating actual screens and screen flows, it is easier for people to get an idea of what they will be working with and what the system will feel like. </a:t>
            </a:r>
          </a:p>
          <a:p>
            <a:pPr lvl="1"/>
            <a:r>
              <a:rPr lang="en-US" sz="2400" dirty="0" smtClean="0"/>
              <a:t>In any event, a prototype will almost certainly not contain all the functionality of the final system.</a:t>
            </a:r>
            <a:endParaRPr lang="en-US" sz="2400"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979</TotalTime>
  <Words>1092</Words>
  <Application>Microsoft Office PowerPoint</Application>
  <PresentationFormat>On-screen Show (4:3)</PresentationFormat>
  <Paragraphs>115</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Pearson PTG Video Product PowerPoint Template 111006</vt:lpstr>
      <vt:lpstr>The Object-Oriented Thought Process  Chapter 06</vt:lpstr>
      <vt:lpstr> Design Guidelines</vt:lpstr>
      <vt:lpstr> The Ongoing Design Process</vt:lpstr>
      <vt:lpstr> Requirements</vt:lpstr>
      <vt:lpstr> Safety vs. Economics</vt:lpstr>
      <vt:lpstr> Performing the Proper Analysis</vt:lpstr>
      <vt:lpstr> Developing a Statement of Work</vt:lpstr>
      <vt:lpstr>  Gathering the Requirements</vt:lpstr>
      <vt:lpstr> Developing a Prototype of the User Interface</vt:lpstr>
      <vt:lpstr>  Identifying the Classes</vt:lpstr>
      <vt:lpstr> Determining the Responsibilities of Each Class</vt:lpstr>
      <vt:lpstr> Determining How the Classes Collaborate with Each Other</vt:lpstr>
      <vt:lpstr>Creating a Class Model to Describe the System</vt:lpstr>
      <vt:lpstr>  Prototyping the User Interface</vt:lpstr>
      <vt:lpstr>  Object Wrappers</vt:lpstr>
      <vt:lpstr>  Structured Code</vt:lpstr>
      <vt:lpstr>  Wrapping Structured Code</vt:lpstr>
      <vt:lpstr>  Wrapping Nonportable Code</vt:lpstr>
      <vt:lpstr>  Wrapping Existing Classes</vt:lpstr>
    </vt:vector>
  </TitlesOfParts>
  <Company>Software Insight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Object-Oriented Thought Process</dc:title>
  <dc:creator>Matt Weisfeld</dc:creator>
  <cp:lastModifiedBy>Navitimer</cp:lastModifiedBy>
  <cp:revision>89</cp:revision>
  <dcterms:created xsi:type="dcterms:W3CDTF">2006-12-28T22:00:41Z</dcterms:created>
  <dcterms:modified xsi:type="dcterms:W3CDTF">2019-09-17T01:37:27Z</dcterms:modified>
</cp:coreProperties>
</file>