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89" r:id="rId3"/>
    <p:sldId id="295" r:id="rId4"/>
    <p:sldId id="296" r:id="rId5"/>
    <p:sldId id="294" r:id="rId6"/>
    <p:sldId id="304" r:id="rId7"/>
    <p:sldId id="303" r:id="rId8"/>
    <p:sldId id="302" r:id="rId9"/>
    <p:sldId id="301" r:id="rId10"/>
    <p:sldId id="300" r:id="rId11"/>
    <p:sldId id="299" r:id="rId12"/>
    <p:sldId id="298" r:id="rId13"/>
    <p:sldId id="297" r:id="rId14"/>
    <p:sldId id="292" r:id="rId15"/>
  </p:sldIdLst>
  <p:sldSz cx="12188825" cy="6858000"/>
  <p:notesSz cx="6858000" cy="9144000"/>
  <p:defaultTextStyle>
    <a:defPPr>
      <a:defRPr lang="en-US"/>
    </a:defPPr>
    <a:lvl1pPr algn="l" rtl="0" fontAlgn="base">
      <a:spcBef>
        <a:spcPct val="0"/>
      </a:spcBef>
      <a:spcAft>
        <a:spcPct val="0"/>
      </a:spcAft>
      <a:defRPr sz="3200" kern="1200">
        <a:solidFill>
          <a:schemeClr val="tx1"/>
        </a:solidFill>
        <a:latin typeface=".VnClarendonH" pitchFamily="34" charset="0"/>
        <a:ea typeface="+mn-ea"/>
        <a:cs typeface="+mn-cs"/>
      </a:defRPr>
    </a:lvl1pPr>
    <a:lvl2pPr marL="457200" algn="l" rtl="0" fontAlgn="base">
      <a:spcBef>
        <a:spcPct val="0"/>
      </a:spcBef>
      <a:spcAft>
        <a:spcPct val="0"/>
      </a:spcAft>
      <a:defRPr sz="3200" kern="1200">
        <a:solidFill>
          <a:schemeClr val="tx1"/>
        </a:solidFill>
        <a:latin typeface=".VnClarendonH" pitchFamily="34" charset="0"/>
        <a:ea typeface="+mn-ea"/>
        <a:cs typeface="+mn-cs"/>
      </a:defRPr>
    </a:lvl2pPr>
    <a:lvl3pPr marL="914400" algn="l" rtl="0" fontAlgn="base">
      <a:spcBef>
        <a:spcPct val="0"/>
      </a:spcBef>
      <a:spcAft>
        <a:spcPct val="0"/>
      </a:spcAft>
      <a:defRPr sz="3200" kern="1200">
        <a:solidFill>
          <a:schemeClr val="tx1"/>
        </a:solidFill>
        <a:latin typeface=".VnClarendonH" pitchFamily="34" charset="0"/>
        <a:ea typeface="+mn-ea"/>
        <a:cs typeface="+mn-cs"/>
      </a:defRPr>
    </a:lvl3pPr>
    <a:lvl4pPr marL="1371600" algn="l" rtl="0" fontAlgn="base">
      <a:spcBef>
        <a:spcPct val="0"/>
      </a:spcBef>
      <a:spcAft>
        <a:spcPct val="0"/>
      </a:spcAft>
      <a:defRPr sz="3200" kern="1200">
        <a:solidFill>
          <a:schemeClr val="tx1"/>
        </a:solidFill>
        <a:latin typeface=".VnClarendonH" pitchFamily="34" charset="0"/>
        <a:ea typeface="+mn-ea"/>
        <a:cs typeface="+mn-cs"/>
      </a:defRPr>
    </a:lvl4pPr>
    <a:lvl5pPr marL="1828800" algn="l" rtl="0" fontAlgn="base">
      <a:spcBef>
        <a:spcPct val="0"/>
      </a:spcBef>
      <a:spcAft>
        <a:spcPct val="0"/>
      </a:spcAft>
      <a:defRPr sz="3200" kern="1200">
        <a:solidFill>
          <a:schemeClr val="tx1"/>
        </a:solidFill>
        <a:latin typeface=".VnClarendonH" pitchFamily="34" charset="0"/>
        <a:ea typeface="+mn-ea"/>
        <a:cs typeface="+mn-cs"/>
      </a:defRPr>
    </a:lvl5pPr>
    <a:lvl6pPr marL="2286000" algn="l" defTabSz="914400" rtl="0" eaLnBrk="1" latinLnBrk="0" hangingPunct="1">
      <a:defRPr sz="3200" kern="1200">
        <a:solidFill>
          <a:schemeClr val="tx1"/>
        </a:solidFill>
        <a:latin typeface=".VnClarendonH" pitchFamily="34" charset="0"/>
        <a:ea typeface="+mn-ea"/>
        <a:cs typeface="+mn-cs"/>
      </a:defRPr>
    </a:lvl6pPr>
    <a:lvl7pPr marL="2743200" algn="l" defTabSz="914400" rtl="0" eaLnBrk="1" latinLnBrk="0" hangingPunct="1">
      <a:defRPr sz="3200" kern="1200">
        <a:solidFill>
          <a:schemeClr val="tx1"/>
        </a:solidFill>
        <a:latin typeface=".VnClarendonH" pitchFamily="34" charset="0"/>
        <a:ea typeface="+mn-ea"/>
        <a:cs typeface="+mn-cs"/>
      </a:defRPr>
    </a:lvl7pPr>
    <a:lvl8pPr marL="3200400" algn="l" defTabSz="914400" rtl="0" eaLnBrk="1" latinLnBrk="0" hangingPunct="1">
      <a:defRPr sz="3200" kern="1200">
        <a:solidFill>
          <a:schemeClr val="tx1"/>
        </a:solidFill>
        <a:latin typeface=".VnClarendonH" pitchFamily="34" charset="0"/>
        <a:ea typeface="+mn-ea"/>
        <a:cs typeface="+mn-cs"/>
      </a:defRPr>
    </a:lvl8pPr>
    <a:lvl9pPr marL="3657600" algn="l" defTabSz="914400" rtl="0" eaLnBrk="1" latinLnBrk="0" hangingPunct="1">
      <a:defRPr sz="3200" kern="1200">
        <a:solidFill>
          <a:schemeClr val="tx1"/>
        </a:solidFill>
        <a:latin typeface=".VnClarendonH"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5FFC5"/>
    <a:srgbClr val="E0FFA3"/>
    <a:srgbClr val="D4FF7D"/>
    <a:srgbClr val="E3FFAB"/>
    <a:srgbClr val="C4FFA7"/>
    <a:srgbClr val="FF3300"/>
    <a:srgbClr val="99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7" autoAdjust="0"/>
    <p:restoredTop sz="94662" autoAdjust="0"/>
  </p:normalViewPr>
  <p:slideViewPr>
    <p:cSldViewPr>
      <p:cViewPr varScale="1">
        <p:scale>
          <a:sx n="66" d="100"/>
          <a:sy n="66" d="100"/>
        </p:scale>
        <p:origin x="-756" y="-96"/>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560AD9F-947B-4B0B-9E76-972314EC15C7}" type="slidenum">
              <a:rPr lang="en-US"/>
              <a:pPr/>
              <a:t>‹#›</a:t>
            </a:fld>
            <a:endParaRPr lang="en-US"/>
          </a:p>
        </p:txBody>
      </p:sp>
    </p:spTree>
    <p:extLst>
      <p:ext uri="{BB962C8B-B14F-4D97-AF65-F5344CB8AC3E}">
        <p14:creationId xmlns:p14="http://schemas.microsoft.com/office/powerpoint/2010/main" val="77929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6C922B3-7505-4D6C-A46E-215F0DC9DCAB}" type="slidenum">
              <a:rPr lang="en-US"/>
              <a:pPr/>
              <a:t>‹#›</a:t>
            </a:fld>
            <a:endParaRPr lang="en-US"/>
          </a:p>
        </p:txBody>
      </p:sp>
    </p:spTree>
    <p:extLst>
      <p:ext uri="{BB962C8B-B14F-4D97-AF65-F5344CB8AC3E}">
        <p14:creationId xmlns:p14="http://schemas.microsoft.com/office/powerpoint/2010/main" val="37737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22D347-D2F9-45CF-A3A9-B30625E33B87}" type="slidenum">
              <a:rPr lang="en-US"/>
              <a:pPr/>
              <a:t>‹#›</a:t>
            </a:fld>
            <a:endParaRPr lang="en-US"/>
          </a:p>
        </p:txBody>
      </p:sp>
    </p:spTree>
    <p:extLst>
      <p:ext uri="{BB962C8B-B14F-4D97-AF65-F5344CB8AC3E}">
        <p14:creationId xmlns:p14="http://schemas.microsoft.com/office/powerpoint/2010/main" val="151762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0DEE58-3A96-4E02-A097-3EB9C47D8FC0}" type="slidenum">
              <a:rPr lang="en-US"/>
              <a:pPr/>
              <a:t>‹#›</a:t>
            </a:fld>
            <a:endParaRPr lang="en-US"/>
          </a:p>
        </p:txBody>
      </p:sp>
    </p:spTree>
    <p:extLst>
      <p:ext uri="{BB962C8B-B14F-4D97-AF65-F5344CB8AC3E}">
        <p14:creationId xmlns:p14="http://schemas.microsoft.com/office/powerpoint/2010/main" val="32262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150C6D1-0615-44B6-A9BB-3F884EACFFBB}" type="slidenum">
              <a:rPr lang="en-US"/>
              <a:pPr/>
              <a:t>‹#›</a:t>
            </a:fld>
            <a:endParaRPr lang="en-US"/>
          </a:p>
        </p:txBody>
      </p:sp>
    </p:spTree>
    <p:extLst>
      <p:ext uri="{BB962C8B-B14F-4D97-AF65-F5344CB8AC3E}">
        <p14:creationId xmlns:p14="http://schemas.microsoft.com/office/powerpoint/2010/main" val="217704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175146-AE02-4595-8A20-4C3BFA194EC3}" type="slidenum">
              <a:rPr lang="en-US"/>
              <a:pPr/>
              <a:t>‹#›</a:t>
            </a:fld>
            <a:endParaRPr lang="en-US"/>
          </a:p>
        </p:txBody>
      </p:sp>
    </p:spTree>
    <p:extLst>
      <p:ext uri="{BB962C8B-B14F-4D97-AF65-F5344CB8AC3E}">
        <p14:creationId xmlns:p14="http://schemas.microsoft.com/office/powerpoint/2010/main" val="366265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7752664-8590-470D-A13A-4F0267A12304}" type="slidenum">
              <a:rPr lang="en-US"/>
              <a:pPr/>
              <a:t>‹#›</a:t>
            </a:fld>
            <a:endParaRPr lang="en-US"/>
          </a:p>
        </p:txBody>
      </p:sp>
    </p:spTree>
    <p:extLst>
      <p:ext uri="{BB962C8B-B14F-4D97-AF65-F5344CB8AC3E}">
        <p14:creationId xmlns:p14="http://schemas.microsoft.com/office/powerpoint/2010/main" val="286323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D9ACD6F-322E-450F-AF1C-C31DC73A6417}" type="slidenum">
              <a:rPr lang="en-US"/>
              <a:pPr/>
              <a:t>‹#›</a:t>
            </a:fld>
            <a:endParaRPr lang="en-US"/>
          </a:p>
        </p:txBody>
      </p:sp>
    </p:spTree>
    <p:extLst>
      <p:ext uri="{BB962C8B-B14F-4D97-AF65-F5344CB8AC3E}">
        <p14:creationId xmlns:p14="http://schemas.microsoft.com/office/powerpoint/2010/main" val="409384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38B9C9D-B685-44FB-8E05-F469A2B7096B}" type="slidenum">
              <a:rPr lang="en-US"/>
              <a:pPr/>
              <a:t>‹#›</a:t>
            </a:fld>
            <a:endParaRPr lang="en-US"/>
          </a:p>
        </p:txBody>
      </p:sp>
    </p:spTree>
    <p:extLst>
      <p:ext uri="{BB962C8B-B14F-4D97-AF65-F5344CB8AC3E}">
        <p14:creationId xmlns:p14="http://schemas.microsoft.com/office/powerpoint/2010/main" val="130836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57C463-D4C0-4FFA-9C2F-B1297896BC7A}" type="slidenum">
              <a:rPr lang="en-US"/>
              <a:pPr/>
              <a:t>‹#›</a:t>
            </a:fld>
            <a:endParaRPr lang="en-US"/>
          </a:p>
        </p:txBody>
      </p:sp>
    </p:spTree>
    <p:extLst>
      <p:ext uri="{BB962C8B-B14F-4D97-AF65-F5344CB8AC3E}">
        <p14:creationId xmlns:p14="http://schemas.microsoft.com/office/powerpoint/2010/main" val="169200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1F14AB-26FA-456C-83C5-E07D8F61962C}" type="slidenum">
              <a:rPr lang="en-US"/>
              <a:pPr/>
              <a:t>‹#›</a:t>
            </a:fld>
            <a:endParaRPr lang="en-US"/>
          </a:p>
        </p:txBody>
      </p:sp>
    </p:spTree>
    <p:extLst>
      <p:ext uri="{BB962C8B-B14F-4D97-AF65-F5344CB8AC3E}">
        <p14:creationId xmlns:p14="http://schemas.microsoft.com/office/powerpoint/2010/main" val="183763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441" y="274638"/>
            <a:ext cx="1096994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441" y="1600201"/>
            <a:ext cx="1096994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09441"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29" name="Rectangle 5"/>
          <p:cNvSpPr>
            <a:spLocks noGrp="1" noChangeArrowheads="1"/>
          </p:cNvSpPr>
          <p:nvPr>
            <p:ph type="ftr" sz="quarter" idx="3"/>
          </p:nvPr>
        </p:nvSpPr>
        <p:spPr bwMode="auto">
          <a:xfrm>
            <a:off x="4164515" y="6245225"/>
            <a:ext cx="385979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1030" name="Rectangle 6"/>
          <p:cNvSpPr>
            <a:spLocks noGrp="1" noChangeArrowheads="1"/>
          </p:cNvSpPr>
          <p:nvPr>
            <p:ph type="sldNum" sz="quarter" idx="4"/>
          </p:nvPr>
        </p:nvSpPr>
        <p:spPr bwMode="auto">
          <a:xfrm>
            <a:off x="8735325"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52E7D99E-CF89-4B0A-870F-4863B24697F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image" Target="../media/image20.png"/><Relationship Id="rId7" Type="http://schemas.openxmlformats.org/officeDocument/2006/relationships/image" Target="../media/image22.gi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1.gif"/><Relationship Id="rId5" Type="http://schemas.openxmlformats.org/officeDocument/2006/relationships/image" Target="../media/image19.png"/><Relationship Id="rId4" Type="http://schemas.openxmlformats.org/officeDocument/2006/relationships/oleObject" Target="../embeddings/oleObject1.bin"/><Relationship Id="rId9" Type="http://schemas.openxmlformats.org/officeDocument/2006/relationships/image" Target="../media/image24.gi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python.org/downloads/window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thonny.org/" TargetMode="Externa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12188825" cy="6864350"/>
          </a:xfrm>
          <a:prstGeom prst="rect">
            <a:avLst/>
          </a:prstGeom>
          <a:noFill/>
          <a:extLst>
            <a:ext uri="{909E8E84-426E-40DD-AFC4-6F175D3DCCD1}">
              <a14:hiddenFill xmlns:a14="http://schemas.microsoft.com/office/drawing/2010/main">
                <a:solidFill>
                  <a:srgbClr val="FFFFFF"/>
                </a:solidFill>
              </a14:hiddenFill>
            </a:ext>
          </a:extLst>
        </p:spPr>
      </p:pic>
      <p:sp>
        <p:nvSpPr>
          <p:cNvPr id="50179" name="WordArt 3"/>
          <p:cNvSpPr>
            <a:spLocks noChangeArrowheads="1" noChangeShapeType="1" noTextEdit="1"/>
          </p:cNvSpPr>
          <p:nvPr/>
        </p:nvSpPr>
        <p:spPr bwMode="auto">
          <a:xfrm>
            <a:off x="4977104" y="1676400"/>
            <a:ext cx="2437765" cy="7620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smtClean="0">
                <a:ln w="9525">
                  <a:solidFill>
                    <a:srgbClr val="990000"/>
                  </a:solidFill>
                  <a:round/>
                  <a:headEnd/>
                  <a:tailEnd/>
                </a:ln>
                <a:solidFill>
                  <a:srgbClr val="686868"/>
                </a:solidFill>
                <a:latin typeface="+mn-lt"/>
              </a:rPr>
              <a:t>Bài</a:t>
            </a:r>
            <a:r>
              <a:rPr lang="en-US" sz="3600" kern="10" smtClean="0">
                <a:ln w="9525">
                  <a:solidFill>
                    <a:srgbClr val="990000"/>
                  </a:solidFill>
                  <a:round/>
                  <a:headEnd/>
                  <a:tailEnd/>
                </a:ln>
                <a:solidFill>
                  <a:srgbClr val="686868"/>
                </a:solidFill>
                <a:latin typeface="+mj-lt"/>
              </a:rPr>
              <a:t> 1</a:t>
            </a:r>
            <a:endParaRPr lang="en-US" sz="3600" kern="10">
              <a:ln w="9525">
                <a:solidFill>
                  <a:srgbClr val="990000"/>
                </a:solidFill>
                <a:round/>
                <a:headEnd/>
                <a:tailEnd/>
              </a:ln>
              <a:solidFill>
                <a:srgbClr val="686868"/>
              </a:solidFill>
              <a:latin typeface="+mj-lt"/>
            </a:endParaRPr>
          </a:p>
        </p:txBody>
      </p:sp>
      <p:sp>
        <p:nvSpPr>
          <p:cNvPr id="50180" name="WordArt 4"/>
          <p:cNvSpPr>
            <a:spLocks noChangeArrowheads="1" noChangeShapeType="1" noTextEdit="1"/>
          </p:cNvSpPr>
          <p:nvPr/>
        </p:nvSpPr>
        <p:spPr bwMode="auto">
          <a:xfrm>
            <a:off x="812589" y="2667000"/>
            <a:ext cx="10563648" cy="1676400"/>
          </a:xfrm>
          <a:prstGeom prst="rect">
            <a:avLst/>
          </a:prstGeom>
        </p:spPr>
        <p:txBody>
          <a:bodyPr wrap="none" fromWordArt="1">
            <a:prstTxWarp prst="textPlain">
              <a:avLst>
                <a:gd name="adj" fmla="val 50000"/>
              </a:avLst>
            </a:prstTxWarp>
          </a:bodyPr>
          <a:lstStyle/>
          <a:p>
            <a:pPr>
              <a:spcBef>
                <a:spcPts val="300"/>
              </a:spcBef>
              <a:spcAft>
                <a:spcPts val="300"/>
              </a:spcAft>
            </a:pPr>
            <a:r>
              <a:rPr lang="en-US" sz="4000" smtClean="0">
                <a:solidFill>
                  <a:srgbClr val="0000CC"/>
                </a:solidFill>
                <a:latin typeface="Cambria" panose="02040503050406030204" pitchFamily="18" charset="0"/>
                <a:ea typeface="Cambria" panose="02040503050406030204" pitchFamily="18" charset="0"/>
              </a:rPr>
              <a:t>CÀI ĐẶT VÀ SỬ DỤNG</a:t>
            </a:r>
          </a:p>
          <a:p>
            <a:pPr>
              <a:spcBef>
                <a:spcPts val="300"/>
              </a:spcBef>
              <a:spcAft>
                <a:spcPts val="300"/>
              </a:spcAft>
            </a:pPr>
            <a:r>
              <a:rPr lang="en-US" sz="4000" smtClean="0">
                <a:solidFill>
                  <a:srgbClr val="0000CC"/>
                </a:solidFill>
                <a:latin typeface="Cambria" panose="02040503050406030204" pitchFamily="18" charset="0"/>
                <a:ea typeface="Cambria" panose="02040503050406030204" pitchFamily="18" charset="0"/>
              </a:rPr>
              <a:t>PYTHON &amp; THONNY</a:t>
            </a:r>
            <a:endParaRPr lang="en-US" sz="4000">
              <a:solidFill>
                <a:srgbClr val="0000CC"/>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1015735" y="3436"/>
            <a:ext cx="10868369" cy="584775"/>
          </a:xfrm>
          <a:prstGeom prst="rect">
            <a:avLst/>
          </a:prstGeom>
        </p:spPr>
        <p:txBody>
          <a:bodyPr wrap="square">
            <a:spAutoFit/>
          </a:bodyPr>
          <a:lstStyle/>
          <a:p>
            <a:pPr lvl="0" algn="ctr">
              <a:spcBef>
                <a:spcPts val="0"/>
              </a:spcBef>
              <a:spcAft>
                <a:spcPts val="0"/>
              </a:spcAft>
              <a:buClr>
                <a:schemeClr val="lt2"/>
              </a:buClr>
              <a:buSzPts val="4400"/>
            </a:pPr>
            <a:r>
              <a:rPr lang="en-US" b="1">
                <a:solidFill>
                  <a:srgbClr val="FF0000"/>
                </a:solidFill>
                <a:latin typeface="Arial"/>
                <a:ea typeface="Arial"/>
                <a:cs typeface="Arial"/>
                <a:sym typeface="Arial"/>
              </a:rPr>
              <a:t>Kiểu dữ liệu chuẩn. </a:t>
            </a:r>
            <a:r>
              <a:rPr lang="en-US" b="1" smtClean="0">
                <a:solidFill>
                  <a:srgbClr val="FF0000"/>
                </a:solidFill>
                <a:latin typeface="Arial"/>
                <a:ea typeface="Arial"/>
                <a:cs typeface="Arial"/>
                <a:sym typeface="Arial"/>
              </a:rPr>
              <a:t>Biến </a:t>
            </a:r>
            <a:r>
              <a:rPr lang="en-US" b="1">
                <a:solidFill>
                  <a:srgbClr val="FF0000"/>
                </a:solidFill>
                <a:latin typeface="Arial"/>
                <a:ea typeface="Arial"/>
                <a:cs typeface="Arial"/>
                <a:sym typeface="Arial"/>
              </a:rPr>
              <a:t>và hằng</a:t>
            </a:r>
            <a:endParaRPr lang="en-US">
              <a:solidFill>
                <a:srgbClr val="FF0000"/>
              </a:solidFill>
            </a:endParaRPr>
          </a:p>
        </p:txBody>
      </p:sp>
      <p:pic>
        <p:nvPicPr>
          <p:cNvPr id="542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868" y="609600"/>
            <a:ext cx="2971026"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7103" y="2667000"/>
            <a:ext cx="2945633"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a:xfrm>
            <a:off x="6628881" y="3962400"/>
            <a:ext cx="3934767" cy="400050"/>
          </a:xfrm>
          <a:prstGeom prst="wedgeRectCallout">
            <a:avLst>
              <a:gd name="adj1" fmla="val -75038"/>
              <a:gd name="adj2" fmla="val 252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FF0000"/>
                </a:solidFill>
              </a:rPr>
              <a:t>Gõ lệnh trực tiếp-&gt;Enter</a:t>
            </a:r>
            <a:endParaRPr lang="en-US" sz="2000">
              <a:solidFill>
                <a:srgbClr val="FF0000"/>
              </a:solidFill>
            </a:endParaRPr>
          </a:p>
        </p:txBody>
      </p:sp>
      <p:sp>
        <p:nvSpPr>
          <p:cNvPr id="4" name="Rectangular Callout 3"/>
          <p:cNvSpPr/>
          <p:nvPr/>
        </p:nvSpPr>
        <p:spPr>
          <a:xfrm>
            <a:off x="7313295" y="4820557"/>
            <a:ext cx="2437765" cy="533400"/>
          </a:xfrm>
          <a:prstGeom prst="wedgeRectCallout">
            <a:avLst>
              <a:gd name="adj1" fmla="val -123213"/>
              <a:gd name="adj2" fmla="val 897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FF0000"/>
                </a:solidFill>
              </a:rPr>
              <a:t>Kết quả</a:t>
            </a:r>
            <a:endParaRPr lang="en-US" sz="2400">
              <a:solidFill>
                <a:srgbClr val="FF0000"/>
              </a:solidFill>
            </a:endParaRPr>
          </a:p>
        </p:txBody>
      </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0" y="609600"/>
            <a:ext cx="11884104" cy="1077218"/>
          </a:xfrm>
          <a:prstGeom prst="rect">
            <a:avLst/>
          </a:prstGeom>
        </p:spPr>
        <p:txBody>
          <a:bodyPr wrap="square">
            <a:spAutoFit/>
          </a:bodyPr>
          <a:lstStyle/>
          <a:p>
            <a:pPr lvl="0" algn="ctr">
              <a:spcBef>
                <a:spcPts val="0"/>
              </a:spcBef>
              <a:spcAft>
                <a:spcPts val="0"/>
              </a:spcAft>
              <a:buClr>
                <a:schemeClr val="lt2"/>
              </a:buClr>
              <a:buSzPts val="4400"/>
            </a:pPr>
            <a:r>
              <a:rPr lang="en-US" b="1" smtClean="0">
                <a:solidFill>
                  <a:srgbClr val="3333FF"/>
                </a:solidFill>
                <a:latin typeface="Arial"/>
                <a:ea typeface="Arial"/>
                <a:cs typeface="Arial"/>
                <a:sym typeface="Arial"/>
              </a:rPr>
              <a:t>Thực hiện chương trình viết bằng Python không cần cài đặt phần mềm tại trang </a:t>
            </a:r>
            <a:r>
              <a:rPr lang="en-US" b="1" smtClean="0">
                <a:solidFill>
                  <a:srgbClr val="FF0000"/>
                </a:solidFill>
                <a:latin typeface="Arial"/>
                <a:ea typeface="Arial"/>
                <a:cs typeface="Arial"/>
                <a:sym typeface="Arial"/>
              </a:rPr>
              <a:t>gialai.ucode.vn</a:t>
            </a:r>
            <a:endParaRPr lang="en-US">
              <a:solidFill>
                <a:srgbClr val="FF0000"/>
              </a:solidFill>
            </a:endParaRPr>
          </a:p>
        </p:txBody>
      </p:sp>
      <p:pic>
        <p:nvPicPr>
          <p:cNvPr id="552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9260"/>
            <a:ext cx="12188825" cy="467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a:xfrm>
            <a:off x="5942052" y="2194500"/>
            <a:ext cx="2488552" cy="685800"/>
          </a:xfrm>
          <a:prstGeom prst="wedgeRectCallout">
            <a:avLst>
              <a:gd name="adj1" fmla="val 134269"/>
              <a:gd name="adj2" fmla="val 4472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Chọn</a:t>
            </a:r>
            <a:endParaRPr lang="en-US"/>
          </a:p>
        </p:txBody>
      </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1015735" y="3436"/>
            <a:ext cx="10868369" cy="584775"/>
          </a:xfrm>
          <a:prstGeom prst="rect">
            <a:avLst/>
          </a:prstGeom>
        </p:spPr>
        <p:txBody>
          <a:bodyPr wrap="square">
            <a:spAutoFit/>
          </a:bodyPr>
          <a:lstStyle/>
          <a:p>
            <a:pPr lvl="0" algn="ctr">
              <a:spcBef>
                <a:spcPts val="0"/>
              </a:spcBef>
              <a:spcAft>
                <a:spcPts val="0"/>
              </a:spcAft>
              <a:buClr>
                <a:schemeClr val="lt2"/>
              </a:buClr>
              <a:buSzPts val="4400"/>
            </a:pPr>
            <a:r>
              <a:rPr lang="en-US" b="1">
                <a:solidFill>
                  <a:srgbClr val="FF0000"/>
                </a:solidFill>
                <a:latin typeface="Arial"/>
                <a:ea typeface="Arial"/>
                <a:cs typeface="Arial"/>
                <a:sym typeface="Arial"/>
              </a:rPr>
              <a:t>gialai.ucode.vn</a:t>
            </a:r>
            <a:endParaRPr lang="en-US">
              <a:solidFill>
                <a:srgbClr val="FF0000"/>
              </a:solidFill>
            </a:endParaRPr>
          </a:p>
        </p:txBody>
      </p:sp>
      <p:pic>
        <p:nvPicPr>
          <p:cNvPr id="563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9097"/>
            <a:ext cx="1218882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a:xfrm>
            <a:off x="7516442" y="1687286"/>
            <a:ext cx="2921447" cy="449943"/>
          </a:xfrm>
          <a:prstGeom prst="wedgeRectCallout">
            <a:avLst>
              <a:gd name="adj1" fmla="val 60852"/>
              <a:gd name="adj2" fmla="val -28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Chọn</a:t>
            </a:r>
            <a:endParaRPr lang="en-US">
              <a:solidFill>
                <a:srgbClr val="FF0000"/>
              </a:solidFill>
            </a:endParaRPr>
          </a:p>
        </p:txBody>
      </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1015735" y="3436"/>
            <a:ext cx="10868369" cy="584775"/>
          </a:xfrm>
          <a:prstGeom prst="rect">
            <a:avLst/>
          </a:prstGeom>
        </p:spPr>
        <p:txBody>
          <a:bodyPr wrap="square">
            <a:spAutoFit/>
          </a:bodyPr>
          <a:lstStyle/>
          <a:p>
            <a:pPr lvl="0" algn="ctr">
              <a:spcBef>
                <a:spcPts val="0"/>
              </a:spcBef>
              <a:spcAft>
                <a:spcPts val="0"/>
              </a:spcAft>
              <a:buClr>
                <a:schemeClr val="lt2"/>
              </a:buClr>
              <a:buSzPts val="4400"/>
            </a:pPr>
            <a:r>
              <a:rPr lang="en-US" b="1">
                <a:solidFill>
                  <a:srgbClr val="FF0000"/>
                </a:solidFill>
                <a:latin typeface="Arial"/>
                <a:ea typeface="Arial"/>
                <a:cs typeface="Arial"/>
                <a:sym typeface="Arial"/>
              </a:rPr>
              <a:t>gialai.ucode.vn</a:t>
            </a:r>
            <a:endParaRPr lang="en-US">
              <a:solidFill>
                <a:srgbClr val="FF0000"/>
              </a:solidFill>
            </a:endParaRPr>
          </a:p>
        </p:txBody>
      </p:sp>
      <p:pic>
        <p:nvPicPr>
          <p:cNvPr id="573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88211"/>
            <a:ext cx="12188825" cy="4935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a:xfrm>
            <a:off x="2640912" y="1371600"/>
            <a:ext cx="2945633" cy="609600"/>
          </a:xfrm>
          <a:prstGeom prst="wedgeRectCallout">
            <a:avLst>
              <a:gd name="adj1" fmla="val -20833"/>
              <a:gd name="adj2" fmla="val 1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FF0000"/>
                </a:solidFill>
              </a:rPr>
              <a:t>Chọn ngôn ngữ lập trình</a:t>
            </a:r>
            <a:endParaRPr lang="en-US" sz="2000">
              <a:solidFill>
                <a:srgbClr val="FF0000"/>
              </a:solidFill>
            </a:endParaRPr>
          </a:p>
        </p:txBody>
      </p:sp>
      <p:sp>
        <p:nvSpPr>
          <p:cNvPr id="9" name="Rectangular Callout 8"/>
          <p:cNvSpPr/>
          <p:nvPr/>
        </p:nvSpPr>
        <p:spPr>
          <a:xfrm>
            <a:off x="6297559" y="1371600"/>
            <a:ext cx="2945633" cy="609600"/>
          </a:xfrm>
          <a:prstGeom prst="wedgeRectCallout">
            <a:avLst>
              <a:gd name="adj1" fmla="val -20833"/>
              <a:gd name="adj2" fmla="val 1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FF0000"/>
                </a:solidFill>
              </a:rPr>
              <a:t>Đặt tên</a:t>
            </a:r>
            <a:endParaRPr lang="en-US" sz="2000">
              <a:solidFill>
                <a:srgbClr val="FF0000"/>
              </a:solidFill>
            </a:endParaRPr>
          </a:p>
        </p:txBody>
      </p:sp>
      <p:sp>
        <p:nvSpPr>
          <p:cNvPr id="10" name="Rectangular Callout 9"/>
          <p:cNvSpPr/>
          <p:nvPr/>
        </p:nvSpPr>
        <p:spPr>
          <a:xfrm>
            <a:off x="6539402" y="4495800"/>
            <a:ext cx="2945633" cy="609600"/>
          </a:xfrm>
          <a:prstGeom prst="wedgeRectCallout">
            <a:avLst>
              <a:gd name="adj1" fmla="val 21860"/>
              <a:gd name="adj2" fmla="val -101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FF0000"/>
                </a:solidFill>
              </a:rPr>
              <a:t>Chọn</a:t>
            </a:r>
            <a:endParaRPr lang="en-US" sz="2000">
              <a:solidFill>
                <a:srgbClr val="FF0000"/>
              </a:solidFill>
            </a:endParaRPr>
          </a:p>
        </p:txBody>
      </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3"/>
          <p:cNvSpPr>
            <a:spLocks noChangeArrowheads="1"/>
          </p:cNvSpPr>
          <p:nvPr/>
        </p:nvSpPr>
        <p:spPr bwMode="auto">
          <a:xfrm>
            <a:off x="406294" y="381000"/>
            <a:ext cx="4367662" cy="6172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p:cNvSpPr>
            <a:spLocks noChangeArrowheads="1"/>
          </p:cNvSpPr>
          <p:nvPr/>
        </p:nvSpPr>
        <p:spPr bwMode="auto">
          <a:xfrm>
            <a:off x="5586545" y="355600"/>
            <a:ext cx="5992839"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Rectangle 5"/>
          <p:cNvSpPr>
            <a:spLocks noChangeArrowheads="1"/>
          </p:cNvSpPr>
          <p:nvPr/>
        </p:nvSpPr>
        <p:spPr bwMode="auto">
          <a:xfrm>
            <a:off x="7516442" y="6248400"/>
            <a:ext cx="2336191"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Rectangle 6"/>
          <p:cNvSpPr>
            <a:spLocks noChangeArrowheads="1"/>
          </p:cNvSpPr>
          <p:nvPr/>
        </p:nvSpPr>
        <p:spPr bwMode="auto">
          <a:xfrm>
            <a:off x="914162" y="3799115"/>
            <a:ext cx="4062942" cy="263434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Text Box 7"/>
          <p:cNvSpPr txBox="1">
            <a:spLocks noChangeArrowheads="1"/>
          </p:cNvSpPr>
          <p:nvPr/>
        </p:nvSpPr>
        <p:spPr bwMode="auto">
          <a:xfrm>
            <a:off x="5789692" y="457200"/>
            <a:ext cx="578969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5400" smtClean="0">
                <a:latin typeface="Courier New" pitchFamily="49" charset="0"/>
                <a:cs typeface="Courier New" pitchFamily="49" charset="0"/>
              </a:rPr>
              <a:t>Hãy nhớ</a:t>
            </a:r>
            <a:endParaRPr lang="en-US" sz="5400">
              <a:latin typeface="Courier New" pitchFamily="49" charset="0"/>
              <a:cs typeface="Courier New" pitchFamily="49" charset="0"/>
            </a:endParaRPr>
          </a:p>
        </p:txBody>
      </p:sp>
      <p:graphicFrame>
        <p:nvGraphicFramePr>
          <p:cNvPr id="14347" name="Object 11"/>
          <p:cNvGraphicFramePr>
            <a:graphicFrameLocks noChangeAspect="1"/>
          </p:cNvGraphicFramePr>
          <p:nvPr/>
        </p:nvGraphicFramePr>
        <p:xfrm>
          <a:off x="1117309" y="314326"/>
          <a:ext cx="2945633" cy="1636713"/>
        </p:xfrm>
        <a:graphic>
          <a:graphicData uri="http://schemas.openxmlformats.org/presentationml/2006/ole">
            <mc:AlternateContent xmlns:mc="http://schemas.openxmlformats.org/markup-compatibility/2006">
              <mc:Choice xmlns:v="urn:schemas-microsoft-com:vml" Requires="v">
                <p:oleObj spid="_x0000_s50244" name="PBrush" r:id="rId4" imgW="2457143" imgH="1819529" progId="">
                  <p:embed/>
                </p:oleObj>
              </mc:Choice>
              <mc:Fallback>
                <p:oleObj name="PBrush" r:id="rId4" imgW="2457143" imgH="18195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309" y="314326"/>
                        <a:ext cx="2945633" cy="1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50" name="Picture 17" descr="Disc-04-june"/>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1117310" y="2895601"/>
            <a:ext cx="1079219"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8" descr="Floppy-02-june"/>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945633" y="2895600"/>
            <a:ext cx="82528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19" descr="Zip-01-june"/>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1117309" y="4343400"/>
            <a:ext cx="15870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20" descr="Modem-01"/>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3047206" y="4395788"/>
            <a:ext cx="152360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55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1625177" y="1"/>
            <a:ext cx="9498436" cy="584775"/>
          </a:xfrm>
          <a:prstGeom prst="rect">
            <a:avLst/>
          </a:prstGeom>
        </p:spPr>
        <p:txBody>
          <a:bodyPr wrap="square">
            <a:spAutoFit/>
          </a:bodyPr>
          <a:lstStyle/>
          <a:p>
            <a:pPr lvl="1" algn="ctr"/>
            <a:r>
              <a:rPr lang="en-US" b="1" smtClean="0">
                <a:solidFill>
                  <a:srgbClr val="FF0000"/>
                </a:solidFill>
                <a:latin typeface="Times New Roman" pitchFamily="18" charset="0"/>
                <a:cs typeface="Times New Roman" pitchFamily="18" charset="0"/>
              </a:rPr>
              <a:t>PHẦN MỀM PYTHON IDLE</a:t>
            </a:r>
            <a:endParaRPr lang="en-US" sz="1800">
              <a:solidFill>
                <a:srgbClr val="FF0000"/>
              </a:solidFill>
              <a:latin typeface="Times New Roman" pitchFamily="18" charset="0"/>
              <a:cs typeface="Times New Roman" pitchFamily="18" charset="0"/>
            </a:endParaRPr>
          </a:p>
        </p:txBody>
      </p:sp>
      <p:sp>
        <p:nvSpPr>
          <p:cNvPr id="5" name="Rectangle 4"/>
          <p:cNvSpPr/>
          <p:nvPr/>
        </p:nvSpPr>
        <p:spPr>
          <a:xfrm>
            <a:off x="0" y="567070"/>
            <a:ext cx="12087251" cy="3046988"/>
          </a:xfrm>
          <a:prstGeom prst="rect">
            <a:avLst/>
          </a:prstGeom>
        </p:spPr>
        <p:txBody>
          <a:bodyPr wrap="square">
            <a:spAutoFit/>
          </a:bodyPr>
          <a:lstStyle/>
          <a:p>
            <a:pPr algn="just"/>
            <a:r>
              <a:rPr lang="en-US" sz="2400" smtClean="0">
                <a:solidFill>
                  <a:srgbClr val="3333FF"/>
                </a:solidFill>
                <a:latin typeface="Times New Roman" pitchFamily="18" charset="0"/>
                <a:cs typeface="Times New Roman" pitchFamily="18" charset="0"/>
              </a:rPr>
              <a:t>- </a:t>
            </a:r>
            <a:r>
              <a:rPr lang="vi-VN" sz="2400" smtClean="0">
                <a:solidFill>
                  <a:srgbClr val="3333FF"/>
                </a:solidFill>
                <a:latin typeface="Times New Roman" pitchFamily="18" charset="0"/>
                <a:cs typeface="Times New Roman" pitchFamily="18" charset="0"/>
              </a:rPr>
              <a:t>IDLE</a:t>
            </a:r>
            <a:r>
              <a:rPr lang="en-US" sz="2400" smtClean="0">
                <a:solidFill>
                  <a:srgbClr val="3333FF"/>
                </a:solidFill>
                <a:latin typeface="Times New Roman" pitchFamily="18" charset="0"/>
                <a:cs typeface="Times New Roman" pitchFamily="18" charset="0"/>
              </a:rPr>
              <a:t> (</a:t>
            </a:r>
            <a:r>
              <a:rPr lang="vi-VN" sz="2400" b="1" smtClean="0">
                <a:solidFill>
                  <a:srgbClr val="3333FF"/>
                </a:solidFill>
                <a:latin typeface="Times New Roman" pitchFamily="18" charset="0"/>
                <a:cs typeface="Times New Roman" pitchFamily="18" charset="0"/>
              </a:rPr>
              <a:t>Integrated </a:t>
            </a:r>
            <a:r>
              <a:rPr lang="vi-VN" sz="2400" b="1">
                <a:solidFill>
                  <a:srgbClr val="3333FF"/>
                </a:solidFill>
                <a:latin typeface="Times New Roman" pitchFamily="18" charset="0"/>
                <a:cs typeface="Times New Roman" pitchFamily="18" charset="0"/>
              </a:rPr>
              <a:t>Development and Learning Environment</a:t>
            </a:r>
            <a:r>
              <a:rPr lang="vi-VN" sz="2400">
                <a:solidFill>
                  <a:srgbClr val="3333FF"/>
                </a:solidFill>
                <a:latin typeface="Times New Roman" pitchFamily="18" charset="0"/>
                <a:cs typeface="Times New Roman" pitchFamily="18" charset="0"/>
              </a:rPr>
              <a:t> – dịch là “Môi trường học tập và phát triển </a:t>
            </a:r>
            <a:r>
              <a:rPr lang="vi-VN" sz="2400">
                <a:solidFill>
                  <a:srgbClr val="3333FF"/>
                </a:solidFill>
                <a:latin typeface="Times New Roman" pitchFamily="18" charset="0"/>
                <a:cs typeface="Times New Roman" pitchFamily="18" charset="0"/>
              </a:rPr>
              <a:t>tích </a:t>
            </a:r>
            <a:r>
              <a:rPr lang="vi-VN" sz="2400" smtClean="0">
                <a:solidFill>
                  <a:srgbClr val="3333FF"/>
                </a:solidFill>
                <a:latin typeface="Times New Roman" pitchFamily="18" charset="0"/>
                <a:cs typeface="Times New Roman" pitchFamily="18" charset="0"/>
              </a:rPr>
              <a:t>hợp</a:t>
            </a:r>
            <a:r>
              <a:rPr lang="en-US" sz="2400" smtClean="0">
                <a:solidFill>
                  <a:srgbClr val="3333FF"/>
                </a:solidFill>
                <a:latin typeface="Times New Roman" pitchFamily="18" charset="0"/>
                <a:cs typeface="Times New Roman" pitchFamily="18" charset="0"/>
              </a:rPr>
              <a:t>)</a:t>
            </a:r>
            <a:r>
              <a:rPr lang="vi-VN" sz="2400" smtClean="0">
                <a:solidFill>
                  <a:srgbClr val="3333FF"/>
                </a:solidFill>
                <a:latin typeface="Times New Roman" pitchFamily="18" charset="0"/>
                <a:cs typeface="Times New Roman" pitchFamily="18" charset="0"/>
              </a:rPr>
              <a:t> </a:t>
            </a:r>
            <a:r>
              <a:rPr lang="vi-VN" sz="2400">
                <a:solidFill>
                  <a:srgbClr val="3333FF"/>
                </a:solidFill>
                <a:latin typeface="Times New Roman" pitchFamily="18" charset="0"/>
                <a:cs typeface="Times New Roman" pitchFamily="18" charset="0"/>
              </a:rPr>
              <a:t>là một môi trường phát triển tích hợp phổ biến được viết bằng Python và nó đã được tích hợp với ngôn ngữ mặc định. Nó là một trong những </a:t>
            </a:r>
            <a:r>
              <a:rPr lang="vi-VN" sz="2400" smtClean="0">
                <a:solidFill>
                  <a:srgbClr val="3333FF"/>
                </a:solidFill>
                <a:latin typeface="Times New Roman" pitchFamily="18" charset="0"/>
                <a:cs typeface="Times New Roman" pitchFamily="18" charset="0"/>
              </a:rPr>
              <a:t>IDE</a:t>
            </a:r>
            <a:r>
              <a:rPr lang="en-US" sz="2400" smtClean="0">
                <a:solidFill>
                  <a:srgbClr val="3333FF"/>
                </a:solidFill>
                <a:latin typeface="Times New Roman" pitchFamily="18" charset="0"/>
                <a:cs typeface="Times New Roman" pitchFamily="18" charset="0"/>
              </a:rPr>
              <a:t> (</a:t>
            </a:r>
            <a:r>
              <a:rPr lang="en-US" sz="2400" smtClean="0">
                <a:solidFill>
                  <a:srgbClr val="3333FF"/>
                </a:solidFill>
                <a:latin typeface="Times New Roman" pitchFamily="18" charset="0"/>
                <a:cs typeface="Times New Roman" pitchFamily="18" charset="0"/>
              </a:rPr>
              <a:t>Integrated </a:t>
            </a:r>
            <a:r>
              <a:rPr lang="en-US" sz="2400">
                <a:solidFill>
                  <a:srgbClr val="3333FF"/>
                </a:solidFill>
                <a:latin typeface="Times New Roman" pitchFamily="18" charset="0"/>
                <a:cs typeface="Times New Roman" pitchFamily="18" charset="0"/>
              </a:rPr>
              <a:t>Development </a:t>
            </a:r>
            <a:r>
              <a:rPr lang="en-US" sz="2400" smtClean="0">
                <a:solidFill>
                  <a:srgbClr val="3333FF"/>
                </a:solidFill>
                <a:latin typeface="Times New Roman" pitchFamily="18" charset="0"/>
                <a:cs typeface="Times New Roman" pitchFamily="18" charset="0"/>
              </a:rPr>
              <a:t>Environment-</a:t>
            </a:r>
            <a:r>
              <a:rPr lang="vi-VN" sz="2400">
                <a:solidFill>
                  <a:srgbClr val="3333FF"/>
                </a:solidFill>
                <a:latin typeface="Times New Roman" pitchFamily="18" charset="0"/>
                <a:cs typeface="Times New Roman" pitchFamily="18" charset="0"/>
              </a:rPr>
              <a:t>là môi trường tích hợp dùng để viết code để phát triển ứng dụng</a:t>
            </a:r>
            <a:r>
              <a:rPr lang="en-US" sz="2400" smtClean="0">
                <a:solidFill>
                  <a:srgbClr val="3333FF"/>
                </a:solidFill>
                <a:latin typeface="Times New Roman" pitchFamily="18" charset="0"/>
                <a:cs typeface="Times New Roman" pitchFamily="18" charset="0"/>
              </a:rPr>
              <a:t>)</a:t>
            </a:r>
            <a:r>
              <a:rPr lang="vi-VN" sz="2400" smtClean="0">
                <a:solidFill>
                  <a:srgbClr val="3333FF"/>
                </a:solidFill>
                <a:latin typeface="Times New Roman" pitchFamily="18" charset="0"/>
                <a:cs typeface="Times New Roman" pitchFamily="18" charset="0"/>
              </a:rPr>
              <a:t> </a:t>
            </a:r>
            <a:r>
              <a:rPr lang="vi-VN" sz="2400">
                <a:solidFill>
                  <a:srgbClr val="3333FF"/>
                </a:solidFill>
                <a:latin typeface="Times New Roman" pitchFamily="18" charset="0"/>
                <a:cs typeface="Times New Roman" pitchFamily="18" charset="0"/>
              </a:rPr>
              <a:t>tốt nhất cho python.</a:t>
            </a:r>
            <a:endParaRPr lang="en-US" sz="2400">
              <a:solidFill>
                <a:srgbClr val="3333FF"/>
              </a:solidFill>
              <a:latin typeface="Times New Roman" pitchFamily="18" charset="0"/>
              <a:cs typeface="Times New Roman" pitchFamily="18" charset="0"/>
            </a:endParaRPr>
          </a:p>
          <a:p>
            <a:pPr algn="just"/>
            <a:r>
              <a:rPr lang="en-US" sz="2400" smtClean="0">
                <a:solidFill>
                  <a:srgbClr val="3333FF"/>
                </a:solidFill>
                <a:latin typeface="Times New Roman" pitchFamily="18" charset="0"/>
                <a:cs typeface="Times New Roman" pitchFamily="18" charset="0"/>
              </a:rPr>
              <a:t>- </a:t>
            </a:r>
            <a:r>
              <a:rPr lang="vi-VN" sz="2400" smtClean="0">
                <a:solidFill>
                  <a:srgbClr val="3333FF"/>
                </a:solidFill>
                <a:latin typeface="Times New Roman" pitchFamily="18" charset="0"/>
                <a:cs typeface="Times New Roman" pitchFamily="18" charset="0"/>
              </a:rPr>
              <a:t>IDLE </a:t>
            </a:r>
            <a:r>
              <a:rPr lang="vi-VN" sz="2400">
                <a:solidFill>
                  <a:srgbClr val="3333FF"/>
                </a:solidFill>
                <a:latin typeface="Times New Roman" pitchFamily="18" charset="0"/>
                <a:cs typeface="Times New Roman" pitchFamily="18" charset="0"/>
              </a:rPr>
              <a:t>là một IDE rất đơn giản và cơ bản mà chủ yếu được sử dụng bởi các nhà phát triển trình độ mới bắt đầu những người muốn thực hành về phát triển python. Nếu bạn muốn tìm hiểu, học python thì IDLE là sự lựa chọn hàng đầu.</a:t>
            </a:r>
            <a:endParaRPr lang="en-US" sz="2400">
              <a:solidFill>
                <a:srgbClr val="3333FF"/>
              </a:solidFill>
              <a:latin typeface="Times New Roman" pitchFamily="18" charset="0"/>
              <a:cs typeface="Times New Roman" pitchFamily="18" charset="0"/>
            </a:endParaRPr>
          </a:p>
        </p:txBody>
      </p:sp>
      <p:sp>
        <p:nvSpPr>
          <p:cNvPr id="7" name="Rectangle 6"/>
          <p:cNvSpPr/>
          <p:nvPr/>
        </p:nvSpPr>
        <p:spPr>
          <a:xfrm>
            <a:off x="0" y="3448156"/>
            <a:ext cx="12188825" cy="3046988"/>
          </a:xfrm>
          <a:prstGeom prst="rect">
            <a:avLst/>
          </a:prstGeom>
        </p:spPr>
        <p:txBody>
          <a:bodyPr wrap="square">
            <a:spAutoFit/>
          </a:bodyPr>
          <a:lstStyle/>
          <a:p>
            <a:pPr algn="just"/>
            <a:r>
              <a:rPr lang="vi-VN" sz="2400" b="1" u="sng">
                <a:solidFill>
                  <a:srgbClr val="3333FF"/>
                </a:solidFill>
                <a:latin typeface="Times New Roman" pitchFamily="18" charset="0"/>
                <a:cs typeface="Times New Roman" pitchFamily="18" charset="0"/>
              </a:rPr>
              <a:t>Những tính năng chính:</a:t>
            </a:r>
            <a:endParaRPr lang="en-US" sz="2400" u="sng">
              <a:solidFill>
                <a:srgbClr val="3333FF"/>
              </a:solidFill>
              <a:latin typeface="Times New Roman" pitchFamily="18" charset="0"/>
              <a:cs typeface="Times New Roman" pitchFamily="18" charset="0"/>
            </a:endParaRPr>
          </a:p>
          <a:p>
            <a:pPr lvl="0" algn="just"/>
            <a:r>
              <a:rPr lang="en-US" sz="2400" smtClean="0">
                <a:solidFill>
                  <a:srgbClr val="3333FF"/>
                </a:solidFill>
                <a:latin typeface="Times New Roman" pitchFamily="18" charset="0"/>
                <a:cs typeface="Times New Roman" pitchFamily="18" charset="0"/>
              </a:rPr>
              <a:t>- </a:t>
            </a:r>
            <a:r>
              <a:rPr lang="vi-VN" sz="2400" smtClean="0">
                <a:solidFill>
                  <a:srgbClr val="3333FF"/>
                </a:solidFill>
                <a:latin typeface="Times New Roman" pitchFamily="18" charset="0"/>
                <a:cs typeface="Times New Roman" pitchFamily="18" charset="0"/>
              </a:rPr>
              <a:t>IDLE </a:t>
            </a:r>
            <a:r>
              <a:rPr lang="vi-VN" sz="2400">
                <a:solidFill>
                  <a:srgbClr val="3333FF"/>
                </a:solidFill>
                <a:latin typeface="Times New Roman" pitchFamily="18" charset="0"/>
                <a:cs typeface="Times New Roman" pitchFamily="18" charset="0"/>
              </a:rPr>
              <a:t>được phát triển hoàn toàn bằng Python với việc sử dụng bộ công cụ GUI Tkinter và là một nền tảng chéo do đó tăng tính linh hoạt cho các nhà phát triển.</a:t>
            </a:r>
            <a:endParaRPr lang="en-US" sz="2400">
              <a:solidFill>
                <a:srgbClr val="3333FF"/>
              </a:solidFill>
              <a:latin typeface="Times New Roman" pitchFamily="18" charset="0"/>
              <a:cs typeface="Times New Roman" pitchFamily="18" charset="0"/>
            </a:endParaRPr>
          </a:p>
          <a:p>
            <a:pPr lvl="0" algn="just"/>
            <a:r>
              <a:rPr lang="en-US" sz="2400" smtClean="0">
                <a:solidFill>
                  <a:srgbClr val="3333FF"/>
                </a:solidFill>
                <a:latin typeface="Times New Roman" pitchFamily="18" charset="0"/>
                <a:cs typeface="Times New Roman" pitchFamily="18" charset="0"/>
              </a:rPr>
              <a:t>- </a:t>
            </a:r>
            <a:r>
              <a:rPr lang="vi-VN" sz="2400" smtClean="0">
                <a:solidFill>
                  <a:srgbClr val="3333FF"/>
                </a:solidFill>
                <a:latin typeface="Times New Roman" pitchFamily="18" charset="0"/>
                <a:cs typeface="Times New Roman" pitchFamily="18" charset="0"/>
              </a:rPr>
              <a:t>Nó </a:t>
            </a:r>
            <a:r>
              <a:rPr lang="vi-VN" sz="2400">
                <a:solidFill>
                  <a:srgbClr val="3333FF"/>
                </a:solidFill>
                <a:latin typeface="Times New Roman" pitchFamily="18" charset="0"/>
                <a:cs typeface="Times New Roman" pitchFamily="18" charset="0"/>
              </a:rPr>
              <a:t>hỗ trợ trình soạn thảo văn bản đa cửa sổ, có nhiều tính năng như đầu dòng thụt thông minh, hoàn tác và tô sáng đoạn mã chọn.</a:t>
            </a:r>
            <a:endParaRPr lang="en-US" sz="2400">
              <a:solidFill>
                <a:srgbClr val="3333FF"/>
              </a:solidFill>
              <a:latin typeface="Times New Roman" pitchFamily="18" charset="0"/>
              <a:cs typeface="Times New Roman" pitchFamily="18" charset="0"/>
            </a:endParaRPr>
          </a:p>
          <a:p>
            <a:pPr lvl="0" algn="just"/>
            <a:r>
              <a:rPr lang="en-US" sz="2400" smtClean="0">
                <a:solidFill>
                  <a:srgbClr val="3333FF"/>
                </a:solidFill>
                <a:latin typeface="Times New Roman" pitchFamily="18" charset="0"/>
                <a:cs typeface="Times New Roman" pitchFamily="18" charset="0"/>
              </a:rPr>
              <a:t>- </a:t>
            </a:r>
            <a:r>
              <a:rPr lang="vi-VN" sz="2400" smtClean="0">
                <a:solidFill>
                  <a:srgbClr val="3333FF"/>
                </a:solidFill>
                <a:latin typeface="Times New Roman" pitchFamily="18" charset="0"/>
                <a:cs typeface="Times New Roman" pitchFamily="18" charset="0"/>
              </a:rPr>
              <a:t>Hỗ </a:t>
            </a:r>
            <a:r>
              <a:rPr lang="vi-VN" sz="2400">
                <a:solidFill>
                  <a:srgbClr val="3333FF"/>
                </a:solidFill>
                <a:latin typeface="Times New Roman" pitchFamily="18" charset="0"/>
                <a:cs typeface="Times New Roman" pitchFamily="18" charset="0"/>
              </a:rPr>
              <a:t>trợ gỡ lỗi mạnh mẽ với các điểm dừng liên tục, chế độ xem toàn cầu và không gian cục bộ.</a:t>
            </a:r>
            <a:endParaRPr lang="en-US" sz="2400">
              <a:solidFill>
                <a:srgbClr val="3333FF"/>
              </a:solidFill>
              <a:latin typeface="Times New Roman" pitchFamily="18" charset="0"/>
              <a:cs typeface="Times New Roman" pitchFamily="18" charset="0"/>
            </a:endParaRPr>
          </a:p>
          <a:p>
            <a:pPr lvl="0" algn="just"/>
            <a:r>
              <a:rPr lang="en-US" sz="2400" smtClean="0">
                <a:solidFill>
                  <a:srgbClr val="3333FF"/>
                </a:solidFill>
                <a:latin typeface="Times New Roman" pitchFamily="18" charset="0"/>
                <a:cs typeface="Times New Roman" pitchFamily="18" charset="0"/>
              </a:rPr>
              <a:t>- </a:t>
            </a:r>
            <a:r>
              <a:rPr lang="vi-VN" sz="2400" smtClean="0">
                <a:solidFill>
                  <a:srgbClr val="3333FF"/>
                </a:solidFill>
                <a:latin typeface="Times New Roman" pitchFamily="18" charset="0"/>
                <a:cs typeface="Times New Roman" pitchFamily="18" charset="0"/>
              </a:rPr>
              <a:t>Idle </a:t>
            </a:r>
            <a:r>
              <a:rPr lang="vi-VN" sz="2400">
                <a:solidFill>
                  <a:srgbClr val="3333FF"/>
                </a:solidFill>
                <a:latin typeface="Times New Roman" pitchFamily="18" charset="0"/>
                <a:cs typeface="Times New Roman" pitchFamily="18" charset="0"/>
              </a:rPr>
              <a:t>cũng hỗ trợ hộp thoại, trình duyệt và cấu hình có thể chỉnh sửa.</a:t>
            </a:r>
            <a:endParaRPr lang="en-US" sz="2400">
              <a:solidFill>
                <a:srgbClr val="3333FF"/>
              </a:solidFill>
              <a:latin typeface="Times New Roman" pitchFamily="18" charset="0"/>
              <a:cs typeface="Times New Roman" pitchFamily="18" charset="0"/>
            </a:endParaRPr>
          </a:p>
          <a:p>
            <a:pPr algn="just"/>
            <a:r>
              <a:rPr lang="vi-VN" sz="2400">
                <a:solidFill>
                  <a:srgbClr val="3333FF"/>
                </a:solidFill>
                <a:latin typeface="Times New Roman" pitchFamily="18" charset="0"/>
                <a:cs typeface="Times New Roman" pitchFamily="18" charset="0"/>
              </a:rPr>
              <a:t>Cài</a:t>
            </a:r>
            <a:r>
              <a:rPr lang="en-US" sz="2400">
                <a:solidFill>
                  <a:srgbClr val="3333FF"/>
                </a:solidFill>
                <a:latin typeface="Times New Roman" pitchFamily="18" charset="0"/>
                <a:cs typeface="Times New Roman" pitchFamily="18" charset="0"/>
              </a:rPr>
              <a:t> đặt phần mềm: </a:t>
            </a:r>
            <a:r>
              <a:rPr lang="en-US" sz="2400" u="sng">
                <a:solidFill>
                  <a:srgbClr val="3333FF"/>
                </a:solidFill>
                <a:latin typeface="Times New Roman" pitchFamily="18" charset="0"/>
                <a:cs typeface="Times New Roman" pitchFamily="18" charset="0"/>
                <a:hlinkClick r:id="rId4"/>
              </a:rPr>
              <a:t>https://www.python.org/downloads/windows/</a:t>
            </a:r>
            <a:endParaRPr lang="en-US" sz="2400">
              <a:solidFill>
                <a:srgbClr val="3333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2133044" y="24826"/>
            <a:ext cx="8076168" cy="584775"/>
          </a:xfrm>
          <a:prstGeom prst="rect">
            <a:avLst/>
          </a:prstGeom>
        </p:spPr>
        <p:txBody>
          <a:bodyPr wrap="square">
            <a:spAutoFit/>
          </a:bodyPr>
          <a:lstStyle/>
          <a:p>
            <a:pPr lvl="1" algn="ctr"/>
            <a:r>
              <a:rPr lang="en-US" b="1">
                <a:solidFill>
                  <a:srgbClr val="FF0000"/>
                </a:solidFill>
                <a:latin typeface="Times New Roman" pitchFamily="18" charset="0"/>
                <a:cs typeface="Times New Roman" pitchFamily="18" charset="0"/>
              </a:rPr>
              <a:t>PHẦN MỀM PYTHON IDLE</a:t>
            </a:r>
            <a:endParaRPr lang="en-US" sz="1800">
              <a:solidFill>
                <a:srgbClr val="FF0000"/>
              </a:solidFill>
              <a:latin typeface="Times New Roman" pitchFamily="18" charset="0"/>
              <a:cs typeface="Times New Roman" pitchFamily="18" charset="0"/>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203147" y="627743"/>
            <a:ext cx="11782531" cy="4477657"/>
          </a:xfrm>
          <a:prstGeom prst="rect">
            <a:avLst/>
          </a:prstGeom>
          <a:noFill/>
          <a:ln>
            <a:noFill/>
          </a:ln>
        </p:spPr>
      </p:pic>
      <p:sp>
        <p:nvSpPr>
          <p:cNvPr id="4" name="Rectangle 3"/>
          <p:cNvSpPr/>
          <p:nvPr/>
        </p:nvSpPr>
        <p:spPr>
          <a:xfrm>
            <a:off x="1320456" y="5125646"/>
            <a:ext cx="10360501" cy="584775"/>
          </a:xfrm>
          <a:prstGeom prst="rect">
            <a:avLst/>
          </a:prstGeom>
        </p:spPr>
        <p:txBody>
          <a:bodyPr wrap="square">
            <a:spAutoFit/>
          </a:bodyPr>
          <a:lstStyle/>
          <a:p>
            <a:r>
              <a:rPr lang="en-US">
                <a:solidFill>
                  <a:srgbClr val="3333FF"/>
                </a:solidFill>
                <a:latin typeface="Times New Roman" pitchFamily="18" charset="0"/>
                <a:cs typeface="Times New Roman" pitchFamily="18" charset="0"/>
              </a:rPr>
              <a:t>Tùy vào máy để chọn bản 32bit hay 64 bit</a:t>
            </a:r>
          </a:p>
        </p:txBody>
      </p:sp>
    </p:spTree>
    <p:extLst>
      <p:ext uri="{BB962C8B-B14F-4D97-AF65-F5344CB8AC3E}">
        <p14:creationId xmlns:p14="http://schemas.microsoft.com/office/powerpoint/2010/main" val="619388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solidFill>
                <a:srgbClr val="000000"/>
              </a:solidFill>
              <a:latin typeface=".VnSouthern" pitchFamily="34" charset="0"/>
            </a:endParaRPr>
          </a:p>
        </p:txBody>
      </p:sp>
      <p:sp>
        <p:nvSpPr>
          <p:cNvPr id="2" name="Rectangle 1"/>
          <p:cNvSpPr/>
          <p:nvPr/>
        </p:nvSpPr>
        <p:spPr>
          <a:xfrm>
            <a:off x="1726750" y="3436"/>
            <a:ext cx="9040045" cy="584775"/>
          </a:xfrm>
          <a:prstGeom prst="rect">
            <a:avLst/>
          </a:prstGeom>
        </p:spPr>
        <p:txBody>
          <a:bodyPr wrap="square">
            <a:spAutoFit/>
          </a:bodyPr>
          <a:lstStyle/>
          <a:p>
            <a:pPr lvl="1" algn="ctr"/>
            <a:r>
              <a:rPr lang="en-US" b="1">
                <a:solidFill>
                  <a:srgbClr val="FF0000"/>
                </a:solidFill>
                <a:latin typeface="Times New Roman" pitchFamily="18" charset="0"/>
                <a:cs typeface="Times New Roman" pitchFamily="18" charset="0"/>
              </a:rPr>
              <a:t>PHẦN MỀM PYTHON IDLE</a:t>
            </a:r>
            <a:endParaRPr lang="en-US" sz="1800">
              <a:solidFill>
                <a:srgbClr val="FF0000"/>
              </a:solidFill>
              <a:latin typeface="Times New Roman" pitchFamily="18" charset="0"/>
              <a:cs typeface="Times New Roman" pitchFamily="18" charset="0"/>
            </a:endParaRPr>
          </a:p>
        </p:txBody>
      </p:sp>
      <p:pic>
        <p:nvPicPr>
          <p:cNvPr id="6" name="Picture 5"/>
          <p:cNvPicPr/>
          <p:nvPr/>
        </p:nvPicPr>
        <p:blipFill>
          <a:blip r:embed="rId4"/>
          <a:stretch>
            <a:fillRect/>
          </a:stretch>
        </p:blipFill>
        <p:spPr>
          <a:xfrm>
            <a:off x="0" y="609600"/>
            <a:ext cx="12188825" cy="4876800"/>
          </a:xfrm>
          <a:prstGeom prst="rect">
            <a:avLst/>
          </a:prstGeom>
        </p:spPr>
      </p:pic>
      <p:sp>
        <p:nvSpPr>
          <p:cNvPr id="4" name="Rectangle 3"/>
          <p:cNvSpPr/>
          <p:nvPr/>
        </p:nvSpPr>
        <p:spPr>
          <a:xfrm>
            <a:off x="33858" y="5456872"/>
            <a:ext cx="12188825" cy="1477328"/>
          </a:xfrm>
          <a:prstGeom prst="rect">
            <a:avLst/>
          </a:prstGeom>
        </p:spPr>
        <p:txBody>
          <a:bodyPr wrap="square">
            <a:spAutoFit/>
          </a:bodyPr>
          <a:lstStyle/>
          <a:p>
            <a:r>
              <a:rPr lang="en-US" sz="3000" smtClean="0">
                <a:solidFill>
                  <a:srgbClr val="3333FF"/>
                </a:solidFill>
                <a:latin typeface="Times New Roman" pitchFamily="18" charset="0"/>
                <a:cs typeface="Times New Roman" pitchFamily="18" charset="0"/>
              </a:rPr>
              <a:t>- </a:t>
            </a:r>
            <a:r>
              <a:rPr lang="vi-VN" sz="3000" smtClean="0">
                <a:solidFill>
                  <a:srgbClr val="3333FF"/>
                </a:solidFill>
                <a:latin typeface="Times New Roman" pitchFamily="18" charset="0"/>
                <a:cs typeface="Times New Roman" pitchFamily="18" charset="0"/>
              </a:rPr>
              <a:t>Click</a:t>
            </a:r>
            <a:r>
              <a:rPr lang="en-US" sz="3000" smtClean="0">
                <a:solidFill>
                  <a:srgbClr val="3333FF"/>
                </a:solidFill>
                <a:latin typeface="Times New Roman" pitchFamily="18" charset="0"/>
                <a:cs typeface="Times New Roman" pitchFamily="18" charset="0"/>
              </a:rPr>
              <a:t> </a:t>
            </a:r>
            <a:r>
              <a:rPr lang="en-US" sz="3000">
                <a:solidFill>
                  <a:srgbClr val="3333FF"/>
                </a:solidFill>
                <a:latin typeface="Times New Roman" pitchFamily="18" charset="0"/>
                <a:cs typeface="Times New Roman" pitchFamily="18" charset="0"/>
              </a:rPr>
              <a:t>vào dấu check Add Python 3.x to PATH</a:t>
            </a:r>
          </a:p>
          <a:p>
            <a:r>
              <a:rPr lang="en-US" sz="3000" smtClean="0">
                <a:solidFill>
                  <a:srgbClr val="3333FF"/>
                </a:solidFill>
                <a:latin typeface="Times New Roman" pitchFamily="18" charset="0"/>
                <a:cs typeface="Times New Roman" pitchFamily="18" charset="0"/>
              </a:rPr>
              <a:t>- Sau </a:t>
            </a:r>
            <a:r>
              <a:rPr lang="en-US" sz="3000">
                <a:solidFill>
                  <a:srgbClr val="3333FF"/>
                </a:solidFill>
                <a:latin typeface="Times New Roman" pitchFamily="18" charset="0"/>
                <a:cs typeface="Times New Roman" pitchFamily="18" charset="0"/>
              </a:rPr>
              <a:t>đó </a:t>
            </a:r>
            <a:r>
              <a:rPr lang="vi-VN" sz="3000">
                <a:solidFill>
                  <a:srgbClr val="3333FF"/>
                </a:solidFill>
                <a:latin typeface="Times New Roman" pitchFamily="18" charset="0"/>
                <a:cs typeface="Times New Roman" pitchFamily="18" charset="0"/>
              </a:rPr>
              <a:t>chọn</a:t>
            </a:r>
            <a:r>
              <a:rPr lang="en-US" sz="3000">
                <a:solidFill>
                  <a:srgbClr val="3333FF"/>
                </a:solidFill>
                <a:latin typeface="Times New Roman" pitchFamily="18" charset="0"/>
                <a:cs typeface="Times New Roman" pitchFamily="18" charset="0"/>
              </a:rPr>
              <a:t> Install Now</a:t>
            </a:r>
          </a:p>
          <a:p>
            <a:r>
              <a:rPr lang="en-US" sz="3000" smtClean="0">
                <a:solidFill>
                  <a:srgbClr val="3333FF"/>
                </a:solidFill>
                <a:latin typeface="Times New Roman" pitchFamily="18" charset="0"/>
                <a:cs typeface="Times New Roman" pitchFamily="18" charset="0"/>
              </a:rPr>
              <a:t>- Tiếp </a:t>
            </a:r>
            <a:r>
              <a:rPr lang="en-US" sz="3000">
                <a:solidFill>
                  <a:srgbClr val="3333FF"/>
                </a:solidFill>
                <a:latin typeface="Times New Roman" pitchFamily="18" charset="0"/>
                <a:cs typeface="Times New Roman" pitchFamily="18" charset="0"/>
              </a:rPr>
              <a:t>tục cài đặt cho đến kết thúc</a:t>
            </a:r>
          </a:p>
        </p:txBody>
      </p:sp>
    </p:spTree>
    <p:extLst>
      <p:ext uri="{BB962C8B-B14F-4D97-AF65-F5344CB8AC3E}">
        <p14:creationId xmlns:p14="http://schemas.microsoft.com/office/powerpoint/2010/main" val="4011213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2945633" y="24826"/>
            <a:ext cx="6272979" cy="584775"/>
          </a:xfrm>
          <a:prstGeom prst="rect">
            <a:avLst/>
          </a:prstGeom>
        </p:spPr>
        <p:txBody>
          <a:bodyPr wrap="square">
            <a:spAutoFit/>
          </a:bodyPr>
          <a:lstStyle/>
          <a:p>
            <a:pPr lvl="1" algn="ctr"/>
            <a:r>
              <a:rPr lang="en-US" b="1" smtClean="0">
                <a:solidFill>
                  <a:srgbClr val="FF0000"/>
                </a:solidFill>
                <a:latin typeface="Times New Roman" pitchFamily="18" charset="0"/>
                <a:cs typeface="Times New Roman" pitchFamily="18" charset="0"/>
              </a:rPr>
              <a:t>PHẦN MỀM THONNY</a:t>
            </a:r>
            <a:endParaRPr lang="en-US">
              <a:solidFill>
                <a:srgbClr val="FF0000"/>
              </a:solidFill>
              <a:latin typeface="Times New Roman" pitchFamily="18" charset="0"/>
              <a:cs typeface="Times New Roman" pitchFamily="18" charset="0"/>
            </a:endParaRPr>
          </a:p>
        </p:txBody>
      </p:sp>
      <p:sp>
        <p:nvSpPr>
          <p:cNvPr id="6" name="Rectangle 5"/>
          <p:cNvSpPr/>
          <p:nvPr/>
        </p:nvSpPr>
        <p:spPr>
          <a:xfrm>
            <a:off x="0" y="609600"/>
            <a:ext cx="12188825" cy="1569660"/>
          </a:xfrm>
          <a:prstGeom prst="rect">
            <a:avLst/>
          </a:prstGeom>
        </p:spPr>
        <p:txBody>
          <a:bodyPr wrap="square">
            <a:spAutoFit/>
          </a:bodyPr>
          <a:lstStyle/>
          <a:p>
            <a:pPr algn="just"/>
            <a:r>
              <a:rPr lang="vi-VN" sz="2400">
                <a:solidFill>
                  <a:srgbClr val="3333FF"/>
                </a:solidFill>
                <a:latin typeface="Times New Roman" pitchFamily="18" charset="0"/>
                <a:cs typeface="Times New Roman" pitchFamily="18" charset="0"/>
              </a:rPr>
              <a:t>Thonny IDE là một trong những IDE tốt nhất cho người mới bắt đầu, những người không có kinh nghiệm về Python </a:t>
            </a:r>
            <a:r>
              <a:rPr lang="en-US" sz="2400">
                <a:solidFill>
                  <a:srgbClr val="3333FF"/>
                </a:solidFill>
                <a:latin typeface="Times New Roman" pitchFamily="18" charset="0"/>
                <a:cs typeface="Times New Roman" pitchFamily="18" charset="0"/>
              </a:rPr>
              <a:t>trước</a:t>
            </a:r>
            <a:r>
              <a:rPr lang="vi-VN" sz="2400">
                <a:solidFill>
                  <a:srgbClr val="3333FF"/>
                </a:solidFill>
                <a:latin typeface="Times New Roman" pitchFamily="18" charset="0"/>
                <a:cs typeface="Times New Roman" pitchFamily="18" charset="0"/>
              </a:rPr>
              <a:t> để học phát triển Python. Nó rất cơ bản và đơn giản về các tính năng mà ngay cả các nhà phát triển mới cũng dễ dàng hiểu được. Nó rất hữu ích cho người dùng sử dụng môi trường ảo.</a:t>
            </a:r>
            <a:endParaRPr lang="en-US" sz="2400">
              <a:solidFill>
                <a:srgbClr val="3333FF"/>
              </a:solidFill>
              <a:latin typeface="Times New Roman" pitchFamily="18" charset="0"/>
              <a:cs typeface="Times New Roman" pitchFamily="18" charset="0"/>
            </a:endParaRPr>
          </a:p>
        </p:txBody>
      </p:sp>
      <p:sp>
        <p:nvSpPr>
          <p:cNvPr id="8" name="Rectangle 7"/>
          <p:cNvSpPr/>
          <p:nvPr/>
        </p:nvSpPr>
        <p:spPr>
          <a:xfrm>
            <a:off x="0" y="2528154"/>
            <a:ext cx="8633751" cy="461665"/>
          </a:xfrm>
          <a:prstGeom prst="rect">
            <a:avLst/>
          </a:prstGeom>
        </p:spPr>
        <p:txBody>
          <a:bodyPr wrap="square">
            <a:spAutoFit/>
          </a:bodyPr>
          <a:lstStyle/>
          <a:p>
            <a:r>
              <a:rPr lang="en-US" sz="2400">
                <a:solidFill>
                  <a:srgbClr val="3333FF"/>
                </a:solidFill>
                <a:latin typeface="Times New Roman" pitchFamily="18" charset="0"/>
                <a:cs typeface="Times New Roman" pitchFamily="18" charset="0"/>
              </a:rPr>
              <a:t>Phần mềm phù hợp cho máy có cấu hình thấp</a:t>
            </a:r>
          </a:p>
        </p:txBody>
      </p:sp>
      <p:pic>
        <p:nvPicPr>
          <p:cNvPr id="12" name="Picture 11" descr="ide-thonny"/>
          <p:cNvPicPr/>
          <p:nvPr/>
        </p:nvPicPr>
        <p:blipFill>
          <a:blip r:embed="rId4">
            <a:extLst>
              <a:ext uri="{28A0092B-C50C-407E-A947-70E740481C1C}">
                <a14:useLocalDpi xmlns:a14="http://schemas.microsoft.com/office/drawing/2010/main" val="0"/>
              </a:ext>
            </a:extLst>
          </a:blip>
          <a:srcRect/>
          <a:stretch>
            <a:fillRect/>
          </a:stretch>
        </p:blipFill>
        <p:spPr bwMode="auto">
          <a:xfrm>
            <a:off x="4838" y="2982562"/>
            <a:ext cx="7037595" cy="3847743"/>
          </a:xfrm>
          <a:prstGeom prst="rect">
            <a:avLst/>
          </a:prstGeom>
          <a:noFill/>
          <a:ln>
            <a:noFill/>
          </a:ln>
        </p:spPr>
      </p:pic>
      <p:sp>
        <p:nvSpPr>
          <p:cNvPr id="13" name="Rectangle 12"/>
          <p:cNvSpPr/>
          <p:nvPr/>
        </p:nvSpPr>
        <p:spPr>
          <a:xfrm>
            <a:off x="7042432" y="2989818"/>
            <a:ext cx="5146393" cy="2677656"/>
          </a:xfrm>
          <a:prstGeom prst="rect">
            <a:avLst/>
          </a:prstGeom>
        </p:spPr>
        <p:txBody>
          <a:bodyPr wrap="square">
            <a:spAutoFit/>
          </a:bodyPr>
          <a:lstStyle/>
          <a:p>
            <a:pPr algn="just"/>
            <a:r>
              <a:rPr lang="vi-VN" sz="2400" b="1" u="sng">
                <a:solidFill>
                  <a:srgbClr val="3333FF"/>
                </a:solidFill>
                <a:latin typeface="Times New Roman" pitchFamily="18" charset="0"/>
                <a:cs typeface="Times New Roman" pitchFamily="18" charset="0"/>
              </a:rPr>
              <a:t>Tính năng nổi bật nhất:</a:t>
            </a:r>
            <a:endParaRPr lang="en-US" sz="2400" u="sng">
              <a:solidFill>
                <a:srgbClr val="3333FF"/>
              </a:solidFill>
              <a:latin typeface="Times New Roman" pitchFamily="18" charset="0"/>
              <a:cs typeface="Times New Roman" pitchFamily="18" charset="0"/>
            </a:endParaRPr>
          </a:p>
          <a:p>
            <a:pPr lvl="0" algn="just"/>
            <a:r>
              <a:rPr lang="en-US" sz="2400" smtClean="0">
                <a:solidFill>
                  <a:srgbClr val="3333FF"/>
                </a:solidFill>
                <a:latin typeface="Times New Roman" pitchFamily="18" charset="0"/>
                <a:cs typeface="Times New Roman" pitchFamily="18" charset="0"/>
              </a:rPr>
              <a:t>- </a:t>
            </a:r>
            <a:r>
              <a:rPr lang="vi-VN" sz="2400" smtClean="0">
                <a:solidFill>
                  <a:srgbClr val="3333FF"/>
                </a:solidFill>
                <a:latin typeface="Times New Roman" pitchFamily="18" charset="0"/>
                <a:cs typeface="Times New Roman" pitchFamily="18" charset="0"/>
              </a:rPr>
              <a:t>Giao </a:t>
            </a:r>
            <a:r>
              <a:rPr lang="vi-VN" sz="2400">
                <a:solidFill>
                  <a:srgbClr val="3333FF"/>
                </a:solidFill>
                <a:latin typeface="Times New Roman" pitchFamily="18" charset="0"/>
                <a:cs typeface="Times New Roman" pitchFamily="18" charset="0"/>
              </a:rPr>
              <a:t>diện người dùng đơn giản, dễ sử dụng.</a:t>
            </a:r>
            <a:endParaRPr lang="en-US" sz="2400">
              <a:solidFill>
                <a:srgbClr val="3333FF"/>
              </a:solidFill>
              <a:latin typeface="Times New Roman" pitchFamily="18" charset="0"/>
              <a:cs typeface="Times New Roman" pitchFamily="18" charset="0"/>
            </a:endParaRPr>
          </a:p>
          <a:p>
            <a:pPr lvl="0" algn="just"/>
            <a:r>
              <a:rPr lang="en-US" sz="2400" smtClean="0">
                <a:solidFill>
                  <a:srgbClr val="3333FF"/>
                </a:solidFill>
                <a:latin typeface="Times New Roman" pitchFamily="18" charset="0"/>
                <a:cs typeface="Times New Roman" pitchFamily="18" charset="0"/>
              </a:rPr>
              <a:t>- </a:t>
            </a:r>
            <a:r>
              <a:rPr lang="vi-VN" sz="2400" smtClean="0">
                <a:solidFill>
                  <a:srgbClr val="3333FF"/>
                </a:solidFill>
                <a:latin typeface="Times New Roman" pitchFamily="18" charset="0"/>
                <a:cs typeface="Times New Roman" pitchFamily="18" charset="0"/>
              </a:rPr>
              <a:t>Tính </a:t>
            </a:r>
            <a:r>
              <a:rPr lang="vi-VN" sz="2400">
                <a:solidFill>
                  <a:srgbClr val="3333FF"/>
                </a:solidFill>
                <a:latin typeface="Times New Roman" pitchFamily="18" charset="0"/>
                <a:cs typeface="Times New Roman" pitchFamily="18" charset="0"/>
              </a:rPr>
              <a:t>năng thông dịch, biên dịch nhanh.</a:t>
            </a:r>
            <a:endParaRPr lang="en-US" sz="2400">
              <a:solidFill>
                <a:srgbClr val="3333FF"/>
              </a:solidFill>
              <a:latin typeface="Times New Roman" pitchFamily="18" charset="0"/>
              <a:cs typeface="Times New Roman" pitchFamily="18" charset="0"/>
            </a:endParaRPr>
          </a:p>
          <a:p>
            <a:pPr lvl="0" algn="just"/>
            <a:r>
              <a:rPr lang="en-US" sz="2400" smtClean="0">
                <a:solidFill>
                  <a:srgbClr val="3333FF"/>
                </a:solidFill>
                <a:latin typeface="Times New Roman" pitchFamily="18" charset="0"/>
                <a:cs typeface="Times New Roman" pitchFamily="18" charset="0"/>
              </a:rPr>
              <a:t>- </a:t>
            </a:r>
            <a:r>
              <a:rPr lang="vi-VN" sz="2400" smtClean="0">
                <a:solidFill>
                  <a:srgbClr val="3333FF"/>
                </a:solidFill>
                <a:latin typeface="Times New Roman" pitchFamily="18" charset="0"/>
                <a:cs typeface="Times New Roman" pitchFamily="18" charset="0"/>
              </a:rPr>
              <a:t>Gợi </a:t>
            </a:r>
            <a:r>
              <a:rPr lang="vi-VN" sz="2400">
                <a:solidFill>
                  <a:srgbClr val="3333FF"/>
                </a:solidFill>
                <a:latin typeface="Times New Roman" pitchFamily="18" charset="0"/>
                <a:cs typeface="Times New Roman" pitchFamily="18" charset="0"/>
              </a:rPr>
              <a:t>ý code, phát sinh code nhanh và quản lý dự án tốt.</a:t>
            </a:r>
            <a:endParaRPr lang="en-US" sz="2400">
              <a:solidFill>
                <a:srgbClr val="3333FF"/>
              </a:solidFill>
              <a:latin typeface="Times New Roman" pitchFamily="18" charset="0"/>
              <a:cs typeface="Times New Roman" pitchFamily="18" charset="0"/>
            </a:endParaRPr>
          </a:p>
          <a:p>
            <a:pPr algn="just"/>
            <a:r>
              <a:rPr lang="en-US" sz="2400">
                <a:solidFill>
                  <a:srgbClr val="3333FF"/>
                </a:solidFill>
                <a:latin typeface="Times New Roman" pitchFamily="18" charset="0"/>
                <a:cs typeface="Times New Roman" pitchFamily="18" charset="0"/>
              </a:rPr>
              <a:t>Link</a:t>
            </a:r>
            <a:r>
              <a:rPr lang="vi-VN" sz="2400">
                <a:solidFill>
                  <a:srgbClr val="3333FF"/>
                </a:solidFill>
                <a:latin typeface="Times New Roman" pitchFamily="18" charset="0"/>
                <a:cs typeface="Times New Roman" pitchFamily="18" charset="0"/>
              </a:rPr>
              <a:t>: </a:t>
            </a:r>
            <a:r>
              <a:rPr lang="vi-VN" sz="2400" u="sng">
                <a:solidFill>
                  <a:srgbClr val="3333FF"/>
                </a:solidFill>
                <a:latin typeface="Times New Roman" pitchFamily="18" charset="0"/>
                <a:cs typeface="Times New Roman" pitchFamily="18" charset="0"/>
                <a:hlinkClick r:id="rId5"/>
              </a:rPr>
              <a:t>https://thonny.org/</a:t>
            </a:r>
            <a:endParaRPr lang="en-US" sz="2400">
              <a:solidFill>
                <a:srgbClr val="3333FF"/>
              </a:solidFill>
              <a:latin typeface="Times New Roman" pitchFamily="18" charset="0"/>
              <a:cs typeface="Times New Roman" pitchFamily="18" charset="0"/>
            </a:endParaRPr>
          </a:p>
        </p:txBody>
      </p:sp>
    </p:spTree>
    <p:extLst>
      <p:ext uri="{BB962C8B-B14F-4D97-AF65-F5344CB8AC3E}">
        <p14:creationId xmlns:p14="http://schemas.microsoft.com/office/powerpoint/2010/main" val="2384570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2844059" y="3436"/>
            <a:ext cx="7669953" cy="584775"/>
          </a:xfrm>
          <a:prstGeom prst="rect">
            <a:avLst/>
          </a:prstGeom>
        </p:spPr>
        <p:txBody>
          <a:bodyPr wrap="square">
            <a:spAutoFit/>
          </a:bodyPr>
          <a:lstStyle/>
          <a:p>
            <a:pPr lvl="1" algn="ctr"/>
            <a:r>
              <a:rPr lang="en-US" b="1">
                <a:solidFill>
                  <a:srgbClr val="FF0000"/>
                </a:solidFill>
                <a:latin typeface="Times New Roman" pitchFamily="18" charset="0"/>
                <a:cs typeface="Times New Roman" pitchFamily="18" charset="0"/>
              </a:rPr>
              <a:t>PHẦN MỀM </a:t>
            </a:r>
            <a:r>
              <a:rPr lang="en-US" b="1" smtClean="0">
                <a:solidFill>
                  <a:srgbClr val="FF0000"/>
                </a:solidFill>
                <a:latin typeface="Times New Roman" pitchFamily="18" charset="0"/>
                <a:cs typeface="Times New Roman" pitchFamily="18" charset="0"/>
              </a:rPr>
              <a:t>THONNY</a:t>
            </a:r>
            <a:endParaRPr lang="en-US">
              <a:solidFill>
                <a:srgbClr val="FF0000"/>
              </a:solidFill>
              <a:latin typeface="Times New Roman" pitchFamily="18" charset="0"/>
              <a:cs typeface="Times New Roman" pitchFamily="18" charset="0"/>
            </a:endParaRPr>
          </a:p>
        </p:txBody>
      </p:sp>
      <p:sp>
        <p:nvSpPr>
          <p:cNvPr id="6" name="Rectangle 5"/>
          <p:cNvSpPr/>
          <p:nvPr/>
        </p:nvSpPr>
        <p:spPr>
          <a:xfrm>
            <a:off x="799603" y="141060"/>
            <a:ext cx="1148071" cy="461665"/>
          </a:xfrm>
          <a:prstGeom prst="rect">
            <a:avLst/>
          </a:prstGeom>
        </p:spPr>
        <p:txBody>
          <a:bodyPr wrap="none">
            <a:spAutoFit/>
          </a:bodyPr>
          <a:lstStyle/>
          <a:p>
            <a:r>
              <a:rPr lang="en-US" sz="2400">
                <a:solidFill>
                  <a:srgbClr val="3333FF"/>
                </a:solidFill>
                <a:latin typeface="Times New Roman" pitchFamily="18" charset="0"/>
                <a:cs typeface="Times New Roman" pitchFamily="18" charset="0"/>
              </a:rPr>
              <a:t>Cài đặt:</a:t>
            </a:r>
          </a:p>
        </p:txBody>
      </p:sp>
      <p:pic>
        <p:nvPicPr>
          <p:cNvPr id="10" name="Picture 9"/>
          <p:cNvPicPr/>
          <p:nvPr/>
        </p:nvPicPr>
        <p:blipFill>
          <a:blip r:embed="rId4"/>
          <a:stretch>
            <a:fillRect/>
          </a:stretch>
        </p:blipFill>
        <p:spPr>
          <a:xfrm>
            <a:off x="0" y="575510"/>
            <a:ext cx="5136155" cy="2867968"/>
          </a:xfrm>
          <a:prstGeom prst="rect">
            <a:avLst/>
          </a:prstGeom>
        </p:spPr>
      </p:pic>
      <p:pic>
        <p:nvPicPr>
          <p:cNvPr id="11" name="Picture 10"/>
          <p:cNvPicPr/>
          <p:nvPr/>
        </p:nvPicPr>
        <p:blipFill>
          <a:blip r:embed="rId5"/>
          <a:stretch>
            <a:fillRect/>
          </a:stretch>
        </p:blipFill>
        <p:spPr>
          <a:xfrm>
            <a:off x="6784447" y="600910"/>
            <a:ext cx="5070637" cy="2842568"/>
          </a:xfrm>
          <a:prstGeom prst="rect">
            <a:avLst/>
          </a:prstGeom>
        </p:spPr>
      </p:pic>
      <p:sp>
        <p:nvSpPr>
          <p:cNvPr id="8" name="Rectangle 7"/>
          <p:cNvSpPr/>
          <p:nvPr/>
        </p:nvSpPr>
        <p:spPr>
          <a:xfrm>
            <a:off x="5003916" y="3056068"/>
            <a:ext cx="2360165" cy="400110"/>
          </a:xfrm>
          <a:prstGeom prst="rect">
            <a:avLst/>
          </a:prstGeom>
        </p:spPr>
        <p:txBody>
          <a:bodyPr wrap="square">
            <a:spAutoFit/>
          </a:bodyPr>
          <a:lstStyle/>
          <a:p>
            <a:r>
              <a:rPr lang="en-US" sz="2000" b="1">
                <a:solidFill>
                  <a:srgbClr val="3333FF"/>
                </a:solidFill>
                <a:latin typeface="Times New Roman" pitchFamily="18" charset="0"/>
                <a:cs typeface="Times New Roman" pitchFamily="18" charset="0"/>
              </a:rPr>
              <a:t>Chọn Next</a:t>
            </a:r>
          </a:p>
        </p:txBody>
      </p:sp>
      <p:sp>
        <p:nvSpPr>
          <p:cNvPr id="12" name="Rectangle 11"/>
          <p:cNvSpPr/>
          <p:nvPr/>
        </p:nvSpPr>
        <p:spPr>
          <a:xfrm>
            <a:off x="-98381" y="3443478"/>
            <a:ext cx="8430604" cy="400110"/>
          </a:xfrm>
          <a:prstGeom prst="rect">
            <a:avLst/>
          </a:prstGeom>
        </p:spPr>
        <p:txBody>
          <a:bodyPr wrap="square">
            <a:spAutoFit/>
          </a:bodyPr>
          <a:lstStyle/>
          <a:p>
            <a:r>
              <a:rPr lang="en-US" sz="2000" b="1">
                <a:solidFill>
                  <a:srgbClr val="3333FF"/>
                </a:solidFill>
                <a:latin typeface="Times New Roman" pitchFamily="18" charset="0"/>
                <a:cs typeface="Times New Roman" pitchFamily="18" charset="0"/>
              </a:rPr>
              <a:t>Chọn I accept the agreement</a:t>
            </a:r>
          </a:p>
        </p:txBody>
      </p:sp>
      <p:pic>
        <p:nvPicPr>
          <p:cNvPr id="16" name="Picture 15"/>
          <p:cNvPicPr/>
          <p:nvPr/>
        </p:nvPicPr>
        <p:blipFill>
          <a:blip r:embed="rId6"/>
          <a:stretch>
            <a:fillRect/>
          </a:stretch>
        </p:blipFill>
        <p:spPr>
          <a:xfrm>
            <a:off x="15889" y="3843588"/>
            <a:ext cx="4656494" cy="3014412"/>
          </a:xfrm>
          <a:prstGeom prst="rect">
            <a:avLst/>
          </a:prstGeom>
        </p:spPr>
      </p:pic>
      <p:sp>
        <p:nvSpPr>
          <p:cNvPr id="14" name="Rectangle 13"/>
          <p:cNvSpPr/>
          <p:nvPr/>
        </p:nvSpPr>
        <p:spPr>
          <a:xfrm>
            <a:off x="5003915" y="4873872"/>
            <a:ext cx="6094413" cy="461665"/>
          </a:xfrm>
          <a:prstGeom prst="rect">
            <a:avLst/>
          </a:prstGeom>
        </p:spPr>
        <p:txBody>
          <a:bodyPr>
            <a:spAutoFit/>
          </a:bodyPr>
          <a:lstStyle/>
          <a:p>
            <a:r>
              <a:rPr lang="en-US" sz="2400" b="1">
                <a:solidFill>
                  <a:srgbClr val="3333FF"/>
                </a:solidFill>
                <a:latin typeface="Times New Roman" pitchFamily="18" charset="0"/>
                <a:cs typeface="Times New Roman" pitchFamily="18" charset="0"/>
              </a:rPr>
              <a:t>Chọn Next cho đến kết thúc</a:t>
            </a:r>
          </a:p>
        </p:txBody>
      </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1726750" y="24826"/>
            <a:ext cx="9344766" cy="584775"/>
          </a:xfrm>
          <a:prstGeom prst="rect">
            <a:avLst/>
          </a:prstGeom>
        </p:spPr>
        <p:txBody>
          <a:bodyPr wrap="square">
            <a:spAutoFit/>
          </a:bodyPr>
          <a:lstStyle/>
          <a:p>
            <a:pPr lvl="1" algn="ctr"/>
            <a:r>
              <a:rPr lang="en-US" b="1" smtClean="0">
                <a:solidFill>
                  <a:srgbClr val="FF0000"/>
                </a:solidFill>
                <a:latin typeface="Times New Roman" pitchFamily="18" charset="0"/>
                <a:cs typeface="Times New Roman" pitchFamily="18" charset="0"/>
              </a:rPr>
              <a:t>CÁCH THỰC HIỆN PYTHON</a:t>
            </a:r>
            <a:endParaRPr lang="en-US">
              <a:solidFill>
                <a:srgbClr val="FF0000"/>
              </a:solidFill>
              <a:latin typeface="Times New Roman" pitchFamily="18" charset="0"/>
              <a:cs typeface="Times New Roman" pitchFamily="18" charset="0"/>
            </a:endParaRPr>
          </a:p>
        </p:txBody>
      </p:sp>
      <p:pic>
        <p:nvPicPr>
          <p:cNvPr id="512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601"/>
            <a:ext cx="1218882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32" y="2257425"/>
            <a:ext cx="12232356" cy="328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1828325" y="3436"/>
            <a:ext cx="8685688" cy="584775"/>
          </a:xfrm>
          <a:prstGeom prst="rect">
            <a:avLst/>
          </a:prstGeom>
        </p:spPr>
        <p:txBody>
          <a:bodyPr wrap="square">
            <a:spAutoFit/>
          </a:bodyPr>
          <a:lstStyle/>
          <a:p>
            <a:pPr lvl="1" algn="ctr"/>
            <a:r>
              <a:rPr lang="en-US" b="1">
                <a:solidFill>
                  <a:srgbClr val="FF0000"/>
                </a:solidFill>
                <a:latin typeface="Times New Roman" pitchFamily="18" charset="0"/>
                <a:cs typeface="Times New Roman" pitchFamily="18" charset="0"/>
              </a:rPr>
              <a:t>CÁCH THỰC HIỆN PYTHON</a:t>
            </a:r>
            <a:endParaRPr lang="en-US">
              <a:solidFill>
                <a:srgbClr val="FF0000"/>
              </a:solidFill>
              <a:latin typeface="Times New Roman" pitchFamily="18" charset="0"/>
              <a:cs typeface="Times New Roman" pitchFamily="18" charset="0"/>
            </a:endParaRPr>
          </a:p>
        </p:txBody>
      </p:sp>
      <p:pic>
        <p:nvPicPr>
          <p:cNvPr id="522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3610"/>
            <a:ext cx="1218882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9" name="Picture 7" descr="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121888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09600"/>
          </a:xfrm>
          <a:prstGeom prst="rect">
            <a:avLst/>
          </a:prstGeom>
          <a:noFill/>
          <a:extLst>
            <a:ext uri="{909E8E84-426E-40DD-AFC4-6F175D3DCCD1}">
              <a14:hiddenFill xmlns:a14="http://schemas.microsoft.com/office/drawing/2010/main">
                <a:solidFill>
                  <a:srgbClr val="FFFFFF"/>
                </a:solidFill>
              </a14:hiddenFill>
            </a:ext>
          </a:extLst>
        </p:spPr>
      </p:pic>
      <p:sp>
        <p:nvSpPr>
          <p:cNvPr id="44046" name="Rectangle 14"/>
          <p:cNvSpPr>
            <a:spLocks noChangeArrowheads="1"/>
          </p:cNvSpPr>
          <p:nvPr/>
        </p:nvSpPr>
        <p:spPr bwMode="auto">
          <a:xfrm>
            <a:off x="507868" y="5105400"/>
            <a:ext cx="111730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96875" indent="-396875" algn="just">
              <a:spcBef>
                <a:spcPct val="20000"/>
              </a:spcBef>
              <a:buClr>
                <a:srgbClr val="0000FF"/>
              </a:buClr>
              <a:buFont typeface="Wingdings" pitchFamily="2" charset="2"/>
              <a:buChar char="v"/>
            </a:pPr>
            <a:endParaRPr lang="en-US" sz="2200" b="1">
              <a:latin typeface=".VnSouthern" pitchFamily="34" charset="0"/>
            </a:endParaRPr>
          </a:p>
        </p:txBody>
      </p:sp>
      <p:sp>
        <p:nvSpPr>
          <p:cNvPr id="2" name="Rectangle 1"/>
          <p:cNvSpPr/>
          <p:nvPr/>
        </p:nvSpPr>
        <p:spPr>
          <a:xfrm>
            <a:off x="1015735" y="3436"/>
            <a:ext cx="10868369" cy="584775"/>
          </a:xfrm>
          <a:prstGeom prst="rect">
            <a:avLst/>
          </a:prstGeom>
        </p:spPr>
        <p:txBody>
          <a:bodyPr wrap="square">
            <a:spAutoFit/>
          </a:bodyPr>
          <a:lstStyle/>
          <a:p>
            <a:pPr lvl="1" algn="ctr"/>
            <a:r>
              <a:rPr lang="en-US" b="1">
                <a:solidFill>
                  <a:srgbClr val="FF0000"/>
                </a:solidFill>
                <a:latin typeface="Times New Roman" pitchFamily="18" charset="0"/>
                <a:cs typeface="Times New Roman" pitchFamily="18" charset="0"/>
              </a:rPr>
              <a:t>CÁCH THỰC HIỆN THONNY</a:t>
            </a:r>
            <a:endParaRPr lang="en-US">
              <a:solidFill>
                <a:srgbClr val="FF0000"/>
              </a:solidFill>
              <a:latin typeface="Times New Roman" pitchFamily="18" charset="0"/>
              <a:cs typeface="Times New Roman" pitchFamily="18" charset="0"/>
            </a:endParaRPr>
          </a:p>
        </p:txBody>
      </p:sp>
      <p:pic>
        <p:nvPicPr>
          <p:cNvPr id="532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735" y="671512"/>
            <a:ext cx="9719319" cy="618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19347" y="1930401"/>
            <a:ext cx="3336056" cy="323850"/>
          </a:xfrm>
          <a:prstGeom prst="wedgeRectCallout">
            <a:avLst>
              <a:gd name="adj1" fmla="val -13774"/>
              <a:gd name="adj2" fmla="val -273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3333FF"/>
                </a:solidFill>
              </a:rPr>
              <a:t>Nháy chuột tạo file</a:t>
            </a:r>
          </a:p>
        </p:txBody>
      </p:sp>
      <p:sp>
        <p:nvSpPr>
          <p:cNvPr id="6" name="Rectangular Callout 5"/>
          <p:cNvSpPr/>
          <p:nvPr/>
        </p:nvSpPr>
        <p:spPr>
          <a:xfrm>
            <a:off x="3656648" y="1761510"/>
            <a:ext cx="3250353" cy="612648"/>
          </a:xfrm>
          <a:prstGeom prst="wedgeRectCallout">
            <a:avLst>
              <a:gd name="adj1" fmla="val -106974"/>
              <a:gd name="adj2" fmla="val -129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FF0000"/>
                </a:solidFill>
              </a:rPr>
              <a:t>Chọn lưu với tên và phần mở rộng .py</a:t>
            </a:r>
            <a:endParaRPr lang="en-US" sz="2000">
              <a:solidFill>
                <a:srgbClr val="FF0000"/>
              </a:solidFill>
            </a:endParaRPr>
          </a:p>
        </p:txBody>
      </p:sp>
      <p:sp>
        <p:nvSpPr>
          <p:cNvPr id="7" name="Rectangular Callout 6"/>
          <p:cNvSpPr/>
          <p:nvPr/>
        </p:nvSpPr>
        <p:spPr>
          <a:xfrm>
            <a:off x="7211722" y="1148862"/>
            <a:ext cx="3961368" cy="612648"/>
          </a:xfrm>
          <a:prstGeom prst="wedgeRectCallout">
            <a:avLst>
              <a:gd name="adj1" fmla="val -174679"/>
              <a:gd name="adj2" fmla="val -441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FF0000"/>
                </a:solidFill>
              </a:rPr>
              <a:t>Thực hiện chương trình</a:t>
            </a:r>
            <a:endParaRPr lang="en-US" sz="2000">
              <a:solidFill>
                <a:srgbClr val="FF0000"/>
              </a:solidFill>
            </a:endParaRPr>
          </a:p>
        </p:txBody>
      </p:sp>
      <p:sp>
        <p:nvSpPr>
          <p:cNvPr id="8" name="Rectangular Callout 7"/>
          <p:cNvSpPr/>
          <p:nvPr/>
        </p:nvSpPr>
        <p:spPr>
          <a:xfrm>
            <a:off x="2236356" y="4343400"/>
            <a:ext cx="2840583" cy="609600"/>
          </a:xfrm>
          <a:prstGeom prst="wedgeRectCallout">
            <a:avLst>
              <a:gd name="adj1" fmla="val -56250"/>
              <a:gd name="adj2" fmla="val 22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FF0000"/>
                </a:solidFill>
              </a:rPr>
              <a:t>Kết quả</a:t>
            </a:r>
            <a:endParaRPr lang="en-US" sz="2000">
              <a:solidFill>
                <a:srgbClr val="FF0000"/>
              </a:solidFill>
            </a:endParaRPr>
          </a:p>
        </p:txBody>
      </p:sp>
    </p:spTree>
    <p:extLst>
      <p:ext uri="{BB962C8B-B14F-4D97-AF65-F5344CB8AC3E}">
        <p14:creationId xmlns:p14="http://schemas.microsoft.com/office/powerpoint/2010/main" val="320426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nodePh="1">
                                  <p:stCondLst>
                                    <p:cond delay="0"/>
                                  </p:stCondLst>
                                  <p:endCondLst>
                                    <p:cond evt="begin" delay="0">
                                      <p:tn val="5"/>
                                    </p:cond>
                                  </p:endCondLst>
                                  <p:childTnLst>
                                    <p:set>
                                      <p:cBhvr>
                                        <p:cTn id="6" dur="1" fill="hold">
                                          <p:stCondLst>
                                            <p:cond delay="0"/>
                                          </p:stCondLst>
                                        </p:cTn>
                                        <p:tgtEl>
                                          <p:spTgt spid="44046"/>
                                        </p:tgtEl>
                                        <p:attrNameLst>
                                          <p:attrName>style.visibility</p:attrName>
                                        </p:attrNameLst>
                                      </p:cBhvr>
                                      <p:to>
                                        <p:strVal val="visible"/>
                                      </p:to>
                                    </p:set>
                                    <p:animEffect transition="in" filter="strips(downRight)">
                                      <p:cBhvr>
                                        <p:cTn id="7" dur="10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7294</TotalTime>
  <Words>419</Words>
  <Application>Microsoft Office PowerPoint</Application>
  <PresentationFormat>Custom</PresentationFormat>
  <Paragraphs>50</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Default Design</vt:lpstr>
      <vt:lpstr>PBrush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hangduc</dc:creator>
  <cp:lastModifiedBy>USER</cp:lastModifiedBy>
  <cp:revision>253</cp:revision>
  <dcterms:created xsi:type="dcterms:W3CDTF">2008-02-09T19:51:05Z</dcterms:created>
  <dcterms:modified xsi:type="dcterms:W3CDTF">2023-02-04T13:38:31Z</dcterms:modified>
</cp:coreProperties>
</file>