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89" r:id="rId3"/>
    <p:sldId id="295" r:id="rId4"/>
    <p:sldId id="296" r:id="rId5"/>
    <p:sldId id="294" r:id="rId6"/>
    <p:sldId id="304" r:id="rId7"/>
    <p:sldId id="303" r:id="rId8"/>
    <p:sldId id="302" r:id="rId9"/>
    <p:sldId id="316" r:id="rId10"/>
    <p:sldId id="292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5FFC5"/>
    <a:srgbClr val="E0FFA3"/>
    <a:srgbClr val="D4FF7D"/>
    <a:srgbClr val="E3FFAB"/>
    <a:srgbClr val="C4FFA7"/>
    <a:srgbClr val="FF3300"/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2" autoAdjust="0"/>
  </p:normalViewPr>
  <p:slideViewPr>
    <p:cSldViewPr>
      <p:cViewPr>
        <p:scale>
          <a:sx n="60" d="100"/>
          <a:sy n="60" d="100"/>
        </p:scale>
        <p:origin x="-960" y="-21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4BDF-E05E-439F-8B90-7903171021F9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59A3-142A-4880-9BAD-BB37A24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0AD9F-947B-4B0B-9E76-972314EC1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922B3-7505-4D6C-A46E-215F0DC9D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D347-D2F9-45CF-A3A9-B30625E3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DEE58-3A96-4E02-A097-3EB9C47D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C6D1-0615-44B6-A9BB-3F884EACF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5146-AE02-4595-8A20-4C3BFA1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2664-8590-470D-A13A-4F0267A12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CD6F-322E-450F-AF1C-C31DC73A6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9C9D-B685-44FB-8E05-F469A2B70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C463-D4C0-4FFA-9C2F-B1297896B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F14AB-26FA-456C-83C5-E07D8F619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2E7D99E-CF89-4B0A-870F-4863B2469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3.png"/><Relationship Id="rId7" Type="http://schemas.openxmlformats.org/officeDocument/2006/relationships/image" Target="../media/image15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gif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8882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875529" y="1295400"/>
            <a:ext cx="2437765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n-lt"/>
              </a:rPr>
              <a:t>Bài</a:t>
            </a:r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 4</a:t>
            </a:r>
            <a:endParaRPr lang="en-US" sz="3600" kern="10">
              <a:ln w="9525">
                <a:solidFill>
                  <a:srgbClr val="990000"/>
                </a:solidFill>
                <a:round/>
                <a:headEnd/>
                <a:tailEnd/>
              </a:ln>
              <a:solidFill>
                <a:srgbClr val="686868"/>
              </a:solidFill>
              <a:latin typeface="+mj-lt"/>
            </a:endParaRPr>
          </a:p>
        </p:txBody>
      </p:sp>
      <p:sp>
        <p:nvSpPr>
          <p:cNvPr id="50180" name="WordArt 4"/>
          <p:cNvSpPr>
            <a:spLocks noChangeArrowheads="1" noChangeShapeType="1" noTextEdit="1"/>
          </p:cNvSpPr>
          <p:nvPr/>
        </p:nvSpPr>
        <p:spPr bwMode="auto">
          <a:xfrm>
            <a:off x="812588" y="2438400"/>
            <a:ext cx="10563648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CẤU TRÚC LẶP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CÂU LỆNH LẶP FOR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CÂU LỆNH LẶP WHILE</a:t>
            </a:r>
            <a:endParaRPr lang="en-US" sz="400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294" y="381000"/>
            <a:ext cx="4367662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86545" y="355600"/>
            <a:ext cx="599283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16442" y="6248400"/>
            <a:ext cx="233619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162" y="3799115"/>
            <a:ext cx="4062942" cy="263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89692" y="457200"/>
            <a:ext cx="57896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smtClean="0">
                <a:latin typeface="Courier New" pitchFamily="49" charset="0"/>
                <a:cs typeface="Courier New" pitchFamily="49" charset="0"/>
              </a:rPr>
              <a:t>Hãy nhớ</a:t>
            </a:r>
            <a:endParaRPr lang="en-US" sz="54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7309" y="314326"/>
          <a:ext cx="294563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PBrush" r:id="rId4" imgW="2457143" imgH="1819529" progId="">
                  <p:embed/>
                </p:oleObj>
              </mc:Choice>
              <mc:Fallback>
                <p:oleObj name="PBrush" r:id="rId4" imgW="2457143" imgH="1819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09" y="314326"/>
                        <a:ext cx="294563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7" descr="Disc-04-june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0" y="2895601"/>
            <a:ext cx="1079219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8" descr="Floppy-02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895600"/>
            <a:ext cx="8252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9" descr="Zip-01-june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4343400"/>
            <a:ext cx="15870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0" descr="Modem-01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4395788"/>
            <a:ext cx="152360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12413"/>
            <a:ext cx="4469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xmlns="" id="{26ABD35F-54CA-4ACB-BBCF-921F18944B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7332" y="805872"/>
            <a:ext cx="307978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52">
            <a:extLst>
              <a:ext uri="{FF2B5EF4-FFF2-40B4-BE49-F238E27FC236}">
                <a16:creationId xmlns="" xmlns:a16="http://schemas.microsoft.com/office/drawing/2014/main" id="{2E740048-2C3B-FAFA-5F90-F5D459ACE6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64049" y="675326"/>
            <a:ext cx="78762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Cấu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trúc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lặp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với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số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lần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biết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trước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#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for…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370B657-13FF-035E-53AD-CB2D50EE2A30}"/>
              </a:ext>
            </a:extLst>
          </p:cNvPr>
          <p:cNvSpPr txBox="1">
            <a:spLocks/>
          </p:cNvSpPr>
          <p:nvPr/>
        </p:nvSpPr>
        <p:spPr>
          <a:xfrm>
            <a:off x="150812" y="1339272"/>
            <a:ext cx="11887200" cy="4909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1. Cập nhật giá trị  cho biến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Trong lệnh gán biến cho biểu thức có chứa chính biến đó (</a:t>
            </a:r>
            <a:r>
              <a:rPr lang="en-US" sz="3000">
                <a:solidFill>
                  <a:srgbClr val="00B050"/>
                </a:solidFill>
                <a:latin typeface="Cambria" panose="02040503050406030204" pitchFamily="18" charset="0"/>
              </a:rPr>
              <a:t>Vd: x=x+1</a:t>
            </a:r>
            <a:r>
              <a:rPr lang="en-US" sz="3000">
                <a:latin typeface="Cambria" panose="020405030504060302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3000" i="1">
                <a:latin typeface="Cambria" panose="02040503050406030204" pitchFamily="18" charset="0"/>
              </a:rPr>
              <a:t>&gt;&gt; Lưu ý biến phải khởi tạo trước nếu không sẽ báo lỗi.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2. Hàm range và tham số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3. Tìm min, max (duyệt)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4. Vòng lặp lồng nhau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5. Điều khiển vòng lặp bằng “continue” hay “break”.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6. Nhánh else của for</a:t>
            </a:r>
          </a:p>
          <a:p>
            <a:pPr marL="0" indent="0" algn="just">
              <a:buNone/>
            </a:pPr>
            <a:r>
              <a:rPr lang="en-US" sz="3000">
                <a:latin typeface="Cambria" panose="02040503050406030204" pitchFamily="18" charset="0"/>
              </a:rPr>
              <a:t>7. for each trong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24826"/>
            <a:ext cx="7110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2">
            <a:extLst>
              <a:ext uri="{FF2B5EF4-FFF2-40B4-BE49-F238E27FC236}">
                <a16:creationId xmlns="" xmlns:a16="http://schemas.microsoft.com/office/drawing/2014/main" id="{8E69E3AB-B837-4B69-ADF5-0F8469B35E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7244" y="609600"/>
            <a:ext cx="78762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Cấu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trúc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lặp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với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số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lần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biết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trước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#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for…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="" xmlns:a16="http://schemas.microsoft.com/office/drawing/2014/main" id="{8F33B50F-91A7-40E3-8E98-117BDEE744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729672"/>
            <a:ext cx="307978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62161"/>
            <a:ext cx="10820400" cy="2905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i="1">
                <a:solidFill>
                  <a:srgbClr val="FF0000"/>
                </a:solidFill>
                <a:latin typeface="Chu Van An" panose="02020603050405020304" pitchFamily="18" charset="0"/>
                <a:cs typeface="Chu Van An" panose="02020603050405020304" pitchFamily="18" charset="0"/>
              </a:rPr>
              <a:t>for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dùng để lặp tuần tự các công việc, </a:t>
            </a:r>
            <a:r>
              <a:rPr lang="en-US" sz="2800" i="1">
                <a:solidFill>
                  <a:srgbClr val="FF0000"/>
                </a:solidFill>
                <a:latin typeface="Chu Van An" panose="02020603050405020304" pitchFamily="18" charset="0"/>
                <a:cs typeface="Chu Van An" panose="02020603050405020304" pitchFamily="18" charset="0"/>
              </a:rPr>
              <a:t>for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sử dụng </a:t>
            </a:r>
            <a:r>
              <a:rPr lang="en-US" sz="2800" i="1">
                <a:solidFill>
                  <a:srgbClr val="FF0000"/>
                </a:solidFill>
                <a:latin typeface="Chu Van An" panose="02020603050405020304" pitchFamily="18" charset="0"/>
                <a:cs typeface="Chu Van An" panose="02020603050405020304" pitchFamily="18" charset="0"/>
              </a:rPr>
              <a:t>range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để định nghĩa vùng dữ liệu lặp và b</a:t>
            </a:r>
            <a:r>
              <a:rPr lang="vi-VN" sz="2800">
                <a:latin typeface="Chu Van An" panose="02020603050405020304" pitchFamily="18" charset="0"/>
                <a:cs typeface="Chu Van An" panose="02020603050405020304" pitchFamily="18" charset="0"/>
              </a:rPr>
              <a:t>ư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ớc lặp</a:t>
            </a:r>
          </a:p>
          <a:p>
            <a:pPr marL="0" indent="0" algn="just">
              <a:buNone/>
            </a:pPr>
            <a:r>
              <a:rPr lang="en-US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Cú pháp hàm range:</a:t>
            </a:r>
          </a:p>
          <a:p>
            <a:pPr marL="0" indent="0" algn="just">
              <a:buNone/>
            </a:pPr>
            <a:r>
              <a:rPr lang="en-US" sz="2800">
                <a:solidFill>
                  <a:srgbClr val="0000CC"/>
                </a:solidFill>
                <a:latin typeface="Chu Van An" panose="02020603050405020304" pitchFamily="18" charset="0"/>
                <a:cs typeface="Chu Van An" panose="02020603050405020304" pitchFamily="18" charset="0"/>
              </a:rPr>
              <a:t>begin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: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Giá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trị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bắt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đầu</a:t>
            </a:r>
            <a:endParaRPr lang="en-US" sz="2800">
              <a:latin typeface="Chu Van An" panose="02020603050405020304" pitchFamily="18" charset="0"/>
              <a:cs typeface="Chu Van 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>
                <a:solidFill>
                  <a:srgbClr val="0000CC"/>
                </a:solidFill>
                <a:latin typeface="Chu Van An" panose="02020603050405020304" pitchFamily="18" charset="0"/>
                <a:cs typeface="Chu Van An" panose="02020603050405020304" pitchFamily="18" charset="0"/>
              </a:rPr>
              <a:t>end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: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Giá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trị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cuối</a:t>
            </a:r>
            <a:endParaRPr lang="en-US" sz="2800">
              <a:latin typeface="Chu Van An" panose="02020603050405020304" pitchFamily="18" charset="0"/>
              <a:cs typeface="Chu Van 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>
                <a:solidFill>
                  <a:srgbClr val="0000CC"/>
                </a:solidFill>
                <a:latin typeface="Chu Van An" panose="02020603050405020304" pitchFamily="18" charset="0"/>
                <a:cs typeface="Chu Van An" panose="02020603050405020304" pitchFamily="18" charset="0"/>
              </a:rPr>
              <a:t>step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: B</a:t>
            </a:r>
            <a:r>
              <a:rPr lang="vi-VN" sz="2800">
                <a:latin typeface="Chu Van An" panose="02020603050405020304" pitchFamily="18" charset="0"/>
                <a:cs typeface="Chu Van An" panose="02020603050405020304" pitchFamily="18" charset="0"/>
              </a:rPr>
              <a:t>ư</a:t>
            </a:r>
            <a:r>
              <a:rPr lang="en-US" sz="2800" err="1">
                <a:latin typeface="Chu Van An" panose="02020603050405020304" pitchFamily="18" charset="0"/>
                <a:cs typeface="Chu Van An" panose="02020603050405020304" pitchFamily="18" charset="0"/>
              </a:rPr>
              <a:t>ớc</a:t>
            </a:r>
            <a:r>
              <a:rPr lang="en-US" sz="2800">
                <a:latin typeface="Chu Van An" panose="02020603050405020304" pitchFamily="18" charset="0"/>
                <a:cs typeface="Chu Van An" panose="02020603050405020304" pitchFamily="18" charset="0"/>
              </a:rPr>
              <a:t> nhảy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E06BB3-774D-45BA-BA5A-0B8F47A9F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369321"/>
            <a:ext cx="5867400" cy="6786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311DFF-4D8C-4E6A-B346-E3E30F05BBD8}"/>
              </a:ext>
            </a:extLst>
          </p:cNvPr>
          <p:cNvSpPr/>
          <p:nvPr/>
        </p:nvSpPr>
        <p:spPr>
          <a:xfrm>
            <a:off x="4464046" y="3244747"/>
            <a:ext cx="72707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err="1">
                <a:solidFill>
                  <a:srgbClr val="0000CC"/>
                </a:solidFill>
                <a:latin typeface="Cambria" panose="02040503050406030204" pitchFamily="18" charset="0"/>
              </a:rPr>
              <a:t>Ví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latin typeface="Cambria" panose="02040503050406030204" pitchFamily="18" charset="0"/>
              </a:rPr>
              <a:t>dụ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latin typeface="Cambria" panose="02040503050406030204" pitchFamily="18" charset="0"/>
              </a:rPr>
              <a:t>cách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latin typeface="Cambria" panose="02040503050406030204" pitchFamily="18" charset="0"/>
              </a:rPr>
              <a:t>hoạt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latin typeface="Cambria" panose="02040503050406030204" pitchFamily="18" charset="0"/>
              </a:rPr>
              <a:t>động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latin typeface="Cambria" panose="02040503050406030204" pitchFamily="18" charset="0"/>
              </a:rPr>
              <a:t>của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 range:</a:t>
            </a:r>
          </a:p>
          <a:p>
            <a:r>
              <a:rPr lang="en-US" sz="2800">
                <a:latin typeface="Cambria" panose="02040503050406030204" pitchFamily="18" charset="0"/>
              </a:rPr>
              <a:t>• range(10) 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 0; 1; 2; 3; 4; 5; 6; 7; 8; 9</a:t>
            </a:r>
          </a:p>
          <a:p>
            <a:r>
              <a:rPr lang="en-US" sz="2800">
                <a:latin typeface="Cambria" panose="02040503050406030204" pitchFamily="18" charset="0"/>
              </a:rPr>
              <a:t>• range(1, 10) 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 1; 2; 3; 4; 5; 6; 7; 8; 9</a:t>
            </a:r>
          </a:p>
          <a:p>
            <a:r>
              <a:rPr lang="en-US" sz="2800">
                <a:latin typeface="Cambria" panose="02040503050406030204" pitchFamily="18" charset="0"/>
              </a:rPr>
              <a:t>• range(1, 10, 2) 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 1; 3; 5; 7; 9</a:t>
            </a:r>
          </a:p>
          <a:p>
            <a:r>
              <a:rPr lang="en-US" sz="2800">
                <a:latin typeface="Cambria" panose="02040503050406030204" pitchFamily="18" charset="0"/>
              </a:rPr>
              <a:t>• range(10, 0, -1) 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 10; 9; 8; 7; 6; 5; 4; 3; 2; 1</a:t>
            </a:r>
          </a:p>
          <a:p>
            <a:r>
              <a:rPr lang="en-US" sz="2800">
                <a:latin typeface="Cambria" panose="02040503050406030204" pitchFamily="18" charset="0"/>
              </a:rPr>
              <a:t>• range(10, 0, -2) 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 10; 8; 6; 4; 2</a:t>
            </a:r>
          </a:p>
          <a:p>
            <a:r>
              <a:rPr lang="en-US" sz="2800">
                <a:latin typeface="Cambria" panose="02040503050406030204" pitchFamily="18" charset="0"/>
              </a:rPr>
              <a:t>• range(2, 11, 2) 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 2; 4; 6; 8; 10</a:t>
            </a:r>
          </a:p>
        </p:txBody>
      </p:sp>
    </p:spTree>
    <p:extLst>
      <p:ext uri="{BB962C8B-B14F-4D97-AF65-F5344CB8AC3E}">
        <p14:creationId xmlns:p14="http://schemas.microsoft.com/office/powerpoint/2010/main" val="6193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solidFill>
                <a:srgbClr val="000000"/>
              </a:solidFill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6647" y="3436"/>
            <a:ext cx="7110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2">
            <a:extLst>
              <a:ext uri="{FF2B5EF4-FFF2-40B4-BE49-F238E27FC236}">
                <a16:creationId xmlns="" xmlns:a16="http://schemas.microsoft.com/office/drawing/2014/main" id="{185F54F3-68A2-499E-8EB5-5581CC24B3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7244" y="609600"/>
            <a:ext cx="78762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Cấu trúc lặp với số lần biết trước #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for…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="" xmlns:a16="http://schemas.microsoft.com/office/drawing/2014/main" id="{F24CCFF7-41CF-4690-A9FD-18D95F04F8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729672"/>
            <a:ext cx="307978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9915" y="1217585"/>
            <a:ext cx="9096391" cy="452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latin typeface="Cambria" panose="02040503050406030204" pitchFamily="18" charset="0"/>
              </a:rPr>
              <a:t>CP: </a:t>
            </a:r>
            <a:r>
              <a:rPr 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begin,end,step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4062A6E-1D47-431D-BEEA-1412854C3283}"/>
              </a:ext>
            </a:extLst>
          </p:cNvPr>
          <p:cNvSpPr txBox="1">
            <a:spLocks/>
          </p:cNvSpPr>
          <p:nvPr/>
        </p:nvSpPr>
        <p:spPr>
          <a:xfrm>
            <a:off x="2483528" y="1633344"/>
            <a:ext cx="2853068" cy="3955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Khối</a:t>
            </a:r>
            <a:r>
              <a:rPr 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r>
              <a:rPr 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6E8C68DF-3625-4905-9564-2A9FE487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52" y="2028885"/>
            <a:ext cx="4734232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end=‘ ‘)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i,end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=‘ ‘)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i,end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=‘ ‘)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i,end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=‘ ‘)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i,end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=‘ ‘)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i,end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=‘ ‘)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486DAF4-ED4C-4B15-804B-8633D1E0E301}"/>
              </a:ext>
            </a:extLst>
          </p:cNvPr>
          <p:cNvSpPr txBox="1">
            <a:spLocks/>
          </p:cNvSpPr>
          <p:nvPr/>
        </p:nvSpPr>
        <p:spPr>
          <a:xfrm>
            <a:off x="1192529" y="3788803"/>
            <a:ext cx="1163939" cy="5036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err="1">
                <a:latin typeface="Cambria" panose="02040503050406030204" pitchFamily="18" charset="0"/>
              </a:rPr>
              <a:t>Ví</a:t>
            </a:r>
            <a:r>
              <a:rPr lang="en-US" sz="2800" b="1">
                <a:latin typeface="Cambria" panose="02040503050406030204" pitchFamily="18" charset="0"/>
              </a:rPr>
              <a:t> </a:t>
            </a:r>
            <a:r>
              <a:rPr lang="en-US" sz="2800" b="1" err="1">
                <a:latin typeface="Cambria" panose="02040503050406030204" pitchFamily="18" charset="0"/>
              </a:rPr>
              <a:t>dụ</a:t>
            </a:r>
            <a:r>
              <a:rPr lang="en-US" sz="2800" b="1">
                <a:latin typeface="Cambria" panose="02040503050406030204" pitchFamily="18" charset="0"/>
              </a:rPr>
              <a:t>: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58A88B-512A-4EE3-AFB6-9223A1D46919}"/>
              </a:ext>
            </a:extLst>
          </p:cNvPr>
          <p:cNvSpPr/>
          <p:nvPr/>
        </p:nvSpPr>
        <p:spPr>
          <a:xfrm>
            <a:off x="7429998" y="200641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0 1 2 3 4 5 6 7 8 9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ACCE968-D8A7-4BF2-9AC2-39A5CF2B6EEB}"/>
              </a:ext>
            </a:extLst>
          </p:cNvPr>
          <p:cNvCxnSpPr/>
          <p:nvPr/>
        </p:nvCxnSpPr>
        <p:spPr>
          <a:xfrm>
            <a:off x="6253814" y="2295939"/>
            <a:ext cx="113317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1C98BD5-D9B9-4828-82D2-63B44D1DCE4A}"/>
              </a:ext>
            </a:extLst>
          </p:cNvPr>
          <p:cNvCxnSpPr/>
          <p:nvPr/>
        </p:nvCxnSpPr>
        <p:spPr>
          <a:xfrm>
            <a:off x="6704388" y="3057939"/>
            <a:ext cx="113317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87A3DBC-A3DF-423C-99E5-2605AFA1422C}"/>
              </a:ext>
            </a:extLst>
          </p:cNvPr>
          <p:cNvCxnSpPr/>
          <p:nvPr/>
        </p:nvCxnSpPr>
        <p:spPr>
          <a:xfrm>
            <a:off x="7009188" y="3743739"/>
            <a:ext cx="113317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0CDB6F9-C354-43E0-A33F-2B2FF6AA14DC}"/>
              </a:ext>
            </a:extLst>
          </p:cNvPr>
          <p:cNvCxnSpPr/>
          <p:nvPr/>
        </p:nvCxnSpPr>
        <p:spPr>
          <a:xfrm>
            <a:off x="7108634" y="4505739"/>
            <a:ext cx="113317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93C31CDD-9516-4E15-857A-75FB043BBE9B}"/>
              </a:ext>
            </a:extLst>
          </p:cNvPr>
          <p:cNvCxnSpPr/>
          <p:nvPr/>
        </p:nvCxnSpPr>
        <p:spPr>
          <a:xfrm>
            <a:off x="7188146" y="5267739"/>
            <a:ext cx="113317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21B9A2A3-0DAD-4915-8756-E39C8609D2C6}"/>
              </a:ext>
            </a:extLst>
          </p:cNvPr>
          <p:cNvCxnSpPr/>
          <p:nvPr/>
        </p:nvCxnSpPr>
        <p:spPr>
          <a:xfrm>
            <a:off x="7132067" y="5953539"/>
            <a:ext cx="113317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81800CE-41A1-41A0-A886-B311457267EF}"/>
              </a:ext>
            </a:extLst>
          </p:cNvPr>
          <p:cNvSpPr/>
          <p:nvPr/>
        </p:nvSpPr>
        <p:spPr>
          <a:xfrm>
            <a:off x="7847497" y="2765864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1 2 3 4 5 6 7 8 9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56E8FD0-7759-4EDE-BDD5-2E1CC4CB5326}"/>
              </a:ext>
            </a:extLst>
          </p:cNvPr>
          <p:cNvSpPr/>
          <p:nvPr/>
        </p:nvSpPr>
        <p:spPr>
          <a:xfrm>
            <a:off x="8150201" y="3455287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1 3 5 7 9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8652ABA-D3A6-428C-A77C-D5714E7EA8C4}"/>
              </a:ext>
            </a:extLst>
          </p:cNvPr>
          <p:cNvSpPr/>
          <p:nvPr/>
        </p:nvSpPr>
        <p:spPr>
          <a:xfrm>
            <a:off x="8265237" y="4228910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10 9 8 7 6 5 4 3 2 1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E3D5003-4859-422E-A023-83EB4634BD31}"/>
              </a:ext>
            </a:extLst>
          </p:cNvPr>
          <p:cNvSpPr/>
          <p:nvPr/>
        </p:nvSpPr>
        <p:spPr>
          <a:xfrm>
            <a:off x="8321316" y="5002533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10 8 6 4 2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2ACDA12-253C-4406-A194-289302735373}"/>
              </a:ext>
            </a:extLst>
          </p:cNvPr>
          <p:cNvSpPr/>
          <p:nvPr/>
        </p:nvSpPr>
        <p:spPr>
          <a:xfrm>
            <a:off x="8327998" y="5705209"/>
            <a:ext cx="1608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2 4 6 8 10</a:t>
            </a:r>
          </a:p>
        </p:txBody>
      </p:sp>
    </p:spTree>
    <p:extLst>
      <p:ext uri="{BB962C8B-B14F-4D97-AF65-F5344CB8AC3E}">
        <p14:creationId xmlns:p14="http://schemas.microsoft.com/office/powerpoint/2010/main" val="40112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24826"/>
            <a:ext cx="5891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2">
            <a:extLst>
              <a:ext uri="{FF2B5EF4-FFF2-40B4-BE49-F238E27FC236}">
                <a16:creationId xmlns="" xmlns:a16="http://schemas.microsoft.com/office/drawing/2014/main" id="{A84186F7-0F85-42EC-86BC-0D9A9BBCE0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67776" y="635000"/>
            <a:ext cx="787622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Cấu trúc lặp với số lần biết trước #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for…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="" xmlns:a16="http://schemas.microsoft.com/office/drawing/2014/main" id="{512FF0E1-4E34-44B0-B238-3D441A46EE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7332" y="755072"/>
            <a:ext cx="307978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D116443-6F3F-48A7-9AA0-7722EBDB1D59}"/>
              </a:ext>
            </a:extLst>
          </p:cNvPr>
          <p:cNvSpPr txBox="1"/>
          <p:nvPr/>
        </p:nvSpPr>
        <p:spPr>
          <a:xfrm>
            <a:off x="7008812" y="1612880"/>
            <a:ext cx="4993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N=8, s=0</a:t>
            </a:r>
          </a:p>
          <a:p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N=8 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</a:rPr>
              <a:t>là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</a:rPr>
              <a:t>chẵn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endParaRPr lang="en-US" sz="2400" smtClean="0">
              <a:latin typeface="Chu Van An" panose="02020603050405020304" pitchFamily="18" charset="0"/>
              <a:cs typeface="Chu Van An" panose="02020603050405020304" pitchFamily="18" charset="0"/>
            </a:endParaRPr>
          </a:p>
          <a:p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</a:rPr>
              <a:t>n%2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==0=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8%2=0. x      (2, 9) step=2 </a:t>
            </a:r>
            <a:endParaRPr lang="en-US" sz="2400">
              <a:latin typeface="Chu Van An" panose="02020603050405020304" pitchFamily="18" charset="0"/>
              <a:cs typeface="Chu Van 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x=2s=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s+x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=0+2=2</a:t>
            </a:r>
          </a:p>
          <a:p>
            <a:pPr marL="457200" indent="-457200">
              <a:buAutoNum type="arabicParenR"/>
            </a:pP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x=4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s=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s+x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=2+4=6</a:t>
            </a:r>
          </a:p>
          <a:p>
            <a:pPr marL="457200" indent="-457200">
              <a:buAutoNum type="arabicParenR"/>
            </a:pPr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</a:rPr>
              <a:t>x=6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s=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s+x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=6+6=12</a:t>
            </a:r>
          </a:p>
          <a:p>
            <a:pPr marL="457200" indent="-457200">
              <a:buAutoNum type="arabicParenR"/>
            </a:pP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=8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s=</a:t>
            </a:r>
            <a:r>
              <a:rPr lang="en-US" sz="2400" err="1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s+x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=12+8=20</a:t>
            </a:r>
          </a:p>
          <a:p>
            <a:pPr marL="457200" indent="-457200">
              <a:buAutoNum type="arabicParenR"/>
            </a:pP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=10</a:t>
            </a: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thấy </a:t>
            </a:r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10&gt;n+1=9</a:t>
            </a:r>
          </a:p>
          <a:p>
            <a:r>
              <a:rPr lang="en-US" sz="2400" smtClean="0"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Tổng s=20</a:t>
            </a:r>
            <a:endParaRPr lang="en-US" sz="2400">
              <a:latin typeface="Chu Van An" panose="02020603050405020304" pitchFamily="18" charset="0"/>
              <a:cs typeface="Chu Van 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28863"/>
              </p:ext>
            </p:extLst>
          </p:nvPr>
        </p:nvGraphicFramePr>
        <p:xfrm>
          <a:off x="9980612" y="2514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0612" y="2514600"/>
                        <a:ext cx="45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600200"/>
            <a:ext cx="610833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5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2942" y="3436"/>
            <a:ext cx="7821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FA359F-5C5E-49D6-90E9-C1162229D1E7}"/>
              </a:ext>
            </a:extLst>
          </p:cNvPr>
          <p:cNvSpPr/>
          <p:nvPr/>
        </p:nvSpPr>
        <p:spPr>
          <a:xfrm>
            <a:off x="609600" y="637461"/>
            <a:ext cx="60960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NHIỆM VỤ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itchFamily="18" charset="0"/>
                <a:cs typeface="Chu Van An" panose="02020603050405020304" pitchFamily="18" charset="0"/>
              </a:rPr>
              <a:t>Nhập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vào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nguyên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dương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Tính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tổng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từ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1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 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Vd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: N=8  S=1+2+3+4+5+6+7+8; S=36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hồi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: S=1+2+3+…+N.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Có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N/2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cặp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có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tổng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là</a:t>
            </a: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N+1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mbria" pitchFamily="18" charset="0"/>
                <a:ea typeface="Cambria" panose="020405030504060302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N=8  N/2=8/2=4  S=4*9=36</a:t>
            </a:r>
            <a:endParaRPr kumimoji="0" lang="en-US" sz="2400" b="0" i="0" u="none" strike="noStrike" kern="0" cap="none" spc="0" normalizeH="0" baseline="0" noProof="0">
              <a:ln w="0"/>
              <a:solidFill>
                <a:srgbClr val="0000CC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mbria" pitchFamily="18" charset="0"/>
              <a:ea typeface="Cambria" panose="02040503050406030204" pitchFamily="18" charset="0"/>
              <a:cs typeface="Chu Van 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DA3C9C-89AD-47EB-B63D-9C04D8E75031}"/>
              </a:ext>
            </a:extLst>
          </p:cNvPr>
          <p:cNvSpPr/>
          <p:nvPr/>
        </p:nvSpPr>
        <p:spPr>
          <a:xfrm>
            <a:off x="7061200" y="710313"/>
            <a:ext cx="4976812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THUẬT TOÁN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B1.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Nhập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N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và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khởi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tạo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biến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chứa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tổng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S=0.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B2.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với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i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từ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1,n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     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cộng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dồn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i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vào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</a:rPr>
              <a:t> S 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 S=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S+i</a:t>
            </a:r>
            <a:endParaRPr kumimoji="0" lang="en-US" sz="2600" b="1" i="0" u="none" strike="noStrike" kern="0" cap="none" spc="0" normalizeH="0" baseline="0" noProof="0">
              <a:ln w="0"/>
              <a:solidFill>
                <a:srgbClr val="0000CC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 (Body)"/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B3.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Thông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báo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kết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 </a:t>
            </a:r>
            <a:r>
              <a:rPr kumimoji="0" lang="en-US" sz="2600" b="1" i="0" u="none" strike="noStrike" kern="0" cap="none" spc="0" normalizeH="0" baseline="0" noProof="0" err="1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quả</a:t>
            </a:r>
            <a:r>
              <a:rPr kumimoji="0" lang="en-US" sz="2600" b="1" i="0" u="none" strike="noStrike" kern="0" cap="none" spc="0" normalizeH="0" baseline="0" noProof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(Body)"/>
                <a:sym typeface="Wingdings" panose="05000000000000000000" pitchFamily="2" charset="2"/>
              </a:rPr>
              <a:t> S.</a:t>
            </a:r>
            <a:endParaRPr kumimoji="0" lang="en-US" sz="2600" b="1" i="0" u="none" strike="noStrike" kern="0" cap="none" spc="0" normalizeH="0" baseline="0" noProof="0">
              <a:ln w="0"/>
              <a:solidFill>
                <a:srgbClr val="0000CC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FE59A7-4193-443F-9BF9-309631FAAD18}"/>
              </a:ext>
            </a:extLst>
          </p:cNvPr>
          <p:cNvSpPr txBox="1"/>
          <p:nvPr/>
        </p:nvSpPr>
        <p:spPr>
          <a:xfrm>
            <a:off x="2286000" y="3475060"/>
            <a:ext cx="863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#Nhập n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và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khởi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tạo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s=0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n=int(input('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nguyên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dương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N='))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s=0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#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với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mỗi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i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=1,n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thì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cộng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dồn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i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vào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in range(1,n+1):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#s+=i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# in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kết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 </a:t>
            </a:r>
            <a:r>
              <a:rPr kumimoji="0" lang="en-US" sz="2000" b="0" i="1" u="none" strike="noStrike" kern="0" cap="none" spc="0" normalizeH="0" baseline="0" noProof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 (Body)"/>
              </a:rPr>
              <a:t>quả</a:t>
            </a:r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(Body)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Tổng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:',s)</a:t>
            </a:r>
          </a:p>
        </p:txBody>
      </p:sp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24826"/>
            <a:ext cx="7211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52">
            <a:extLst>
              <a:ext uri="{FF2B5EF4-FFF2-40B4-BE49-F238E27FC236}">
                <a16:creationId xmlns="" xmlns:a16="http://schemas.microsoft.com/office/drawing/2014/main" id="{8E69E3AB-B837-4B69-ADF5-0F8469B35E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2619" y="7620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Cấu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trúc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lặp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với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số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lần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chưa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biết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trước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#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while…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8F33B50F-91A7-40E3-8E98-117BDEE744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9200" y="8820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D53565F-E808-44CA-9056-DDE66FE5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09800"/>
            <a:ext cx="3145744" cy="421076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79527" y="1384288"/>
            <a:ext cx="5373368" cy="1066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CP:  </a:t>
            </a: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&lt;</a:t>
            </a:r>
            <a:r>
              <a:rPr lang="en-US" sz="280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0" indent="0" algn="just">
              <a:buNone/>
            </a:pP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280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khối</a:t>
            </a: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r>
              <a:rPr 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AA7B434-43C1-4196-AD62-79C9B5425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451087"/>
            <a:ext cx="4296876" cy="356936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B2AF40DA-75E5-4C77-AF5A-5C7C624951FD}"/>
              </a:ext>
            </a:extLst>
          </p:cNvPr>
          <p:cNvSpPr txBox="1">
            <a:spLocks/>
          </p:cNvSpPr>
          <p:nvPr/>
        </p:nvSpPr>
        <p:spPr>
          <a:xfrm>
            <a:off x="8107045" y="1609336"/>
            <a:ext cx="1276350" cy="50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i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Ví</a:t>
            </a:r>
            <a:r>
              <a:rPr lang="en-US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i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dụ</a:t>
            </a:r>
            <a:r>
              <a:rPr lang="en-US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FA359F-5C5E-49D6-90E9-C1162229D1E7}"/>
              </a:ext>
            </a:extLst>
          </p:cNvPr>
          <p:cNvSpPr/>
          <p:nvPr/>
        </p:nvSpPr>
        <p:spPr>
          <a:xfrm>
            <a:off x="1371600" y="666069"/>
            <a:ext cx="8839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LUYỆN</a:t>
            </a:r>
            <a:r>
              <a:rPr 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 </a:t>
            </a:r>
            <a:r>
              <a:rPr 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TẬP</a:t>
            </a:r>
            <a:endParaRPr lang="en-US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25349AD-8BDB-4FFA-A612-C982D927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27734"/>
            <a:ext cx="11099340" cy="50537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4244413-4373-41FA-8EFA-B0298208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3" y="1025094"/>
            <a:ext cx="9448800" cy="5432338"/>
          </a:xfrm>
          <a:prstGeom prst="rect">
            <a:avLst/>
          </a:prstGeom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2683"/>
            <a:ext cx="88392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5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7411</TotalTime>
  <Words>604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Default Design</vt:lpstr>
      <vt:lpstr>PBrush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hangduc</dc:creator>
  <cp:lastModifiedBy>USER</cp:lastModifiedBy>
  <cp:revision>298</cp:revision>
  <dcterms:created xsi:type="dcterms:W3CDTF">2008-02-09T19:51:05Z</dcterms:created>
  <dcterms:modified xsi:type="dcterms:W3CDTF">2023-02-11T01:30:19Z</dcterms:modified>
</cp:coreProperties>
</file>