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1" r:id="rId2"/>
    <p:sldId id="315" r:id="rId3"/>
    <p:sldId id="314" r:id="rId4"/>
    <p:sldId id="313" r:id="rId5"/>
    <p:sldId id="312" r:id="rId6"/>
    <p:sldId id="311" r:id="rId7"/>
    <p:sldId id="310" r:id="rId8"/>
    <p:sldId id="309" r:id="rId9"/>
    <p:sldId id="308" r:id="rId10"/>
    <p:sldId id="316" r:id="rId11"/>
    <p:sldId id="292" r:id="rId12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5FFC5"/>
    <a:srgbClr val="E0FFA3"/>
    <a:srgbClr val="D4FF7D"/>
    <a:srgbClr val="E3FFAB"/>
    <a:srgbClr val="C4FFA7"/>
    <a:srgbClr val="FF3300"/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662" autoAdjust="0"/>
  </p:normalViewPr>
  <p:slideViewPr>
    <p:cSldViewPr>
      <p:cViewPr>
        <p:scale>
          <a:sx n="70" d="100"/>
          <a:sy n="70" d="100"/>
        </p:scale>
        <p:origin x="630" y="-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4BDF-E05E-439F-8B90-7903171021F9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59A3-142A-4880-9BAD-BB37A24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0AD9F-947B-4B0B-9E76-972314EC1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922B3-7505-4D6C-A46E-215F0DC9D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D347-D2F9-45CF-A3A9-B30625E3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DEE58-3A96-4E02-A097-3EB9C47D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C6D1-0615-44B6-A9BB-3F884EACF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5146-AE02-4595-8A20-4C3BFA1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2664-8590-470D-A13A-4F0267A12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CD6F-322E-450F-AF1C-C31DC73A6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9C9D-B685-44FB-8E05-F469A2B70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C463-D4C0-4FFA-9C2F-B1297896B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F14AB-26FA-456C-83C5-E07D8F619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2E7D99E-CF89-4B0A-870F-4863B2469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8882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875529" y="1295400"/>
            <a:ext cx="2437765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n-lt"/>
              </a:rPr>
              <a:t>Bài</a:t>
            </a:r>
            <a:r>
              <a:rPr lang="en-US" sz="3600" kern="1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 5</a:t>
            </a:r>
          </a:p>
        </p:txBody>
      </p:sp>
      <p:sp>
        <p:nvSpPr>
          <p:cNvPr id="50180" name="WordArt 4"/>
          <p:cNvSpPr>
            <a:spLocks noChangeArrowheads="1" noChangeShapeType="1" noTextEdit="1"/>
          </p:cNvSpPr>
          <p:nvPr/>
        </p:nvSpPr>
        <p:spPr bwMode="auto">
          <a:xfrm>
            <a:off x="1242300" y="2362200"/>
            <a:ext cx="9601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MẢNG 1 CHIỀU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(DANH SÁCH – LIST)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046E0-087C-4252-8E61-C9CA5102034C}"/>
              </a:ext>
            </a:extLst>
          </p:cNvPr>
          <p:cNvGrpSpPr/>
          <p:nvPr/>
        </p:nvGrpSpPr>
        <p:grpSpPr>
          <a:xfrm>
            <a:off x="1069976" y="609600"/>
            <a:ext cx="8455024" cy="508000"/>
            <a:chOff x="172932" y="482600"/>
            <a:chExt cx="8317864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id="{FC48B873-08A8-48FD-A12E-F7BDDADFE7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Ví dụ hàm Map(</a:t>
              </a: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24292E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function, iterable, ...</a:t>
              </a:r>
              <a:r>
                <a: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)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8" name="AutoShape 20">
              <a:extLst>
                <a:ext uri="{FF2B5EF4-FFF2-40B4-BE49-F238E27FC236}">
                  <a16:creationId xmlns:a16="http://schemas.microsoft.com/office/drawing/2014/main" id="{1A0143AF-2338-443D-AC8F-5F1BAB7C9F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593592" y="2771511"/>
            <a:ext cx="8931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Ví dụ: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D420694-532E-BEC8-99AE-5ADE4D5D2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8"/>
            <a:ext cx="65" cy="421224"/>
          </a:xfrm>
          <a:prstGeom prst="rect">
            <a:avLst/>
          </a:prstGeom>
          <a:solidFill>
            <a:srgbClr val="FEF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A9C0C7-FCF5-D67D-2981-AA2F4DCC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80" y="1173494"/>
            <a:ext cx="5588132" cy="1638101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77B5D13F-DA09-1793-A255-D01B098E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92" y="4335962"/>
            <a:ext cx="7010400" cy="1467664"/>
          </a:xfrm>
          <a:prstGeom prst="rect">
            <a:avLst/>
          </a:prstGeom>
          <a:solidFill>
            <a:srgbClr val="FEF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6" descr="Sử dụng map() với len()">
            <a:extLst>
              <a:ext uri="{FF2B5EF4-FFF2-40B4-BE49-F238E27FC236}">
                <a16:creationId xmlns:a16="http://schemas.microsoft.com/office/drawing/2014/main" id="{DD77C9A5-060D-C22F-3F67-5BF2F8171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001" y="4706805"/>
            <a:ext cx="2590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2270-8B78-0044-4EA7-1B425031466C}"/>
              </a:ext>
            </a:extLst>
          </p:cNvPr>
          <p:cNvSpPr txBox="1"/>
          <p:nvPr/>
        </p:nvSpPr>
        <p:spPr>
          <a:xfrm>
            <a:off x="189666" y="3375489"/>
            <a:ext cx="118094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Danh_Sach = </a:t>
            </a:r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"Welcome"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"to"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“Chi Lăng”]</a:t>
            </a:r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>
                <a:solidFill>
                  <a:srgbClr val="2429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Danh_sach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E3620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Kết quả trả về là: [7, 2, 8]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82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294" y="381000"/>
            <a:ext cx="4367662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86545" y="355600"/>
            <a:ext cx="599283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16442" y="6248400"/>
            <a:ext cx="233619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162" y="3799115"/>
            <a:ext cx="4062942" cy="263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89692" y="457200"/>
            <a:ext cx="57896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>
                <a:latin typeface="Courier New" pitchFamily="49" charset="0"/>
                <a:cs typeface="Courier New" pitchFamily="49" charset="0"/>
              </a:rPr>
              <a:t>Hãy nhớ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7309" y="314326"/>
          <a:ext cx="294563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2457143" imgH="1819529" progId="">
                  <p:embed/>
                </p:oleObj>
              </mc:Choice>
              <mc:Fallback>
                <p:oleObj name="PBrush" r:id="rId3" imgW="2457143" imgH="1819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09" y="314326"/>
                        <a:ext cx="294563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7" descr="Disc-04-jun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0" y="2895601"/>
            <a:ext cx="1079219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8" descr="Floppy-02-june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895600"/>
            <a:ext cx="8252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9" descr="Zip-01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4343400"/>
            <a:ext cx="15870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0" descr="Modem-01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4395788"/>
            <a:ext cx="152360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2">
            <a:extLst>
              <a:ext uri="{FF2B5EF4-FFF2-40B4-BE49-F238E27FC236}">
                <a16:creationId xmlns:a16="http://schemas.microsoft.com/office/drawing/2014/main" id="{06F64125-3416-4D13-900F-179875AA8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3395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1. Khái niệm kiểu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danh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sách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một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800" b="1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chiều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#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(list)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562F4125-2BD3-43F4-9125-5BB82C8C44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9976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CD794-3981-4951-B840-9069D447B063}"/>
              </a:ext>
            </a:extLst>
          </p:cNvPr>
          <p:cNvSpPr txBox="1"/>
          <p:nvPr/>
        </p:nvSpPr>
        <p:spPr>
          <a:xfrm>
            <a:off x="379412" y="1295400"/>
            <a:ext cx="1066800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Python,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dãy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thiết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cùng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kiểu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đánh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0,1,2…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trái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sang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(…-3,-2,-1 từ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phải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sang </a:t>
            </a:r>
            <a:r>
              <a:rPr lang="en-US" sz="2400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trái</a:t>
            </a:r>
            <a:r>
              <a:rPr lang="en-US" sz="24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342900" marR="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viết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phân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nhau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dấu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phẩy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đặt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trong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cặp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dấu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ngoặc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i="1" err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vuông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 ]</a:t>
            </a:r>
            <a:r>
              <a:rPr lang="en-US" sz="24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800" b="1" i="1">
              <a:solidFill>
                <a:srgbClr val="0000C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fr-FR" sz="24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fr-F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24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fr-F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              </a:t>
            </a:r>
            <a:r>
              <a:rPr lang="fr-FR" sz="2400" b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= [5,  8,  7,  1]</a:t>
            </a:r>
            <a:endParaRPr lang="en-US" sz="2400" b="1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fr-FR" sz="240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</a:rPr>
              <a:t>- 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Chỉ số </a:t>
            </a:r>
            <a:r>
              <a:rPr lang="fr-FR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(trái qua)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fr-FR" sz="240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0   1   2   3</a:t>
            </a:r>
            <a:endParaRPr lang="en-US" sz="24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fr-FR" sz="2400">
                <a:solidFill>
                  <a:srgbClr val="C459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Chỉ </a:t>
            </a:r>
            <a:r>
              <a:rPr lang="fr-FR" sz="2400" err="1">
                <a:solidFill>
                  <a:srgbClr val="C459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fr-FR" sz="2400">
                <a:solidFill>
                  <a:srgbClr val="C459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âm </a:t>
            </a:r>
            <a:r>
              <a:rPr lang="fr-FR" sz="1600">
                <a:solidFill>
                  <a:srgbClr val="C459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(phải qua)</a:t>
            </a:r>
            <a:r>
              <a:rPr lang="fr-FR" sz="2400">
                <a:solidFill>
                  <a:srgbClr val="C4591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fr-FR" sz="2400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-4  -3  -2  -1</a:t>
            </a:r>
            <a:endParaRPr lang="en-US" sz="24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fr-FR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mảng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fr-FR" sz="24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a; 			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fr-FR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fr-FR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fr-FR" sz="24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US" sz="240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Kiểu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nguyên</a:t>
            </a:r>
            <a:r>
              <a:rPr lang="en-US" sz="24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	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Tham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chiếu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ta </a:t>
            </a:r>
            <a:r>
              <a:rPr lang="en-US" sz="24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viết</a:t>
            </a:r>
            <a:r>
              <a:rPr lang="en-US" sz="24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a[</a:t>
            </a:r>
            <a:r>
              <a:rPr lang="en-US" sz="24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];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VD: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8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a[2] = 7, a[-4]=5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2">
            <a:extLst>
              <a:ext uri="{FF2B5EF4-FFF2-40B4-BE49-F238E27FC236}">
                <a16:creationId xmlns:a16="http://schemas.microsoft.com/office/drawing/2014/main" id="{146FCAC1-4B53-4D9E-8CB0-10D5A8FB4E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3395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2. Khai báo một danh sách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(list)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0CA9E289-C3BA-41E3-A874-2363CF963F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9976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6540A-FA9D-40E0-B16F-1D984E8CA952}"/>
              </a:ext>
            </a:extLst>
          </p:cNvPr>
          <p:cNvSpPr txBox="1"/>
          <p:nvPr/>
        </p:nvSpPr>
        <p:spPr>
          <a:xfrm>
            <a:off x="914400" y="1384042"/>
            <a:ext cx="10439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Để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khai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rỗng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ta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cú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 b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&gt; = [ ]</a:t>
            </a:r>
            <a:endParaRPr lang="en-US" sz="320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khai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báo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khởi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sẵn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ta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cú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20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&lt;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&gt; = [&lt;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tử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0,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tử 1,…., </a:t>
            </a:r>
            <a:r>
              <a:rPr lang="en-US" sz="280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phần</a:t>
            </a:r>
            <a:r>
              <a:rPr lang="en-US" sz="28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tử n-1 &gt;]</a:t>
            </a:r>
            <a:endParaRPr lang="en-US" sz="320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spcBef>
                <a:spcPts val="300"/>
              </a:spcBef>
              <a:spcAft>
                <a:spcPts val="300"/>
              </a:spcAft>
            </a:pPr>
            <a:r>
              <a:rPr lang="en-US" sz="2800" b="1" i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</a:t>
            </a:r>
            <a:r>
              <a:rPr lang="en-US" sz="2800" b="1" i="1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Ví</a:t>
            </a:r>
            <a:r>
              <a:rPr lang="en-US" sz="2800" b="1" i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i="1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dụ</a:t>
            </a:r>
            <a:r>
              <a:rPr lang="en-US" sz="2800" b="1" i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3200" b="1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Khởi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tạo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một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danh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sách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rỗng</a:t>
            </a:r>
            <a:r>
              <a:rPr lang="en-US" sz="28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: </a:t>
            </a:r>
            <a:r>
              <a:rPr lang="en-US" sz="2800" b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28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 ]</a:t>
            </a:r>
            <a:endParaRPr lang="en-US" sz="3200" b="1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marR="0" lvl="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Khởi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tạo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danh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sách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b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có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5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phần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tử: </a:t>
            </a:r>
            <a:r>
              <a:rPr lang="en-US" sz="2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2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[1, 2, 3, 4, 5]</a:t>
            </a:r>
            <a:endParaRPr lang="en-US" sz="320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marR="0" lvl="0" indent="-3429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Khởi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tạo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danh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sách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gồm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8 </a:t>
            </a:r>
            <a:r>
              <a:rPr lang="en-US" sz="280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phần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tử:</a:t>
            </a:r>
          </a:p>
          <a:p>
            <a:pPr marR="0" lvl="0" algn="just">
              <a:spcBef>
                <a:spcPts val="300"/>
              </a:spcBef>
              <a:spcAft>
                <a:spcPts val="300"/>
              </a:spcAft>
              <a:tabLst>
                <a:tab pos="202565" algn="l"/>
              </a:tabLst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28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c= [1,2</a:t>
            </a:r>
            <a:r>
              <a:rPr lang="en-US" sz="2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,’Tin’,’Hoc’,’Chi’,’Lang’,’Gia’,’Lai']</a:t>
            </a:r>
            <a:endParaRPr 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52">
            <a:extLst>
              <a:ext uri="{FF2B5EF4-FFF2-40B4-BE49-F238E27FC236}">
                <a16:creationId xmlns:a16="http://schemas.microsoft.com/office/drawing/2014/main" id="{FC48B873-08A8-48FD-A12E-F7BDDADFE7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0219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3. Các thao tác trên danh sách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(list)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1A0143AF-2338-443D-AC8F-5F1BAB7C9F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1066800" y="1247507"/>
            <a:ext cx="1043940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400" b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Nhập giá trị cho danh sách</a:t>
            </a:r>
            <a:endParaRPr lang="en-US" sz="2400" b="1">
              <a:solidFill>
                <a:srgbClr val="0000C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400" b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C1.</a:t>
            </a:r>
            <a:r>
              <a:rPr lang="en-US" sz="24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Nhập thủ công bằng cách gán giá trị cho 1 hoặc nhiều phần tử.</a:t>
            </a:r>
          </a:p>
          <a:p>
            <a:pPr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40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Vd: </a:t>
            </a:r>
            <a:r>
              <a:rPr lang="en-US" sz="2400" b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ds=[1,'hai',3,'bốn',5]</a:t>
            </a:r>
          </a:p>
          <a:p>
            <a:pPr marR="0" algn="just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400" b="1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C2.</a:t>
            </a:r>
            <a:r>
              <a:rPr lang="en-US" sz="240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Sử dụng cấu trúc lặp để nhập các phần tử từ bàn phím</a:t>
            </a:r>
            <a:endParaRPr lang="en-US" sz="2400">
              <a:solidFill>
                <a:srgbClr val="0000C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B5BD0B-FDB0-456F-8D20-362B9E64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15830"/>
              </p:ext>
            </p:extLst>
          </p:nvPr>
        </p:nvGraphicFramePr>
        <p:xfrm>
          <a:off x="689612" y="3124200"/>
          <a:ext cx="10896600" cy="32666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209994869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42889423"/>
                    </a:ext>
                  </a:extLst>
                </a:gridCol>
              </a:tblGrid>
              <a:tr h="3456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Nội dung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Kết quả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79357"/>
                  </a:ext>
                </a:extLst>
              </a:tr>
              <a:tr h="2333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a=[]</a:t>
                      </a:r>
                    </a:p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n=int(input('Nhập số phần tử của ds n='))</a:t>
                      </a:r>
                    </a:p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en-US" sz="1800" b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range(n):</a:t>
                      </a:r>
                    </a:p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print('Nhập phần tử thứ ',i+1,':',end=' ')</a:t>
                      </a:r>
                    </a:p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ai=int(input())</a:t>
                      </a:r>
                    </a:p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a=a+[ai] </a:t>
                      </a:r>
                      <a:r>
                        <a:rPr lang="en-US" sz="14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#ghép phần tử vào ds a</a:t>
                      </a:r>
                      <a:endParaRPr lang="en-US" sz="1800" b="0">
                        <a:ln>
                          <a:solidFill>
                            <a:srgbClr val="0000CC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print('Danh sách vừa nhập là:',a)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số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của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 </a:t>
                      </a:r>
                      <a:r>
                        <a:rPr lang="en-US" sz="1800" b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n=5</a:t>
                      </a:r>
                    </a:p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: 1</a:t>
                      </a:r>
                    </a:p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: 2</a:t>
                      </a:r>
                    </a:p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: 3</a:t>
                      </a:r>
                    </a:p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: 4</a:t>
                      </a:r>
                    </a:p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Nhập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phần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tử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thứ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: 5</a:t>
                      </a:r>
                    </a:p>
                    <a:p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Danh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sách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err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là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[1, 2, 3, 4, 5]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79091"/>
                  </a:ext>
                </a:extLst>
              </a:tr>
              <a:tr h="43199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ai=int(input()); a=a+[ai] </a:t>
                      </a: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có</a:t>
                      </a:r>
                      <a:r>
                        <a:rPr lang="en-US" sz="1800" b="0" cap="none" spc="0" baseline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 thể t</a:t>
                      </a: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hay </a:t>
                      </a:r>
                      <a:r>
                        <a:rPr lang="en-US" sz="1800" b="0" cap="none" spc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bằng</a:t>
                      </a: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sz="1800" b="0" cap="none" spc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a.</a:t>
                      </a:r>
                      <a:r>
                        <a:rPr lang="en-US" sz="1800" b="0" cap="none" spc="0" err="1">
                          <a:ln w="0"/>
                          <a:solidFill>
                            <a:srgbClr val="0000CC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append</a:t>
                      </a: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int(input()))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>
                        <a:ln>
                          <a:solidFill>
                            <a:srgbClr val="0000CC"/>
                          </a:solidFill>
                        </a:ln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2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52">
            <a:extLst>
              <a:ext uri="{FF2B5EF4-FFF2-40B4-BE49-F238E27FC236}">
                <a16:creationId xmlns:a16="http://schemas.microsoft.com/office/drawing/2014/main" id="{FC48B873-08A8-48FD-A12E-F7BDDADFE7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0219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3. Các thao tác trên danh sách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(list)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1A0143AF-2338-443D-AC8F-5F1BAB7C9F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609600" y="1219200"/>
            <a:ext cx="1112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Cho danh sách </a:t>
            </a:r>
            <a:r>
              <a:rPr 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a=[‘THPT’,‘Chi Lăng',65,‘Gia Lai']</a:t>
            </a: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32B5BD0B-FDB0-456F-8D20-362B9E64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2547"/>
              </p:ext>
            </p:extLst>
          </p:nvPr>
        </p:nvGraphicFramePr>
        <p:xfrm>
          <a:off x="76200" y="1900077"/>
          <a:ext cx="12112625" cy="43547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56665">
                  <a:extLst>
                    <a:ext uri="{9D8B030D-6E8A-4147-A177-3AD203B41FA5}">
                      <a16:colId xmlns:a16="http://schemas.microsoft.com/office/drawing/2014/main" val="2099948690"/>
                    </a:ext>
                  </a:extLst>
                </a:gridCol>
                <a:gridCol w="4568729">
                  <a:extLst>
                    <a:ext uri="{9D8B030D-6E8A-4147-A177-3AD203B41FA5}">
                      <a16:colId xmlns:a16="http://schemas.microsoft.com/office/drawing/2014/main" val="2019219548"/>
                    </a:ext>
                  </a:extLst>
                </a:gridCol>
                <a:gridCol w="4787231">
                  <a:extLst>
                    <a:ext uri="{9D8B030D-6E8A-4147-A177-3AD203B41FA5}">
                      <a16:colId xmlns:a16="http://schemas.microsoft.com/office/drawing/2014/main" val="242889423"/>
                    </a:ext>
                  </a:extLst>
                </a:gridCol>
              </a:tblGrid>
              <a:tr h="448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Hàm/thao tác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Ý nghĩa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Kết quả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79357"/>
                  </a:ext>
                </a:extLst>
              </a:tr>
              <a:tr h="4050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len(a)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Trả về số phần tử trong ds 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79091"/>
                  </a:ext>
                </a:extLst>
              </a:tr>
              <a:tr h="6404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x=23</a:t>
                      </a:r>
                    </a:p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a.append(x)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Thêm phần tử </a:t>
                      </a:r>
                      <a:r>
                        <a:rPr lang="en-US" sz="2000" b="0" i="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vào cuối ds 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7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[‘THPT’,’Chi Lăng',65,‘Gia</a:t>
                      </a:r>
                      <a:r>
                        <a:rPr lang="en-US" sz="1700" baseline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7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Lai',23]</a:t>
                      </a:r>
                      <a:endParaRPr lang="en-US" sz="1700" b="0" cap="none" spc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27574"/>
                  </a:ext>
                </a:extLst>
              </a:tr>
              <a:tr h="699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pos=1</a:t>
                      </a:r>
                    </a:p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a.insert(pos,x)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Chèn phần từ  x vào vị trí pos trong 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[‘THPT’,23,’Chi Lăng',65,‘Gia Lai',23]</a:t>
                      </a:r>
                      <a:endParaRPr kumimoji="0" lang="en-US" sz="1500" b="0" i="0" u="none" strike="noStrike" kern="1200" cap="none" spc="0" normalizeH="0" baseline="0" noProof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19809"/>
                  </a:ext>
                </a:extLst>
              </a:tr>
              <a:tr h="387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a.clear()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Xóa tất cả các phần tử của ds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09796"/>
                  </a:ext>
                </a:extLst>
              </a:tr>
              <a:tr h="4075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b=a.copy()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defTabSz="914400" rtl="0" eaLnBrk="1" latinLnBrk="0" hangingPunct="1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Sao chép danh sách a cho 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endParaRPr lang="en-US" sz="1800" b="0" cap="none" spc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6850"/>
                  </a:ext>
                </a:extLst>
              </a:tr>
              <a:tr h="615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a.count(</a:t>
                      </a:r>
                      <a:r>
                        <a:rPr lang="en-US" sz="18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23</a:t>
                      </a: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Đếm số phần tử  23 trong ds a </a:t>
                      </a:r>
                      <a:r>
                        <a:rPr lang="en-US" sz="16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(tham số là bắt buộc)</a:t>
                      </a:r>
                      <a:endParaRPr lang="en-US" sz="2000" b="0" i="1" kern="1200" cap="none" spc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07405"/>
                  </a:ext>
                </a:extLst>
              </a:tr>
              <a:tr h="627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b=[1,9]</a:t>
                      </a:r>
                    </a:p>
                    <a:p>
                      <a:pPr marR="0" algn="l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a.extend(b)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Ghép ds b vào cuối ds 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[‘THPT’,23’Chi Lăng',65,‘Gia Lai',23,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1,9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]</a:t>
                      </a:r>
                      <a:endParaRPr kumimoji="0" lang="en-US" sz="1800" b="0" i="0" u="none" strike="noStrike" kern="1200" cap="none" spc="0" normalizeH="0" baseline="0" noProof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937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06990D-3277-4F16-8FD8-A500A49370B5}"/>
              </a:ext>
            </a:extLst>
          </p:cNvPr>
          <p:cNvSpPr txBox="1"/>
          <p:nvPr/>
        </p:nvSpPr>
        <p:spPr>
          <a:xfrm>
            <a:off x="76200" y="6438237"/>
            <a:ext cx="1196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0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Chú ý: Khi gán 2 ds thì thay đổi ds này thì ds cũng thay đổi theo (các biến trỏ tới cùng địa chỉ)</a:t>
            </a:r>
            <a:endParaRPr lang="en-US" sz="2000" i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B5BD0B-FDB0-456F-8D20-362B9E64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36840"/>
              </p:ext>
            </p:extLst>
          </p:nvPr>
        </p:nvGraphicFramePr>
        <p:xfrm>
          <a:off x="76199" y="1777200"/>
          <a:ext cx="12112625" cy="4623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834218">
                  <a:extLst>
                    <a:ext uri="{9D8B030D-6E8A-4147-A177-3AD203B41FA5}">
                      <a16:colId xmlns:a16="http://schemas.microsoft.com/office/drawing/2014/main" val="2099948690"/>
                    </a:ext>
                  </a:extLst>
                </a:gridCol>
                <a:gridCol w="4750458">
                  <a:extLst>
                    <a:ext uri="{9D8B030D-6E8A-4147-A177-3AD203B41FA5}">
                      <a16:colId xmlns:a16="http://schemas.microsoft.com/office/drawing/2014/main" val="2019219548"/>
                    </a:ext>
                  </a:extLst>
                </a:gridCol>
                <a:gridCol w="4527949">
                  <a:extLst>
                    <a:ext uri="{9D8B030D-6E8A-4147-A177-3AD203B41FA5}">
                      <a16:colId xmlns:a16="http://schemas.microsoft.com/office/drawing/2014/main" val="242889423"/>
                    </a:ext>
                  </a:extLst>
                </a:gridCol>
              </a:tblGrid>
              <a:tr h="3585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Hàm/thao tác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Ý nghĩa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Kết quả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79357"/>
                  </a:ext>
                </a:extLst>
              </a:tr>
              <a:tr h="5681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x=‘Chi</a:t>
                      </a:r>
                      <a:r>
                        <a:rPr lang="en-US" sz="1800" b="0" kern="1200" baseline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Lăng</a:t>
                      </a: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a.index(x)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Trả về chỉ số của x trong ds 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79091"/>
                  </a:ext>
                </a:extLst>
              </a:tr>
              <a:tr h="6523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a.remove(65)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Xóa giá trị </a:t>
                      </a:r>
                      <a:r>
                        <a:rPr lang="en-US" sz="2000" b="0" i="1" cap="none" spc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65 trong ds a </a:t>
                      </a:r>
                      <a:r>
                        <a:rPr lang="en-US" sz="16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(tham số là bắt buộc)</a:t>
                      </a:r>
                      <a:endParaRPr lang="en-US" sz="2000" b="0" i="1" cap="none" spc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=[‘THPT’,‘Chi Lăng‘,‘Gia Lai']</a:t>
                      </a:r>
                      <a:endParaRPr lang="en-US" sz="1800" b="0" cap="none" spc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27574"/>
                  </a:ext>
                </a:extLst>
              </a:tr>
              <a:tr h="7121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b=[7,9,1,5]</a:t>
                      </a:r>
                    </a:p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b.sort()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Thủ tục sắp xếp ds không giảm </a:t>
                      </a:r>
                      <a:r>
                        <a:rPr lang="en-US" sz="18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(đối với ds cùng kiểu dữ liệu)</a:t>
                      </a:r>
                    </a:p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b.sort(</a:t>
                      </a:r>
                      <a:r>
                        <a:rPr lang="en-US" sz="1800" b="0" i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FF00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reverse=True</a:t>
                      </a: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i="1" cap="none" spc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5, 7, 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none" spc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7, 5, 1]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19809"/>
                  </a:ext>
                </a:extLst>
              </a:tr>
              <a:tr h="1184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b.reverse()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Thủ tục đảo ngược ds</a:t>
                      </a:r>
                      <a:endParaRPr lang="en-US" sz="2400" b="1" i="0" cap="none" spc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1, 9, 7]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18533"/>
                  </a:ext>
                </a:extLst>
              </a:tr>
              <a:tr h="648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a[id0:idn]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Các phần tử từ chỉ số 0 đến n</a:t>
                      </a:r>
                    </a:p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print(a[0:4])~ print(a)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/>
                      </a:pPr>
                      <a:r>
                        <a:rPr lang="en-US" sz="17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=[‘THPT’,‘Chi Lăng',65,‘Gia</a:t>
                      </a:r>
                      <a:r>
                        <a:rPr lang="en-US" sz="1700" baseline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7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Lai']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09796"/>
                  </a:ext>
                </a:extLst>
              </a:tr>
              <a:tr h="4235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print(a[:3])</a:t>
                      </a:r>
                      <a:endParaRPr lang="en-US" sz="1800" b="0" kern="1200">
                        <a:ln>
                          <a:solidFill>
                            <a:srgbClr val="0000CC"/>
                          </a:solidFill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defTabSz="914400" rtl="0" eaLnBrk="1" latinLnBrk="0" hangingPunct="1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từ idx 0 đến 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/>
                      </a:pPr>
                      <a:r>
                        <a:rPr lang="en-US" sz="18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=[‘THPT’,‘Chi Lăng',65]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96850"/>
                  </a:ext>
                </a:extLst>
              </a:tr>
              <a:tr h="4235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print(a[2:])</a:t>
                      </a:r>
                      <a:endParaRPr lang="en-US" sz="1800" b="0" kern="1200">
                        <a:ln>
                          <a:solidFill>
                            <a:srgbClr val="0000CC"/>
                          </a:solidFill>
                        </a:ln>
                        <a:solidFill>
                          <a:srgbClr val="0000CC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từ idx 2 đến cuối ds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/>
                      </a:pPr>
                      <a:r>
                        <a:rPr lang="en-US" sz="18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=[65,‘Gia</a:t>
                      </a:r>
                      <a:r>
                        <a:rPr lang="en-US" sz="1800" baseline="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Lai']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074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668E62-9D9C-470C-9739-38024F93E93B}"/>
              </a:ext>
            </a:extLst>
          </p:cNvPr>
          <p:cNvSpPr txBox="1"/>
          <p:nvPr/>
        </p:nvSpPr>
        <p:spPr>
          <a:xfrm>
            <a:off x="76200" y="6438237"/>
            <a:ext cx="1196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0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Chú ý: nối các danh sách sử dụng dấu ‘</a:t>
            </a:r>
            <a:r>
              <a:rPr lang="en-US" sz="2000" b="1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sz="2000" i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en-US" sz="2000" i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AutoShape 52">
            <a:extLst>
              <a:ext uri="{FF2B5EF4-FFF2-40B4-BE49-F238E27FC236}">
                <a16:creationId xmlns:a16="http://schemas.microsoft.com/office/drawing/2014/main" id="{FC48B873-08A8-48FD-A12E-F7BDDADFE7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0219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3. Các thao tác trên danh sách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(list)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1A0143AF-2338-443D-AC8F-5F1BAB7C9F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609600" y="1219200"/>
            <a:ext cx="1112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Cho danh sách </a:t>
            </a:r>
            <a:r>
              <a:rPr 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a=[‘THPT’,‘Chi Lăng',65,‘Gia Lai']</a:t>
            </a: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737168" y="1371600"/>
            <a:ext cx="10769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Cho danh sách</a:t>
            </a:r>
            <a:r>
              <a:rPr lang="en-US" sz="280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x=[1,3,5,6,4,2]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B5BD0B-FDB0-456F-8D20-362B9E64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077"/>
              </p:ext>
            </p:extLst>
          </p:nvPr>
        </p:nvGraphicFramePr>
        <p:xfrm>
          <a:off x="713722" y="2062342"/>
          <a:ext cx="10792478" cy="41891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25319">
                  <a:extLst>
                    <a:ext uri="{9D8B030D-6E8A-4147-A177-3AD203B41FA5}">
                      <a16:colId xmlns:a16="http://schemas.microsoft.com/office/drawing/2014/main" val="2099948690"/>
                    </a:ext>
                  </a:extLst>
                </a:gridCol>
                <a:gridCol w="4838159">
                  <a:extLst>
                    <a:ext uri="{9D8B030D-6E8A-4147-A177-3AD203B41FA5}">
                      <a16:colId xmlns:a16="http://schemas.microsoft.com/office/drawing/2014/main" val="201921954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42889423"/>
                    </a:ext>
                  </a:extLst>
                </a:gridCol>
              </a:tblGrid>
              <a:tr h="4450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Hàm/thao tác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Ý nghĩa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Kết quả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79357"/>
                  </a:ext>
                </a:extLst>
              </a:tr>
              <a:tr h="3555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 kern="120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min(x)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Trả về giá trị nhỏ nhất trong ds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79091"/>
                  </a:ext>
                </a:extLst>
              </a:tr>
              <a:tr h="4731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18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max(x)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Trả về giá trị lớn nhất trong ds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800" b="0" cap="none" spc="0">
                        <a:ln w="0"/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27574"/>
                  </a:ext>
                </a:extLst>
              </a:tr>
              <a:tr h="5226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R="0" algn="just">
                        <a:spcBef>
                          <a:spcPts val="115"/>
                        </a:spcBef>
                        <a:spcAft>
                          <a:spcPts val="115"/>
                        </a:spcAft>
                        <a:tabLst>
                          <a:tab pos="355600" algn="l"/>
                        </a:tabLst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sum(x)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Bef>
                          <a:spcPts val="115"/>
                        </a:spcBef>
                        <a:spcAft>
                          <a:spcPts val="115"/>
                        </a:spcAft>
                      </a:pPr>
                      <a:r>
                        <a:rPr lang="en-US" sz="18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Trả về tổng các phần tử trong ds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19809"/>
                  </a:ext>
                </a:extLst>
              </a:tr>
              <a:tr h="1184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in x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Trả về True nếu k xuất hiện trong ds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cap="none" spc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Trả về False nếu k không xuất hiện trong ds x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none" spc="0">
                        <a:ln w="0"/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718533"/>
                  </a:ext>
                </a:extLst>
              </a:tr>
              <a:tr h="11842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a=[5,2,8,3,8,7]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key=8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 key in a: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print('found index =',a.index(key))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>
                          <a:ln>
                            <a:solidFill>
                              <a:srgbClr val="0000CC"/>
                            </a:solidFill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else: print('not found')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cap="none" spc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hu Van An" panose="02020603050405020304" pitchFamily="18" charset="0"/>
                        <a:ea typeface="Cambria" panose="02040503050406030204" pitchFamily="18" charset="0"/>
                        <a:cs typeface="Chu Van 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index = 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214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668E62-9D9C-470C-9739-38024F93E93B}"/>
              </a:ext>
            </a:extLst>
          </p:cNvPr>
          <p:cNvSpPr txBox="1"/>
          <p:nvPr/>
        </p:nvSpPr>
        <p:spPr>
          <a:xfrm>
            <a:off x="713722" y="6438237"/>
            <a:ext cx="1094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2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a.index(k) </a:t>
            </a: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i="1">
                <a:solidFill>
                  <a:srgbClr val="0000CC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lỗi nếu k không xuất hiện trong a</a:t>
            </a:r>
            <a:endParaRPr lang="en-US" sz="2200" i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</p:txBody>
      </p:sp>
      <p:sp>
        <p:nvSpPr>
          <p:cNvPr id="9" name="AutoShape 52">
            <a:extLst>
              <a:ext uri="{FF2B5EF4-FFF2-40B4-BE49-F238E27FC236}">
                <a16:creationId xmlns:a16="http://schemas.microsoft.com/office/drawing/2014/main" id="{FC48B873-08A8-48FD-A12E-F7BDDADFE7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0219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3. Các thao tác trên danh sách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(list)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1A0143AF-2338-443D-AC8F-5F1BAB7C9F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046E0-087C-4252-8E61-C9CA5102034C}"/>
              </a:ext>
            </a:extLst>
          </p:cNvPr>
          <p:cNvGrpSpPr/>
          <p:nvPr/>
        </p:nvGrpSpPr>
        <p:grpSpPr>
          <a:xfrm>
            <a:off x="1069976" y="609600"/>
            <a:ext cx="8455024" cy="508000"/>
            <a:chOff x="172932" y="482600"/>
            <a:chExt cx="8317864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id="{FC48B873-08A8-48FD-A12E-F7BDDADFE7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3. Các thao tác trên danh sách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(list)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8" name="AutoShape 20">
              <a:extLst>
                <a:ext uri="{FF2B5EF4-FFF2-40B4-BE49-F238E27FC236}">
                  <a16:creationId xmlns:a16="http://schemas.microsoft.com/office/drawing/2014/main" id="{1A0143AF-2338-443D-AC8F-5F1BAB7C9F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990600" y="1222705"/>
            <a:ext cx="1043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s=['dao','cam','tao','oi','le','man','nho']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B5BD0B-FDB0-456F-8D20-362B9E64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66825"/>
              </p:ext>
            </p:extLst>
          </p:nvPr>
        </p:nvGraphicFramePr>
        <p:xfrm>
          <a:off x="990600" y="1851031"/>
          <a:ext cx="10439400" cy="45610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03034">
                  <a:extLst>
                    <a:ext uri="{9D8B030D-6E8A-4147-A177-3AD203B41FA5}">
                      <a16:colId xmlns:a16="http://schemas.microsoft.com/office/drawing/2014/main" val="2019219548"/>
                    </a:ext>
                  </a:extLst>
                </a:gridCol>
                <a:gridCol w="4336366">
                  <a:extLst>
                    <a:ext uri="{9D8B030D-6E8A-4147-A177-3AD203B41FA5}">
                      <a16:colId xmlns:a16="http://schemas.microsoft.com/office/drawing/2014/main" val="242889423"/>
                    </a:ext>
                  </a:extLst>
                </a:gridCol>
              </a:tblGrid>
              <a:tr h="3266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Câu lệnh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Kết quả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79357"/>
                  </a:ext>
                </a:extLst>
              </a:tr>
              <a:tr h="19397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so=[]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ch='o'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s: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if ch in x: 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phần tử có chứa ch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so.append(x)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['dao', 'tao', 'oi', 'nho']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79091"/>
                  </a:ext>
                </a:extLst>
              </a:tr>
              <a:tr h="6440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a=[‘1’,2,’ba’]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Print(a*2)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 lặp lại ds a 2 lần</a:t>
                      </a:r>
                      <a:endParaRPr lang="en-US" sz="20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>
                          <a:solidFill>
                            <a:srgbClr val="FF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'1', 2, 'ba', </a:t>
                      </a:r>
                      <a:r>
                        <a:rPr lang="en-US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'1', 2, 'ba'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128799"/>
                  </a:ext>
                </a:extLst>
              </a:tr>
              <a:tr h="814048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i="1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#Nhập n phần tử nguyên cho mảng A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n=3; A=[int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input('A['+str(i)+']=')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range(n)]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#Nhập các số nguyên cho dãy A đến khi nhấn Enter.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A=[int(i) for i in input('Nhập dãy A, mỗi số 1 dấu cách:').split()]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,input('Nhập dãy A, mỗi số 1 dấu cách:').split()))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9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5046E0-087C-4252-8E61-C9CA5102034C}"/>
              </a:ext>
            </a:extLst>
          </p:cNvPr>
          <p:cNvGrpSpPr/>
          <p:nvPr/>
        </p:nvGrpSpPr>
        <p:grpSpPr>
          <a:xfrm>
            <a:off x="1069976" y="609600"/>
            <a:ext cx="8455024" cy="508000"/>
            <a:chOff x="172932" y="482600"/>
            <a:chExt cx="8317864" cy="508000"/>
          </a:xfrm>
        </p:grpSpPr>
        <p:sp>
          <p:nvSpPr>
            <p:cNvPr id="7" name="AutoShape 52">
              <a:extLst>
                <a:ext uri="{FF2B5EF4-FFF2-40B4-BE49-F238E27FC236}">
                  <a16:creationId xmlns:a16="http://schemas.microsoft.com/office/drawing/2014/main" id="{FC48B873-08A8-48FD-A12E-F7BDDADFE7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3. Các thao tác trên danh sách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(list)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8" name="AutoShape 20">
              <a:extLst>
                <a:ext uri="{FF2B5EF4-FFF2-40B4-BE49-F238E27FC236}">
                  <a16:creationId xmlns:a16="http://schemas.microsoft.com/office/drawing/2014/main" id="{1A0143AF-2338-443D-AC8F-5F1BAB7C9F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4F7E38-71A3-462E-8386-4E7746F7E2C7}"/>
              </a:ext>
            </a:extLst>
          </p:cNvPr>
          <p:cNvSpPr txBox="1"/>
          <p:nvPr/>
        </p:nvSpPr>
        <p:spPr>
          <a:xfrm>
            <a:off x="2133600" y="1245692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L=[1,3,5,17,2,4,6,18,19]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B5BD0B-FDB0-456F-8D20-362B9E64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43138"/>
              </p:ext>
            </p:extLst>
          </p:nvPr>
        </p:nvGraphicFramePr>
        <p:xfrm>
          <a:off x="150812" y="2397237"/>
          <a:ext cx="12038013" cy="37648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019219548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42889423"/>
                    </a:ext>
                  </a:extLst>
                </a:gridCol>
              </a:tblGrid>
              <a:tr h="3796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Câu lệnh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C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Kết quả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79357"/>
                  </a:ext>
                </a:extLst>
              </a:tr>
              <a:tr h="19298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L=[1,3,5,17,2,4,6,18,19]</a:t>
                      </a:r>
                    </a:p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k=17</a:t>
                      </a:r>
                    </a:p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res=[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i,x in </a:t>
                      </a:r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if x&gt;=k]</a:t>
                      </a:r>
                    </a:p>
                    <a:p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trả về list chỉ số mà L[i]&gt;=k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[3,7,8]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79091"/>
                  </a:ext>
                </a:extLst>
              </a:tr>
              <a:tr h="727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res=[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i,x in </a:t>
                      </a: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if x&gt;=k]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trả về list giá trị mà L[i]&gt;=k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[17, 18, 19]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36796"/>
                  </a:ext>
                </a:extLst>
              </a:tr>
              <a:tr h="727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res=[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(i,x)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i,x in </a:t>
                      </a:r>
                      <a:r>
                        <a:rPr lang="en-US" sz="20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if x&gt;=k]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trả về list tuple(chỉ số, giá trị) mà L[i]&gt;=k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1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[(3, 17), (7, 18), (8, 19)]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042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802104-54A5-492E-8D19-7F2314348C39}"/>
              </a:ext>
            </a:extLst>
          </p:cNvPr>
          <p:cNvSpPr txBox="1"/>
          <p:nvPr/>
        </p:nvSpPr>
        <p:spPr>
          <a:xfrm>
            <a:off x="1069976" y="1745925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400">
                <a:latin typeface="Chu Van An" panose="02020603050405020304" pitchFamily="18" charset="0"/>
                <a:cs typeface="Chu Van An" panose="02020603050405020304" pitchFamily="18" charset="0"/>
              </a:rPr>
              <a:t>Kết hợp tìm giá trị và chỉ số trong list sử dụng hàm </a:t>
            </a:r>
            <a:r>
              <a:rPr lang="en-US" sz="2400" b="1">
                <a:latin typeface="Chu Van An" panose="02020603050405020304" pitchFamily="18" charset="0"/>
                <a:cs typeface="Chu Van An" panose="02020603050405020304" pitchFamily="18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1591</Words>
  <Application>Microsoft Office PowerPoint</Application>
  <PresentationFormat>Custom</PresentationFormat>
  <Paragraphs>183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.VnClarendonH</vt:lpstr>
      <vt:lpstr>.VnSouthern</vt:lpstr>
      <vt:lpstr>Arial</vt:lpstr>
      <vt:lpstr>Calibri</vt:lpstr>
      <vt:lpstr>Cambria</vt:lpstr>
      <vt:lpstr>Chu Van An</vt:lpstr>
      <vt:lpstr>Consolas</vt:lpstr>
      <vt:lpstr>Courier New</vt:lpstr>
      <vt:lpstr>Times New Roman</vt:lpstr>
      <vt:lpstr>Wingdings</vt:lpstr>
      <vt:lpstr>Default Design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hangduc</dc:creator>
  <cp:lastModifiedBy>Đồng Ánh Dương</cp:lastModifiedBy>
  <cp:revision>321</cp:revision>
  <dcterms:created xsi:type="dcterms:W3CDTF">2008-02-09T19:51:05Z</dcterms:created>
  <dcterms:modified xsi:type="dcterms:W3CDTF">2023-10-01T01:10:06Z</dcterms:modified>
</cp:coreProperties>
</file>