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1" r:id="rId2"/>
    <p:sldId id="307" r:id="rId3"/>
    <p:sldId id="306" r:id="rId4"/>
    <p:sldId id="305" r:id="rId5"/>
    <p:sldId id="301" r:id="rId6"/>
    <p:sldId id="316" r:id="rId7"/>
    <p:sldId id="315" r:id="rId8"/>
    <p:sldId id="312" r:id="rId9"/>
    <p:sldId id="311" r:id="rId10"/>
    <p:sldId id="325" r:id="rId11"/>
    <p:sldId id="324" r:id="rId12"/>
    <p:sldId id="323" r:id="rId13"/>
    <p:sldId id="322" r:id="rId14"/>
    <p:sldId id="292" r:id="rId15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5FFC5"/>
    <a:srgbClr val="E0FFA3"/>
    <a:srgbClr val="D4FF7D"/>
    <a:srgbClr val="E3FFAB"/>
    <a:srgbClr val="C4FFA7"/>
    <a:srgbClr val="FF3300"/>
    <a:srgbClr val="99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7" autoAdjust="0"/>
    <p:restoredTop sz="94662" autoAdjust="0"/>
  </p:normalViewPr>
  <p:slideViewPr>
    <p:cSldViewPr>
      <p:cViewPr>
        <p:scale>
          <a:sx n="68" d="100"/>
          <a:sy n="68" d="100"/>
        </p:scale>
        <p:origin x="-678" y="-7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34BDF-E05E-439F-8B90-7903171021F9}" type="datetimeFigureOut">
              <a:rPr lang="en-US" smtClean="0"/>
              <a:t>11/02/2023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759A3-142A-4880-9BAD-BB37A24C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3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60AD9F-947B-4B0B-9E76-972314EC1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9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922B3-7505-4D6C-A46E-215F0DC9DC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22D347-D2F9-45CF-A3A9-B30625E33B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2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DEE58-3A96-4E02-A097-3EB9C47D8F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0C6D1-0615-44B6-A9BB-3F884EACFF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4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75146-AE02-4595-8A20-4C3BFA194E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5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752664-8590-470D-A13A-4F0267A123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3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ACD6F-322E-450F-AF1C-C31DC73A64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4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8B9C9D-B685-44FB-8E05-F469A2B709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6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57C463-D4C0-4FFA-9C2F-B1297896BC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0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1F14AB-26FA-456C-83C5-E07D8F6196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3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41" y="1600201"/>
            <a:ext cx="1096994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1" y="6245225"/>
            <a:ext cx="2844059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515" y="6245225"/>
            <a:ext cx="385979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5325" y="6245225"/>
            <a:ext cx="2844059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52E7D99E-CF89-4B0A-870F-4863B24697F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gif"/><Relationship Id="rId3" Type="http://schemas.openxmlformats.org/officeDocument/2006/relationships/image" Target="../media/image16.png"/><Relationship Id="rId7" Type="http://schemas.openxmlformats.org/officeDocument/2006/relationships/image" Target="../media/image18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gif"/><Relationship Id="rId5" Type="http://schemas.openxmlformats.org/officeDocument/2006/relationships/image" Target="../media/image15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20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python-string-isnumeric-metho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12188825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79" name="WordArt 3"/>
          <p:cNvSpPr>
            <a:spLocks noChangeArrowheads="1" noChangeShapeType="1" noTextEdit="1"/>
          </p:cNvSpPr>
          <p:nvPr/>
        </p:nvSpPr>
        <p:spPr bwMode="auto">
          <a:xfrm>
            <a:off x="4875529" y="1295400"/>
            <a:ext cx="2437765" cy="7620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mtClean="0">
                <a:ln w="9525">
                  <a:solidFill>
                    <a:srgbClr val="990000"/>
                  </a:solidFill>
                  <a:round/>
                  <a:headEnd/>
                  <a:tailEnd/>
                </a:ln>
                <a:solidFill>
                  <a:srgbClr val="686868"/>
                </a:solidFill>
                <a:latin typeface="+mn-lt"/>
              </a:rPr>
              <a:t>Bài</a:t>
            </a:r>
            <a:r>
              <a:rPr lang="en-US" sz="3600" kern="10" smtClean="0">
                <a:ln w="9525">
                  <a:solidFill>
                    <a:srgbClr val="990000"/>
                  </a:solidFill>
                  <a:round/>
                  <a:headEnd/>
                  <a:tailEnd/>
                </a:ln>
                <a:solidFill>
                  <a:srgbClr val="686868"/>
                </a:solidFill>
                <a:latin typeface="+mj-lt"/>
              </a:rPr>
              <a:t> 6</a:t>
            </a:r>
            <a:endParaRPr lang="en-US" sz="3600" kern="10">
              <a:ln w="9525">
                <a:solidFill>
                  <a:srgbClr val="990000"/>
                </a:solidFill>
                <a:round/>
                <a:headEnd/>
                <a:tailEnd/>
              </a:ln>
              <a:solidFill>
                <a:srgbClr val="686868"/>
              </a:solidFill>
              <a:latin typeface="+mj-lt"/>
            </a:endParaRPr>
          </a:p>
        </p:txBody>
      </p:sp>
      <p:sp>
        <p:nvSpPr>
          <p:cNvPr id="50180" name="WordArt 4"/>
          <p:cNvSpPr>
            <a:spLocks noChangeArrowheads="1" noChangeShapeType="1" noTextEdit="1"/>
          </p:cNvSpPr>
          <p:nvPr/>
        </p:nvSpPr>
        <p:spPr bwMode="auto">
          <a:xfrm>
            <a:off x="1242300" y="2362200"/>
            <a:ext cx="9601200" cy="1828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4000" smtClean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KIỂU XÂU KÍ TỰ-CHUỖI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3500" y="3436"/>
            <a:ext cx="8430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="" xmlns:a16="http://schemas.microsoft.com/office/drawing/2014/main" id="{097C8484-5FFA-4F84-AAB7-A63F2779E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325560"/>
            <a:ext cx="8641190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b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(x[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:])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800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llo World!</a:t>
            </a:r>
            <a:r>
              <a:rPr lang="en-US" altLang="en-US" sz="2800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(x[: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800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</a:t>
            </a:r>
            <a:r>
              <a:rPr lang="en-US" altLang="en-US" sz="2800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(x[:-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800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 Worl</a:t>
            </a:r>
            <a:r>
              <a:rPr lang="en-US" altLang="en-US" sz="2800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(x[-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:])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800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d!</a:t>
            </a:r>
            <a:r>
              <a:rPr lang="en-US" altLang="en-US" sz="2800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(x[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:-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800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llo Worl</a:t>
            </a:r>
            <a:r>
              <a:rPr lang="en-US" altLang="en-US" sz="2800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(x[</a:t>
            </a:r>
            <a:r>
              <a:rPr lang="en-US" altLang="en-US" sz="2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:11])</a:t>
            </a:r>
            <a:r>
              <a:rPr lang="en-US" altLang="en-US" sz="28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800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en-US" altLang="en-US" sz="2800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altLang="en-US" sz="280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BD59CC38-B554-46F8-ADA5-F3EB2D2C1939}"/>
              </a:ext>
            </a:extLst>
          </p:cNvPr>
          <p:cNvGrpSpPr/>
          <p:nvPr/>
        </p:nvGrpSpPr>
        <p:grpSpPr>
          <a:xfrm>
            <a:off x="838200" y="762000"/>
            <a:ext cx="6629400" cy="508000"/>
            <a:chOff x="789624" y="1191463"/>
            <a:chExt cx="6629400" cy="508000"/>
          </a:xfrm>
        </p:grpSpPr>
        <p:sp>
          <p:nvSpPr>
            <p:cNvPr id="8" name="AutoShape 52">
              <a:extLst>
                <a:ext uri="{FF2B5EF4-FFF2-40B4-BE49-F238E27FC236}">
                  <a16:creationId xmlns="" xmlns:a16="http://schemas.microsoft.com/office/drawing/2014/main" id="{4819382A-6E82-41EF-8C07-C8E9FFBE765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Ví dụ một số hàm làm việc với kiểu xâu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9" name="Group 17">
              <a:extLst>
                <a:ext uri="{FF2B5EF4-FFF2-40B4-BE49-F238E27FC236}">
                  <a16:creationId xmlns="" xmlns:a16="http://schemas.microsoft.com/office/drawing/2014/main" id="{56A71296-6026-4448-B6CC-B615BEE6B6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0" name="AutoShape 18">
                <a:extLst>
                  <a:ext uri="{FF2B5EF4-FFF2-40B4-BE49-F238E27FC236}">
                    <a16:creationId xmlns="" xmlns:a16="http://schemas.microsoft.com/office/drawing/2014/main" id="{0FD4A1E6-F298-44AD-AB0C-2FBD5C1F43A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" name="AutoShape 19">
                <a:extLst>
                  <a:ext uri="{FF2B5EF4-FFF2-40B4-BE49-F238E27FC236}">
                    <a16:creationId xmlns="" xmlns:a16="http://schemas.microsoft.com/office/drawing/2014/main" id="{0DA2B90E-022B-4D34-8C94-E5CB7205D71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" name="AutoShape 20">
                <a:extLst>
                  <a:ext uri="{FF2B5EF4-FFF2-40B4-BE49-F238E27FC236}">
                    <a16:creationId xmlns="" xmlns:a16="http://schemas.microsoft.com/office/drawing/2014/main" id="{B7E433FF-D51B-4C57-BB68-571C92296EE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3810F1C-82F5-4089-BC68-7863FB0D5B3D}"/>
              </a:ext>
            </a:extLst>
          </p:cNvPr>
          <p:cNvSpPr txBox="1"/>
          <p:nvPr/>
        </p:nvSpPr>
        <p:spPr>
          <a:xfrm>
            <a:off x="1188610" y="1547893"/>
            <a:ext cx="62789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kern="0">
                <a:solidFill>
                  <a:srgbClr val="000000"/>
                </a:solidFill>
                <a:latin typeface="Cambria" panose="02040503050406030204" pitchFamily="18" charset="0"/>
              </a:rPr>
              <a:t>* Substring – xâu con</a:t>
            </a:r>
          </a:p>
        </p:txBody>
      </p:sp>
    </p:spTree>
    <p:extLst>
      <p:ext uri="{BB962C8B-B14F-4D97-AF65-F5344CB8AC3E}">
        <p14:creationId xmlns:p14="http://schemas.microsoft.com/office/powerpoint/2010/main" val="42231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3500" y="3436"/>
            <a:ext cx="8430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40685" y="1371600"/>
            <a:ext cx="9884515" cy="5613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>
                <a:latin typeface="Cambria" panose="02040503050406030204" pitchFamily="18" charset="0"/>
                <a:cs typeface="Times New Roman" pitchFamily="18" charset="0"/>
              </a:rPr>
              <a:t>Hàm </a:t>
            </a: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sz="2800">
                <a:latin typeface="Cambria" panose="02040503050406030204" pitchFamily="18" charset="0"/>
                <a:cs typeface="Times New Roman" pitchFamily="18" charset="0"/>
              </a:rPr>
              <a:t> dùng để tách chuỗi thành danh sách các chuỗi con</a:t>
            </a:r>
          </a:p>
        </p:txBody>
      </p:sp>
      <p:sp>
        <p:nvSpPr>
          <p:cNvPr id="9" name="Arrow: Curved Right 15">
            <a:extLst>
              <a:ext uri="{FF2B5EF4-FFF2-40B4-BE49-F238E27FC236}">
                <a16:creationId xmlns="" xmlns:a16="http://schemas.microsoft.com/office/drawing/2014/main" id="{2E5EB6CC-832F-4EDD-9DA3-BD1EB87E5AF5}"/>
              </a:ext>
            </a:extLst>
          </p:cNvPr>
          <p:cNvSpPr/>
          <p:nvPr/>
        </p:nvSpPr>
        <p:spPr>
          <a:xfrm>
            <a:off x="1453210" y="3483122"/>
            <a:ext cx="762000" cy="1494456"/>
          </a:xfrm>
          <a:prstGeom prst="curvedRightArrow">
            <a:avLst>
              <a:gd name="adj1" fmla="val 21867"/>
              <a:gd name="adj2" fmla="val 46895"/>
              <a:gd name="adj3" fmla="val 26538"/>
            </a:avLst>
          </a:prstGeom>
          <a:solidFill>
            <a:srgbClr val="FFFF00"/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glow rad="101600">
              <a:srgbClr val="C0504D">
                <a:satMod val="175000"/>
                <a:alpha val="4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FCF7075D-620F-4D8C-9493-7710BCABA228}"/>
              </a:ext>
            </a:extLst>
          </p:cNvPr>
          <p:cNvGrpSpPr/>
          <p:nvPr/>
        </p:nvGrpSpPr>
        <p:grpSpPr>
          <a:xfrm>
            <a:off x="838200" y="775626"/>
            <a:ext cx="6629400" cy="508000"/>
            <a:chOff x="789624" y="1191463"/>
            <a:chExt cx="6629400" cy="508000"/>
          </a:xfrm>
        </p:grpSpPr>
        <p:sp>
          <p:nvSpPr>
            <p:cNvPr id="11" name="AutoShape 52">
              <a:extLst>
                <a:ext uri="{FF2B5EF4-FFF2-40B4-BE49-F238E27FC236}">
                  <a16:creationId xmlns="" xmlns:a16="http://schemas.microsoft.com/office/drawing/2014/main" id="{9091C2A5-E7B5-4298-A21F-E1FD64F465E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Ví dụ một số hàm làm việc với kiểu xâu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="" xmlns:a16="http://schemas.microsoft.com/office/drawing/2014/main" id="{EF36EBAC-AE71-4438-86EC-3F649603F4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3" name="AutoShape 18">
                <a:extLst>
                  <a:ext uri="{FF2B5EF4-FFF2-40B4-BE49-F238E27FC236}">
                    <a16:creationId xmlns="" xmlns:a16="http://schemas.microsoft.com/office/drawing/2014/main" id="{5629F408-0DEC-4101-A183-3E6658B1A9D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" name="AutoShape 19">
                <a:extLst>
                  <a:ext uri="{FF2B5EF4-FFF2-40B4-BE49-F238E27FC236}">
                    <a16:creationId xmlns="" xmlns:a16="http://schemas.microsoft.com/office/drawing/2014/main" id="{B88DC4EF-6E6E-402D-B6BF-0D13A0C5EDB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" name="AutoShape 20">
                <a:extLst>
                  <a:ext uri="{FF2B5EF4-FFF2-40B4-BE49-F238E27FC236}">
                    <a16:creationId xmlns="" xmlns:a16="http://schemas.microsoft.com/office/drawing/2014/main" id="{0559E054-19BD-4D8B-80E8-1B7432F51F5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295" y="2136763"/>
            <a:ext cx="6580443" cy="240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463" y="4578056"/>
            <a:ext cx="6568275" cy="227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1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3500" y="3436"/>
            <a:ext cx="8430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38200" y="695325"/>
            <a:ext cx="6629400" cy="508000"/>
            <a:chOff x="789624" y="1191463"/>
            <a:chExt cx="6629400" cy="508000"/>
          </a:xfrm>
        </p:grpSpPr>
        <p:sp>
          <p:nvSpPr>
            <p:cNvPr id="7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9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1524000" y="1203325"/>
            <a:ext cx="6629400" cy="5762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>
                <a:latin typeface="Cambria" panose="02040503050406030204" pitchFamily="18" charset="0"/>
                <a:cs typeface="Times New Roman" pitchFamily="18" charset="0"/>
              </a:rPr>
              <a:t>Hàm 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  <a:cs typeface="Times New Roman" pitchFamily="18" charset="0"/>
              </a:rPr>
              <a:t>join</a:t>
            </a:r>
            <a:r>
              <a:rPr lang="en-US" sz="2800">
                <a:latin typeface="Cambria" panose="02040503050406030204" pitchFamily="18" charset="0"/>
                <a:cs typeface="Times New Roman" pitchFamily="18" charset="0"/>
              </a:rPr>
              <a:t> dùng để nối Chuỗi:</a:t>
            </a:r>
          </a:p>
        </p:txBody>
      </p:sp>
      <p:sp>
        <p:nvSpPr>
          <p:cNvPr id="15" name="Arrow: Curved Right 16">
            <a:extLst>
              <a:ext uri="{FF2B5EF4-FFF2-40B4-BE49-F238E27FC236}">
                <a16:creationId xmlns="" xmlns:a16="http://schemas.microsoft.com/office/drawing/2014/main" id="{BA2538F1-DEF3-4B01-B553-BC47AEF2F6FD}"/>
              </a:ext>
            </a:extLst>
          </p:cNvPr>
          <p:cNvSpPr/>
          <p:nvPr/>
        </p:nvSpPr>
        <p:spPr>
          <a:xfrm>
            <a:off x="1676400" y="3464169"/>
            <a:ext cx="762000" cy="1494456"/>
          </a:xfrm>
          <a:prstGeom prst="curvedRightArrow">
            <a:avLst>
              <a:gd name="adj1" fmla="val 21867"/>
              <a:gd name="adj2" fmla="val 46895"/>
              <a:gd name="adj3" fmla="val 26538"/>
            </a:avLst>
          </a:prstGeom>
          <a:solidFill>
            <a:srgbClr val="FFFF00"/>
          </a:soli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glow rad="101600">
              <a:srgbClr val="C0504D">
                <a:satMod val="175000"/>
                <a:alpha val="4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49" y="1810432"/>
            <a:ext cx="5638801" cy="2419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1" y="4230154"/>
            <a:ext cx="5614939" cy="2293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1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3500" y="3436"/>
            <a:ext cx="8430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68CFF934-A767-438C-A5C3-04C51FCE3C0D}"/>
              </a:ext>
            </a:extLst>
          </p:cNvPr>
          <p:cNvSpPr txBox="1">
            <a:spLocks/>
          </p:cNvSpPr>
          <p:nvPr/>
        </p:nvSpPr>
        <p:spPr>
          <a:xfrm>
            <a:off x="762000" y="609600"/>
            <a:ext cx="10896600" cy="5638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>
                <a:latin typeface="Cambria" panose="02040503050406030204" pitchFamily="18" charset="0"/>
                <a:cs typeface="Times New Roman" pitchFamily="18" charset="0"/>
              </a:rPr>
              <a:t>LUYỆN</a:t>
            </a:r>
            <a:r>
              <a:rPr lang="en-US" sz="2400" b="1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  <a:cs typeface="Times New Roman" pitchFamily="18" charset="0"/>
              </a:rPr>
              <a:t>TẬP</a:t>
            </a:r>
            <a:endParaRPr lang="en-US" sz="2400" b="1" dirty="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Nhập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vào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họ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tên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ngày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tháng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năm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sinh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bạn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(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vd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: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Trần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An 20/11/2005)</a:t>
            </a:r>
          </a:p>
          <a:p>
            <a:pPr marL="0" indent="0" algn="ctr">
              <a:buNone/>
            </a:pPr>
            <a:r>
              <a:rPr lang="en-US" sz="2400" i="1" dirty="0">
                <a:latin typeface="Cambria" panose="02040503050406030204" pitchFamily="18" charset="0"/>
                <a:cs typeface="Times New Roman" pitchFamily="18" charset="0"/>
              </a:rPr>
              <a:t>&gt;&gt; </a:t>
            </a:r>
            <a:r>
              <a:rPr lang="en-US" sz="2400" i="1" dirty="0" err="1">
                <a:latin typeface="Cambria" panose="02040503050406030204" pitchFamily="18" charset="0"/>
                <a:cs typeface="Times New Roman" pitchFamily="18" charset="0"/>
              </a:rPr>
              <a:t>Người</a:t>
            </a:r>
            <a:r>
              <a:rPr lang="en-US" sz="2400" i="1" dirty="0">
                <a:latin typeface="Cambria" panose="02040503050406030204" pitchFamily="18" charset="0"/>
                <a:cs typeface="Times New Roman" pitchFamily="18" charset="0"/>
              </a:rPr>
              <a:t> dung </a:t>
            </a:r>
            <a:r>
              <a:rPr lang="en-US" sz="2400" i="1" dirty="0" err="1">
                <a:latin typeface="Cambria" panose="02040503050406030204" pitchFamily="18" charset="0"/>
                <a:cs typeface="Times New Roman" pitchFamily="18" charset="0"/>
              </a:rPr>
              <a:t>có</a:t>
            </a:r>
            <a:r>
              <a:rPr lang="en-US" sz="2400" i="1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Cambria" panose="02040503050406030204" pitchFamily="18" charset="0"/>
                <a:cs typeface="Times New Roman" pitchFamily="18" charset="0"/>
              </a:rPr>
              <a:t>thể</a:t>
            </a:r>
            <a:r>
              <a:rPr lang="en-US" sz="2400" i="1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Cambria" panose="02040503050406030204" pitchFamily="18" charset="0"/>
                <a:cs typeface="Times New Roman" pitchFamily="18" charset="0"/>
              </a:rPr>
              <a:t>nhập</a:t>
            </a:r>
            <a:r>
              <a:rPr lang="en-US" sz="2400" i="1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Cambria" panose="02040503050406030204" pitchFamily="18" charset="0"/>
                <a:cs typeface="Times New Roman" pitchFamily="18" charset="0"/>
              </a:rPr>
              <a:t>bất</a:t>
            </a:r>
            <a:r>
              <a:rPr lang="en-US" sz="2400" i="1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Cambria" panose="02040503050406030204" pitchFamily="18" charset="0"/>
                <a:cs typeface="Times New Roman" pitchFamily="18" charset="0"/>
              </a:rPr>
              <a:t>kỳ</a:t>
            </a:r>
            <a:r>
              <a:rPr lang="en-US" sz="2400" i="1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Cambria" panose="02040503050406030204" pitchFamily="18" charset="0"/>
                <a:cs typeface="Times New Roman" pitchFamily="18" charset="0"/>
              </a:rPr>
              <a:t>hoa</a:t>
            </a:r>
            <a:r>
              <a:rPr lang="en-US" sz="2400" i="1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Cambria" panose="02040503050406030204" pitchFamily="18" charset="0"/>
                <a:cs typeface="Times New Roman" pitchFamily="18" charset="0"/>
              </a:rPr>
              <a:t>thường</a:t>
            </a:r>
            <a:r>
              <a:rPr lang="en-US" sz="2400" i="1" dirty="0">
                <a:latin typeface="Cambria" panose="02040503050406030204" pitchFamily="18" charset="0"/>
                <a:cs typeface="Times New Roman" pitchFamily="18" charset="0"/>
              </a:rPr>
              <a:t>, </a:t>
            </a:r>
            <a:r>
              <a:rPr lang="en-US" sz="2400" i="1" dirty="0" err="1">
                <a:latin typeface="Cambria" panose="02040503050406030204" pitchFamily="18" charset="0"/>
                <a:cs typeface="Times New Roman" pitchFamily="18" charset="0"/>
              </a:rPr>
              <a:t>có</a:t>
            </a:r>
            <a:r>
              <a:rPr lang="en-US" sz="2400" i="1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Cambria" panose="02040503050406030204" pitchFamily="18" charset="0"/>
                <a:cs typeface="Times New Roman" pitchFamily="18" charset="0"/>
              </a:rPr>
              <a:t>dấu</a:t>
            </a:r>
            <a:r>
              <a:rPr lang="en-US" sz="2400" i="1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Cambria" panose="02040503050406030204" pitchFamily="18" charset="0"/>
                <a:cs typeface="Times New Roman" pitchFamily="18" charset="0"/>
              </a:rPr>
              <a:t>cách</a:t>
            </a:r>
            <a:r>
              <a:rPr lang="en-US" sz="2400" i="1" dirty="0">
                <a:latin typeface="Cambria" panose="02040503050406030204" pitchFamily="18" charset="0"/>
                <a:cs typeface="Times New Roman" pitchFamily="18" charset="0"/>
              </a:rPr>
              <a:t> …</a:t>
            </a:r>
          </a:p>
          <a:p>
            <a:pPr marL="0" indent="0" algn="ctr">
              <a:buNone/>
            </a:pPr>
            <a:r>
              <a:rPr lang="en-US" sz="1800" i="1" dirty="0">
                <a:latin typeface="Cambria" panose="02040503050406030204" pitchFamily="18" charset="0"/>
                <a:cs typeface="Times New Roman" pitchFamily="18" charset="0"/>
              </a:rPr>
              <a:t>(</a:t>
            </a:r>
            <a:r>
              <a:rPr lang="en-US" sz="1800" i="1" dirty="0" err="1">
                <a:latin typeface="Cambria" panose="02040503050406030204" pitchFamily="18" charset="0"/>
                <a:cs typeface="Times New Roman" pitchFamily="18" charset="0"/>
              </a:rPr>
              <a:t>ngày</a:t>
            </a:r>
            <a:r>
              <a:rPr lang="en-US" sz="1800" i="1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1800" i="1" dirty="0" err="1">
                <a:latin typeface="Cambria" panose="02040503050406030204" pitchFamily="18" charset="0"/>
                <a:cs typeface="Times New Roman" pitchFamily="18" charset="0"/>
              </a:rPr>
              <a:t>sinh</a:t>
            </a:r>
            <a:r>
              <a:rPr lang="en-US" sz="1800" i="1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1800" i="1" dirty="0" err="1">
                <a:latin typeface="Cambria" panose="02040503050406030204" pitchFamily="18" charset="0"/>
                <a:cs typeface="Times New Roman" pitchFamily="18" charset="0"/>
              </a:rPr>
              <a:t>sử</a:t>
            </a:r>
            <a:r>
              <a:rPr lang="en-US" sz="1800" i="1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1800" i="1" dirty="0" err="1">
                <a:latin typeface="Cambria" panose="02040503050406030204" pitchFamily="18" charset="0"/>
                <a:cs typeface="Times New Roman" pitchFamily="18" charset="0"/>
              </a:rPr>
              <a:t>dụng</a:t>
            </a:r>
            <a:r>
              <a:rPr lang="en-US" sz="1800" i="1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1800" i="1" dirty="0" err="1">
                <a:latin typeface="Cambria" panose="02040503050406030204" pitchFamily="18" charset="0"/>
                <a:cs typeface="Times New Roman" pitchFamily="18" charset="0"/>
              </a:rPr>
              <a:t>dấu</a:t>
            </a:r>
            <a:r>
              <a:rPr lang="en-US" sz="1800" i="1" dirty="0">
                <a:latin typeface="Cambria" panose="02040503050406030204" pitchFamily="18" charset="0"/>
                <a:cs typeface="Times New Roman" pitchFamily="18" charset="0"/>
              </a:rPr>
              <a:t> “/” </a:t>
            </a:r>
            <a:r>
              <a:rPr lang="en-US" sz="1800" i="1" dirty="0" err="1">
                <a:latin typeface="Cambria" panose="02040503050406030204" pitchFamily="18" charset="0"/>
                <a:cs typeface="Times New Roman" pitchFamily="18" charset="0"/>
              </a:rPr>
              <a:t>để</a:t>
            </a:r>
            <a:r>
              <a:rPr lang="en-US" sz="1800" i="1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1800" i="1" dirty="0" err="1">
                <a:latin typeface="Cambria" panose="02040503050406030204" pitchFamily="18" charset="0"/>
                <a:cs typeface="Times New Roman" pitchFamily="18" charset="0"/>
              </a:rPr>
              <a:t>ngăn</a:t>
            </a:r>
            <a:r>
              <a:rPr lang="en-US" sz="1800" i="1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1800" i="1" dirty="0" err="1">
                <a:latin typeface="Cambria" panose="02040503050406030204" pitchFamily="18" charset="0"/>
                <a:cs typeface="Times New Roman" pitchFamily="18" charset="0"/>
              </a:rPr>
              <a:t>cách</a:t>
            </a:r>
            <a:r>
              <a:rPr lang="en-US" sz="1800" i="1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1800" i="1" dirty="0" err="1">
                <a:latin typeface="Cambria" panose="02040503050406030204" pitchFamily="18" charset="0"/>
                <a:cs typeface="Times New Roman" pitchFamily="18" charset="0"/>
              </a:rPr>
              <a:t>ngày</a:t>
            </a:r>
            <a:r>
              <a:rPr lang="en-US" sz="1800" i="1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1800" i="1" dirty="0" err="1">
                <a:latin typeface="Cambria" panose="02040503050406030204" pitchFamily="18" charset="0"/>
                <a:cs typeface="Times New Roman" pitchFamily="18" charset="0"/>
              </a:rPr>
              <a:t>tháng</a:t>
            </a:r>
            <a:r>
              <a:rPr lang="en-US" sz="1800" i="1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1800" i="1" dirty="0" err="1">
                <a:latin typeface="Cambria" panose="02040503050406030204" pitchFamily="18" charset="0"/>
                <a:cs typeface="Times New Roman" pitchFamily="18" charset="0"/>
              </a:rPr>
              <a:t>năm</a:t>
            </a:r>
            <a:r>
              <a:rPr lang="en-US" sz="1800" i="1" dirty="0">
                <a:latin typeface="Cambria" panose="02040503050406030204" pitchFamily="18" charset="0"/>
                <a:cs typeface="Times New Roman" pitchFamily="18" charset="0"/>
              </a:rPr>
              <a:t>)</a:t>
            </a:r>
            <a:endParaRPr lang="en-US" sz="2400" i="1" dirty="0">
              <a:latin typeface="Cambria" panose="02040503050406030204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***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Xóa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khoảng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trắng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dư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thừa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</a:p>
          <a:p>
            <a:pPr marL="457200" indent="-457200">
              <a:buAutoNum type="arabicPeriod"/>
            </a:pP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Đổi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họ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tên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thành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chữ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HOA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Đổi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họ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tên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thành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chữ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thường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Kiểm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tra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xem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bạn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sinh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vào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ngày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08/03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không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?</a:t>
            </a:r>
          </a:p>
          <a:p>
            <a:pPr marL="457200" indent="-457200">
              <a:buAutoNum type="arabicPeriod"/>
            </a:pP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Tách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riêng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họ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tên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đệm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tên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ngày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tháng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năm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sinh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Nhập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vào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1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tên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khác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thay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thế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tên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bạn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cho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tên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vừa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nhập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Đếm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xem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bao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nhiêu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ambria" panose="02040503050406030204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ngày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tháng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năm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sinh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bạn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Chuẩn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hóa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họ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tên</a:t>
            </a:r>
            <a:endParaRPr lang="en-US" sz="2400" dirty="0">
              <a:latin typeface="Cambria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1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06294" y="381000"/>
            <a:ext cx="4367662" cy="6172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586545" y="355600"/>
            <a:ext cx="5992839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7516442" y="6248400"/>
            <a:ext cx="2336191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914162" y="3799115"/>
            <a:ext cx="4062942" cy="26343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789692" y="457200"/>
            <a:ext cx="578969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5400" smtClean="0">
                <a:latin typeface="Courier New" pitchFamily="49" charset="0"/>
                <a:cs typeface="Courier New" pitchFamily="49" charset="0"/>
              </a:rPr>
              <a:t>Hãy nhớ</a:t>
            </a:r>
            <a:endParaRPr lang="en-US" sz="540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1117309" y="314326"/>
          <a:ext cx="2945633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3" name="PBrush" r:id="rId4" imgW="2457143" imgH="1819529" progId="">
                  <p:embed/>
                </p:oleObj>
              </mc:Choice>
              <mc:Fallback>
                <p:oleObj name="PBrush" r:id="rId4" imgW="2457143" imgH="18195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309" y="314326"/>
                        <a:ext cx="2945633" cy="163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50" name="Picture 17" descr="Disc-04-june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10" y="2895601"/>
            <a:ext cx="1079219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1" name="Picture 18" descr="Floppy-02-june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633" y="2895600"/>
            <a:ext cx="82528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2" name="Picture 19" descr="Zip-01-june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09" y="4343400"/>
            <a:ext cx="1587087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3" name="Picture 20" descr="Modem-01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06" y="4395788"/>
            <a:ext cx="152360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55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58221" y="3436"/>
            <a:ext cx="81258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20">
            <a:extLst>
              <a:ext uri="{FF2B5EF4-FFF2-40B4-BE49-F238E27FC236}">
                <a16:creationId xmlns="" xmlns:a16="http://schemas.microsoft.com/office/drawing/2014/main" id="{7BE691E7-75B7-4E19-A5C0-1FCD768C2CC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69976" y="729672"/>
            <a:ext cx="313056" cy="235564"/>
          </a:xfrm>
          <a:prstGeom prst="hexagon">
            <a:avLst>
              <a:gd name="adj" fmla="val 28896"/>
              <a:gd name="vf" fmla="val 115470"/>
            </a:avLst>
          </a:prstGeom>
          <a:gradFill rotWithShape="1">
            <a:gsLst>
              <a:gs pos="0">
                <a:srgbClr val="EFB049">
                  <a:gamma/>
                  <a:shade val="46275"/>
                  <a:invGamma/>
                </a:srgbClr>
              </a:gs>
              <a:gs pos="100000">
                <a:srgbClr val="EFB049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AutoShape 52">
            <a:extLst>
              <a:ext uri="{FF2B5EF4-FFF2-40B4-BE49-F238E27FC236}">
                <a16:creationId xmlns="" xmlns:a16="http://schemas.microsoft.com/office/drawing/2014/main" id="{87C953AA-108B-47A7-9013-D941B27FB83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53395" y="609600"/>
            <a:ext cx="827160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</a:pP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1. Khái nhiệm và quy ước </a:t>
            </a:r>
            <a:r>
              <a:rPr lang="en-US" sz="2800" b="1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(string)</a:t>
            </a:r>
            <a:endParaRPr lang="vi-VN" sz="2800" b="1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BF29056-54FC-4352-B72E-E20BA13E5584}"/>
              </a:ext>
            </a:extLst>
          </p:cNvPr>
          <p:cNvSpPr txBox="1"/>
          <p:nvPr/>
        </p:nvSpPr>
        <p:spPr>
          <a:xfrm>
            <a:off x="995876" y="1157038"/>
            <a:ext cx="10972800" cy="1672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b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a. Khái niệm</a:t>
            </a:r>
            <a:endParaRPr lang="en-US" sz="2400">
              <a:solidFill>
                <a:srgbClr val="0000CC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4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Trong Python, xâu (string, từ khóa kiểu là </a:t>
            </a:r>
            <a:r>
              <a:rPr lang="en-US" sz="2400" b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str</a:t>
            </a:r>
            <a:r>
              <a:rPr lang="en-US" sz="24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US" sz="2400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là một dãy các ký tự Unicode. Unicode bao gồm mọi ký tự trong tất cả các ngôn ngữ và mang lại tính đồng nhất trong mã hóa. </a:t>
            </a:r>
            <a:r>
              <a:rPr lang="en-US" sz="2000" i="1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(tập các ký tự nằm trong nháy đ</a:t>
            </a:r>
            <a:r>
              <a:rPr lang="vi-VN" sz="2000" i="1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ơ</a:t>
            </a:r>
            <a:r>
              <a:rPr lang="en-US" sz="2000" i="1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n hoặc nháy đôi, hoặc 3 nháy đ</a:t>
            </a:r>
            <a:r>
              <a:rPr lang="vi-VN" sz="2000" i="1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ơ</a:t>
            </a:r>
            <a:r>
              <a:rPr lang="en-US" sz="2000" i="1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n hoặc 3 nháy đôi)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E8C179B-77FF-4CB0-B1D2-05AB18375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708" y="2906234"/>
            <a:ext cx="4766018" cy="34572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116A9BB-373A-404A-B24A-9B21E3695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0644" y="3139423"/>
            <a:ext cx="5000398" cy="31551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Arrow: Right 8">
            <a:extLst>
              <a:ext uri="{FF2B5EF4-FFF2-40B4-BE49-F238E27FC236}">
                <a16:creationId xmlns="" xmlns:a16="http://schemas.microsoft.com/office/drawing/2014/main" id="{B5913F3A-E334-4EC2-9418-2F0BB2C2B27A}"/>
              </a:ext>
            </a:extLst>
          </p:cNvPr>
          <p:cNvSpPr/>
          <p:nvPr/>
        </p:nvSpPr>
        <p:spPr>
          <a:xfrm>
            <a:off x="5838094" y="4426227"/>
            <a:ext cx="644182" cy="41726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03128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58221" y="3436"/>
            <a:ext cx="81258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20">
            <a:extLst>
              <a:ext uri="{FF2B5EF4-FFF2-40B4-BE49-F238E27FC236}">
                <a16:creationId xmlns="" xmlns:a16="http://schemas.microsoft.com/office/drawing/2014/main" id="{151EC707-1781-49DA-BD24-AE08C4C5737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69976" y="729672"/>
            <a:ext cx="313056" cy="235564"/>
          </a:xfrm>
          <a:prstGeom prst="hexagon">
            <a:avLst>
              <a:gd name="adj" fmla="val 28896"/>
              <a:gd name="vf" fmla="val 115470"/>
            </a:avLst>
          </a:prstGeom>
          <a:gradFill rotWithShape="1">
            <a:gsLst>
              <a:gs pos="0">
                <a:srgbClr val="EFB049">
                  <a:gamma/>
                  <a:shade val="46275"/>
                  <a:invGamma/>
                </a:srgbClr>
              </a:gs>
              <a:gs pos="100000">
                <a:srgbClr val="EFB049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AutoShape 52">
            <a:extLst>
              <a:ext uri="{FF2B5EF4-FFF2-40B4-BE49-F238E27FC236}">
                <a16:creationId xmlns="" xmlns:a16="http://schemas.microsoft.com/office/drawing/2014/main" id="{59861F45-4D98-4EF3-AF41-2650EF2C2D9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53395" y="609600"/>
            <a:ext cx="827160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algn="just">
              <a:lnSpc>
                <a:spcPct val="90000"/>
              </a:lnSpc>
              <a:spcBef>
                <a:spcPts val="1000"/>
              </a:spcBef>
              <a:buClr>
                <a:srgbClr val="215D9F"/>
              </a:buClr>
            </a:pP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1. Khái nhiệm và quy ước </a:t>
            </a:r>
            <a:r>
              <a:rPr lang="en-US" sz="2800" b="1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(string)</a:t>
            </a:r>
            <a:endParaRPr lang="vi-VN" sz="2800" b="1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C26B7BF-481E-421E-84B8-725FECE927F6}"/>
              </a:ext>
            </a:extLst>
          </p:cNvPr>
          <p:cNvSpPr txBox="1"/>
          <p:nvPr/>
        </p:nvSpPr>
        <p:spPr>
          <a:xfrm>
            <a:off x="1069976" y="1194569"/>
            <a:ext cx="10585384" cy="2247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b="1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b. Quy ước</a:t>
            </a:r>
            <a:endParaRPr lang="en-US" sz="2400">
              <a:solidFill>
                <a:srgbClr val="0000CC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 Độ dài xâu được xác định bằng số lượng kí tự trong xâu.</a:t>
            </a:r>
          </a:p>
          <a:p>
            <a:pPr marL="0" marR="0" algn="just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 Xâu rỗng là xâu có độ dài bằng 0.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 Chỉ số phần tử được đánh theo số thứ tự của kí tự trong xâu, tính từ trái bắt đầu bằng 0 và đảo chiều bằng cách thêm dấu – theo chiều ngược lại.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B6B61A3-1226-4E47-862E-2E57A8C06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068" y="3441915"/>
            <a:ext cx="4213200" cy="10573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171619B-A622-41FE-9E8D-5F61EA26B961}"/>
              </a:ext>
            </a:extLst>
          </p:cNvPr>
          <p:cNvSpPr txBox="1"/>
          <p:nvPr/>
        </p:nvSpPr>
        <p:spPr>
          <a:xfrm>
            <a:off x="1199017" y="4384357"/>
            <a:ext cx="10271580" cy="206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Ví dụ:</a:t>
            </a:r>
            <a:endParaRPr lang="en-US" sz="240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+  </a:t>
            </a:r>
            <a:r>
              <a:rPr lang="en-US" sz="240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 Tin hoc'</a:t>
            </a:r>
            <a:r>
              <a:rPr lang="en-US" sz="24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→ Xâu có độ dài bằng 7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sz="240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 '</a:t>
            </a:r>
            <a:r>
              <a:rPr lang="en-US" sz="24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→  Là xâu rỗng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+ Giả sử biến xâu </a:t>
            </a:r>
            <a:r>
              <a:rPr lang="en-US" sz="2400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hoten</a:t>
            </a:r>
            <a:r>
              <a:rPr lang="en-US" sz="24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lưu trữ giá trị hằng xâu </a:t>
            </a:r>
            <a:r>
              <a:rPr lang="en-US" sz="240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'THPT </a:t>
            </a:r>
            <a:r>
              <a:rPr lang="en-US" sz="2400" b="1" smtClean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40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</a:t>
            </a:r>
            <a:r>
              <a:rPr lang="en-US" sz="240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LANG</a:t>
            </a:r>
            <a:r>
              <a:rPr lang="en-US" sz="240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 </a:t>
            </a:r>
            <a:r>
              <a:rPr lang="en-US" sz="24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muốn tham chiếu tới kí tự </a:t>
            </a:r>
            <a:r>
              <a:rPr lang="en-US" sz="2400" b="1" smtClean="0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‘C' </a:t>
            </a:r>
            <a:r>
              <a:rPr lang="en-US" sz="24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→ </a:t>
            </a:r>
            <a:r>
              <a:rPr lang="en-US" sz="240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hoten[5]</a:t>
            </a:r>
            <a:endParaRPr lang="en-US" sz="240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28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758221" y="3436"/>
            <a:ext cx="81258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343255F-D7EA-431D-9987-82FCEFA17EF8}"/>
              </a:ext>
            </a:extLst>
          </p:cNvPr>
          <p:cNvSpPr txBox="1"/>
          <p:nvPr/>
        </p:nvSpPr>
        <p:spPr>
          <a:xfrm>
            <a:off x="1099284" y="1698348"/>
            <a:ext cx="10363200" cy="2273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 Trong Python, kiểu xâu không cần khai báo trước, và cũng không cần xác định độ dài tối đa từ trước.</a:t>
            </a:r>
          </a:p>
          <a:p>
            <a:pPr marR="0" algn="just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 Khi cần khởi tạo cho biến một giá trị xâu nào đó là biến xâu được hình thành. 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 Độ dài của biến xâu là bất kỳ.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b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Ví dụ:</a:t>
            </a:r>
            <a:r>
              <a:rPr lang="en-US" sz="24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Lệnh dưới đây dùng hàm </a:t>
            </a:r>
            <a:r>
              <a:rPr lang="en-US" sz="2400" b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len(s)</a:t>
            </a:r>
            <a:r>
              <a:rPr lang="en-US" sz="24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cho biết độ dài của xâu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5A51277-9AC6-4B40-B48A-209E6E0BB936}"/>
              </a:ext>
            </a:extLst>
          </p:cNvPr>
          <p:cNvSpPr/>
          <p:nvPr/>
        </p:nvSpPr>
        <p:spPr>
          <a:xfrm>
            <a:off x="7321062" y="4471719"/>
            <a:ext cx="25833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ndong" pitchFamily="2" charset="0"/>
              </a:rPr>
              <a:t>&gt;&gt; Kết quả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ndong" pitchFamily="2" charset="0"/>
              </a:rPr>
              <a:t>18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ndong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584B3AE-BB14-4A11-8920-12D196F5ED45}"/>
              </a:ext>
            </a:extLst>
          </p:cNvPr>
          <p:cNvGrpSpPr/>
          <p:nvPr/>
        </p:nvGrpSpPr>
        <p:grpSpPr>
          <a:xfrm>
            <a:off x="1069976" y="716972"/>
            <a:ext cx="8455024" cy="508000"/>
            <a:chOff x="172932" y="482600"/>
            <a:chExt cx="8317864" cy="508000"/>
          </a:xfrm>
        </p:grpSpPr>
        <p:sp>
          <p:nvSpPr>
            <p:cNvPr id="10" name="AutoShape 52">
              <a:extLst>
                <a:ext uri="{FF2B5EF4-FFF2-40B4-BE49-F238E27FC236}">
                  <a16:creationId xmlns="" xmlns:a16="http://schemas.microsoft.com/office/drawing/2014/main" id="{B4FB6371-D3B4-4CE7-87FE-F1575AF9B37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53376" y="482600"/>
              <a:ext cx="813742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>
                <a:lnSpc>
                  <a:spcPct val="90000"/>
                </a:lnSpc>
                <a:spcBef>
                  <a:spcPts val="1000"/>
                </a:spcBef>
                <a:buClr>
                  <a:srgbClr val="215D9F"/>
                </a:buClr>
              </a:pPr>
              <a:r>
                <a:rPr lang="en-US" sz="2800" b="1">
                  <a:solidFill>
                    <a:srgbClr val="0000CC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2. Khai báo biến xâu</a:t>
              </a:r>
              <a:endParaRPr lang="vi-VN" sz="2800" b="1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p:txBody>
        </p:sp>
        <p:sp>
          <p:nvSpPr>
            <p:cNvPr id="11" name="AutoShape 20">
              <a:extLst>
                <a:ext uri="{FF2B5EF4-FFF2-40B4-BE49-F238E27FC236}">
                  <a16:creationId xmlns="" xmlns:a16="http://schemas.microsoft.com/office/drawing/2014/main" id="{DF67B615-9E44-48F8-A6BD-11D4D0AB772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72932" y="602672"/>
              <a:ext cx="307978" cy="235564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EFB049">
                    <a:gamma/>
                    <a:shade val="46275"/>
                    <a:invGamma/>
                  </a:srgbClr>
                </a:gs>
                <a:gs pos="100000">
                  <a:srgbClr val="EFB049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062" y="4114800"/>
            <a:ext cx="5776190" cy="189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128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3500" y="3436"/>
            <a:ext cx="8430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A15FFCB-B915-4B56-A4EB-F6C812E2B877}"/>
              </a:ext>
            </a:extLst>
          </p:cNvPr>
          <p:cNvSpPr txBox="1"/>
          <p:nvPr/>
        </p:nvSpPr>
        <p:spPr>
          <a:xfrm>
            <a:off x="958607" y="1290425"/>
            <a:ext cx="10718800" cy="2928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* Để ghép các xâu ta sử dụng dấu “</a:t>
            </a:r>
            <a:r>
              <a:rPr lang="en-US" sz="2400" b="1" i="1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+</a:t>
            </a:r>
            <a:r>
              <a:rPr lang="en-US" sz="2400" b="1" i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”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a. Nhập dữ liệu vào từ bàn phím</a:t>
            </a:r>
            <a:endParaRPr lang="en-US" sz="240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0000FF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	</a:t>
            </a:r>
            <a:r>
              <a:rPr lang="en-US" sz="24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&lt;tên biến xâu&gt; = input(‘</a:t>
            </a:r>
            <a:r>
              <a:rPr lang="en-US" sz="240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Nội dung </a:t>
            </a:r>
            <a:r>
              <a:rPr lang="en-US" sz="24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xâu cần nhập')</a:t>
            </a:r>
            <a:endParaRPr lang="en-US" sz="2400">
              <a:effectLst/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b. Nhập bằng phép gán</a:t>
            </a:r>
            <a:endParaRPr lang="en-US" sz="240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400">
                <a:solidFill>
                  <a:srgbClr val="0000FF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&lt;biến xâu&gt; = &lt;Hằng xâu&gt;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c. Xuất dữ liệu</a:t>
            </a:r>
            <a:endParaRPr lang="en-US" sz="240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400">
                <a:solidFill>
                  <a:srgbClr val="0000FF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print(&lt;biểu thức xâu&gt;)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E2D926C5-9D77-44D7-9496-5B73EE467ECB}"/>
              </a:ext>
            </a:extLst>
          </p:cNvPr>
          <p:cNvGrpSpPr/>
          <p:nvPr/>
        </p:nvGrpSpPr>
        <p:grpSpPr>
          <a:xfrm>
            <a:off x="1069976" y="609600"/>
            <a:ext cx="8455024" cy="508000"/>
            <a:chOff x="172932" y="482600"/>
            <a:chExt cx="8317864" cy="508000"/>
          </a:xfrm>
        </p:grpSpPr>
        <p:sp>
          <p:nvSpPr>
            <p:cNvPr id="8" name="AutoShape 52">
              <a:extLst>
                <a:ext uri="{FF2B5EF4-FFF2-40B4-BE49-F238E27FC236}">
                  <a16:creationId xmlns="" xmlns:a16="http://schemas.microsoft.com/office/drawing/2014/main" id="{BFBC7DBA-B669-428D-9FC9-4479441ECAD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53376" y="482600"/>
              <a:ext cx="813742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>
                <a:lnSpc>
                  <a:spcPct val="90000"/>
                </a:lnSpc>
                <a:spcBef>
                  <a:spcPts val="1000"/>
                </a:spcBef>
                <a:buClr>
                  <a:srgbClr val="215D9F"/>
                </a:buClr>
              </a:pPr>
              <a:r>
                <a:rPr lang="en-US" sz="2800" b="1">
                  <a:solidFill>
                    <a:srgbClr val="0000CC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3</a:t>
              </a:r>
              <a:r>
                <a:rPr lang="en-US" sz="2800" b="1">
                  <a:solidFill>
                    <a:srgbClr val="0000CC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. Nhập/xuất dữ liệu cho biến xâu</a:t>
              </a:r>
              <a:endParaRPr lang="en-US" sz="2800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" name="AutoShape 20">
              <a:extLst>
                <a:ext uri="{FF2B5EF4-FFF2-40B4-BE49-F238E27FC236}">
                  <a16:creationId xmlns="" xmlns:a16="http://schemas.microsoft.com/office/drawing/2014/main" id="{8D33160E-0034-4AD7-BB68-125ED3BF735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72932" y="602672"/>
              <a:ext cx="307978" cy="235564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EFB049">
                    <a:gamma/>
                    <a:shade val="46275"/>
                    <a:invGamma/>
                  </a:srgbClr>
                </a:gs>
                <a:gs pos="100000">
                  <a:srgbClr val="EFB049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" y="4219575"/>
            <a:ext cx="6400800" cy="2012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4205287"/>
            <a:ext cx="5107619" cy="2026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426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3500" y="3436"/>
            <a:ext cx="8430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6328BE5-8CA1-41C4-B904-7890A4419C9D}"/>
              </a:ext>
            </a:extLst>
          </p:cNvPr>
          <p:cNvSpPr txBox="1"/>
          <p:nvPr/>
        </p:nvSpPr>
        <p:spPr>
          <a:xfrm>
            <a:off x="914400" y="1447800"/>
            <a:ext cx="10823576" cy="4412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Sử dụng kí hiệu: </a:t>
            </a:r>
            <a:r>
              <a:rPr lang="en-US" sz="2400" b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&lt;,&gt;,&lt;=,&gt;=,==,!=</a:t>
            </a:r>
            <a:r>
              <a:rPr lang="en-US" sz="2400" b="1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24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để so sánh xâu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Quy ước</a:t>
            </a:r>
            <a:endParaRPr lang="en-US" sz="240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1. Phép so sánh có thứ tự ưu tiên thấp hơn phép ghép xâu.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2. Xâu A=B nếu 2 xâu giống hệt nhau.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3. Xâu A&gt;B nếu kí tự khác nhau đầu tiên giữa chúng kể từ trái sang trong xâu A có mã Unicode lớn hơn.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4. Xâu A là </a:t>
            </a:r>
            <a:r>
              <a:rPr lang="en-US" sz="2400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đoạn đầu </a:t>
            </a:r>
            <a:r>
              <a:rPr lang="en-US" sz="24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của xâu B thì xâu A&lt;B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Ví dụ:</a:t>
            </a:r>
            <a:endParaRPr lang="en-US" sz="240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1. 'Tin' + 'học' = 'Tin hoc'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2. ' Ha Noi' &gt; 'Ha </a:t>
            </a:r>
            <a:r>
              <a:rPr lang="en-US" sz="240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Nam‘ </a:t>
            </a:r>
            <a:r>
              <a:rPr lang="en-US" sz="2400" smtClean="0">
                <a:solidFill>
                  <a:srgbClr val="3333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#Mã kí tự ‘o’=111 &gt; Mã kí tự ‘a’=97</a:t>
            </a:r>
            <a:endParaRPr lang="en-US" sz="240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3. 'Xau' &lt; ' Xau ki tư'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F7586F9-CB6B-41F0-9036-81FCD64FA25C}"/>
              </a:ext>
            </a:extLst>
          </p:cNvPr>
          <p:cNvGrpSpPr/>
          <p:nvPr/>
        </p:nvGrpSpPr>
        <p:grpSpPr>
          <a:xfrm>
            <a:off x="1069976" y="609600"/>
            <a:ext cx="8455024" cy="508000"/>
            <a:chOff x="172932" y="482600"/>
            <a:chExt cx="8317864" cy="508000"/>
          </a:xfrm>
        </p:grpSpPr>
        <p:sp>
          <p:nvSpPr>
            <p:cNvPr id="8" name="AutoShape 52">
              <a:extLst>
                <a:ext uri="{FF2B5EF4-FFF2-40B4-BE49-F238E27FC236}">
                  <a16:creationId xmlns="" xmlns:a16="http://schemas.microsoft.com/office/drawing/2014/main" id="{891EA28E-FAAC-4274-8F30-9530CFA3328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53376" y="482600"/>
              <a:ext cx="813742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>
                <a:lnSpc>
                  <a:spcPct val="90000"/>
                </a:lnSpc>
                <a:spcBef>
                  <a:spcPts val="1000"/>
                </a:spcBef>
                <a:buClr>
                  <a:srgbClr val="215D9F"/>
                </a:buClr>
              </a:pPr>
              <a:r>
                <a:rPr lang="en-US" sz="2800" b="1">
                  <a:solidFill>
                    <a:srgbClr val="0000CC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4. Các phép so sánh xâu</a:t>
              </a:r>
              <a:endParaRPr lang="en-US" sz="2800">
                <a:solidFill>
                  <a:srgbClr val="0000C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" name="AutoShape 20">
              <a:extLst>
                <a:ext uri="{FF2B5EF4-FFF2-40B4-BE49-F238E27FC236}">
                  <a16:creationId xmlns="" xmlns:a16="http://schemas.microsoft.com/office/drawing/2014/main" id="{6EEEBAA4-0417-41F3-96DB-29C62805D7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72932" y="602672"/>
              <a:ext cx="307978" cy="235564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EFB049">
                    <a:gamma/>
                    <a:shade val="46275"/>
                    <a:invGamma/>
                  </a:srgbClr>
                </a:gs>
                <a:gs pos="100000">
                  <a:srgbClr val="EFB049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020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3500" y="3436"/>
            <a:ext cx="8430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6800" y="635000"/>
            <a:ext cx="6629400" cy="508000"/>
            <a:chOff x="789624" y="1191463"/>
            <a:chExt cx="6629400" cy="508000"/>
          </a:xfrm>
        </p:grpSpPr>
        <p:sp>
          <p:nvSpPr>
            <p:cNvPr id="7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CC"/>
                  </a:solidFill>
                  <a:latin typeface="Cambria" panose="02040503050406030204" pitchFamily="18" charset="0"/>
                </a:rPr>
                <a:t>5. Một số hàm, thủ tục xử lý xâu</a:t>
              </a:r>
              <a:endParaRPr lang="en-US" sz="2800" b="1" kern="0">
                <a:solidFill>
                  <a:srgbClr val="0000CC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9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797320" y="1295472"/>
            <a:ext cx="11079590" cy="508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Chuỗi trong Python cũng là đối t</a:t>
            </a:r>
            <a:r>
              <a:rPr lang="vi-VN" sz="2400">
                <a:latin typeface="Cambria" panose="02040503050406030204" pitchFamily="18" charset="0"/>
                <a:cs typeface="Times New Roman" pitchFamily="18" charset="0"/>
              </a:rPr>
              <a:t>ư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ợng, nó cung cấp một số hàm rất quan trọng: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B7E92CB5-58AD-48CC-9B97-022617C12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623323"/>
              </p:ext>
            </p:extLst>
          </p:nvPr>
        </p:nvGraphicFramePr>
        <p:xfrm>
          <a:off x="74611" y="2278625"/>
          <a:ext cx="12039600" cy="4163206"/>
        </p:xfrm>
        <a:graphic>
          <a:graphicData uri="http://schemas.openxmlformats.org/drawingml/2006/table">
            <a:tbl>
              <a:tblPr firstRow="1" bandRow="1"/>
              <a:tblGrid>
                <a:gridCol w="3124201">
                  <a:extLst>
                    <a:ext uri="{9D8B030D-6E8A-4147-A177-3AD203B41FA5}">
                      <a16:colId xmlns="" xmlns:a16="http://schemas.microsoft.com/office/drawing/2014/main" val="3110113687"/>
                    </a:ext>
                  </a:extLst>
                </a:gridCol>
                <a:gridCol w="4572000">
                  <a:extLst>
                    <a:ext uri="{9D8B030D-6E8A-4147-A177-3AD203B41FA5}">
                      <a16:colId xmlns="" xmlns:a16="http://schemas.microsoft.com/office/drawing/2014/main" val="4146039144"/>
                    </a:ext>
                  </a:extLst>
                </a:gridCol>
                <a:gridCol w="4343399">
                  <a:extLst>
                    <a:ext uri="{9D8B030D-6E8A-4147-A177-3AD203B41FA5}">
                      <a16:colId xmlns="" xmlns:a16="http://schemas.microsoft.com/office/drawing/2014/main" val="1317915523"/>
                    </a:ext>
                  </a:extLst>
                </a:gridCol>
              </a:tblGrid>
              <a:tr h="4246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>
                          <a:latin typeface="Cambria" panose="02040503050406030204" pitchFamily="18" charset="0"/>
                        </a:rPr>
                        <a:t>Tên hàm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>
                          <a:latin typeface="Cambria" panose="02040503050406030204" pitchFamily="18" charset="0"/>
                        </a:rPr>
                        <a:t>Mô tả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>
                          <a:latin typeface="Cambria" panose="02040503050406030204" pitchFamily="18" charset="0"/>
                        </a:rPr>
                        <a:t>Kết quả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69370476"/>
                  </a:ext>
                </a:extLst>
              </a:tr>
              <a:tr h="7512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s=st</a:t>
                      </a:r>
                      <a:r>
                        <a:rPr lang="en-US" sz="200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.upper</a:t>
                      </a:r>
                      <a:r>
                        <a:rPr lang="en-US" sz="20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Đổi xâu sang chữ cái in HOA</a:t>
                      </a:r>
                    </a:p>
                    <a:p>
                      <a:pPr algn="l"/>
                      <a:r>
                        <a:rPr lang="en-US" sz="1600" i="1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(xâu st không thay đổi)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sz="2400" b="1" smtClean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CHILANG 2</a:t>
                      </a:r>
                      <a:r>
                        <a:rPr lang="en-US" sz="2400" b="1" smtClean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2400" b="1" smtClean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ICT CS23</a:t>
                      </a:r>
                      <a:endParaRPr lang="en-US" sz="1800" b="1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13219265"/>
                  </a:ext>
                </a:extLst>
              </a:tr>
              <a:tr h="7512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s=st</a:t>
                      </a:r>
                      <a:r>
                        <a:rPr lang="en-US" sz="200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.lower</a:t>
                      </a:r>
                      <a:r>
                        <a:rPr lang="en-US" sz="20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Đổi xâu sang chữ cái thường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(xâu st không thay đổi)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sz="2400" b="1" smtClean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chilang 2</a:t>
                      </a:r>
                      <a:r>
                        <a:rPr lang="en-US" sz="2400" b="1" smtClean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2400" b="1" smtClean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ict cs23</a:t>
                      </a:r>
                      <a:endParaRPr lang="en-US" sz="1800" b="1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65419507"/>
                  </a:ext>
                </a:extLst>
              </a:tr>
              <a:tr h="7512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s=st</a:t>
                      </a:r>
                      <a:r>
                        <a:rPr lang="en-US" sz="200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.strip</a:t>
                      </a:r>
                      <a:r>
                        <a:rPr lang="en-US" sz="20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Xóa khoảng trắng đầu, cuối xâu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0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35770736"/>
                  </a:ext>
                </a:extLst>
              </a:tr>
              <a:tr h="7335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cnt=st</a:t>
                      </a:r>
                      <a:r>
                        <a:rPr lang="en-US" sz="200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.count</a:t>
                      </a:r>
                      <a:r>
                        <a:rPr lang="en-US" sz="200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(‘2’)</a:t>
                      </a:r>
                      <a:endParaRPr lang="en-US" sz="200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print(cnt)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Đếm số lần xuất hiện xâu </a:t>
                      </a:r>
                      <a:r>
                        <a:rPr lang="en-US" sz="200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‘2’ 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trong xâu st </a:t>
                      </a:r>
                      <a:r>
                        <a:rPr lang="en-US" sz="1600" i="1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(ngầm </a:t>
                      </a:r>
                      <a:r>
                        <a:rPr lang="en-US" sz="1600" i="1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định đếm từ vị trí 0)</a:t>
                      </a:r>
                      <a:endParaRPr lang="en-US" sz="2000" i="1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kern="120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52983700"/>
                  </a:ext>
                </a:extLst>
              </a:tr>
              <a:tr h="7512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9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cnt=st</a:t>
                      </a:r>
                      <a:r>
                        <a:rPr lang="en-US" sz="190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.count</a:t>
                      </a:r>
                      <a:r>
                        <a:rPr lang="en-US" sz="190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(‘2',</a:t>
                      </a:r>
                      <a:r>
                        <a:rPr lang="en-US" sz="190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r>
                        <a:rPr lang="en-US" sz="190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90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print(cnt)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Đếm số lần xuất hiện xâu </a:t>
                      </a:r>
                      <a:r>
                        <a:rPr lang="en-US" sz="200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‘2’ 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từ vị trí số </a:t>
                      </a:r>
                      <a:r>
                        <a:rPr lang="en-US" sz="200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</a:rPr>
                        <a:t>9</a:t>
                      </a:r>
                      <a:r>
                        <a:rPr lang="en-US" sz="200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trở về cuối xâu.</a:t>
                      </a:r>
                    </a:p>
                  </a:txBody>
                  <a:tcPr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kern="120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7169541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2C135777-4199-4A95-A0C9-9ABC5F41F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9931" y="543260"/>
            <a:ext cx="4117450" cy="69148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4B9F8E6B-E49B-4E3E-A5E5-6DFB5793AEC6}"/>
              </a:ext>
            </a:extLst>
          </p:cNvPr>
          <p:cNvSpPr txBox="1">
            <a:spLocks/>
          </p:cNvSpPr>
          <p:nvPr/>
        </p:nvSpPr>
        <p:spPr>
          <a:xfrm>
            <a:off x="887100" y="1727358"/>
            <a:ext cx="10134600" cy="5080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800" b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b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2800" b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ChiLang 2</a:t>
            </a:r>
            <a:r>
              <a:rPr lang="en-US" sz="2800" b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Ict </a:t>
            </a:r>
            <a:r>
              <a:rPr lang="en-US" sz="2800" b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cs23</a:t>
            </a:r>
            <a:r>
              <a:rPr lang="en-US" sz="2800" b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000" b="1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20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3500" y="3436"/>
            <a:ext cx="8430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63278" y="1219200"/>
            <a:ext cx="11079590" cy="508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Chuỗi trong Python cũng là đối t</a:t>
            </a:r>
            <a:r>
              <a:rPr lang="vi-VN" sz="2400">
                <a:latin typeface="Cambria" panose="02040503050406030204" pitchFamily="18" charset="0"/>
                <a:cs typeface="Times New Roman" pitchFamily="18" charset="0"/>
              </a:rPr>
              <a:t>ư</a:t>
            </a:r>
            <a:r>
              <a:rPr lang="en-US" sz="2400">
                <a:latin typeface="Cambria" panose="02040503050406030204" pitchFamily="18" charset="0"/>
                <a:cs typeface="Times New Roman" pitchFamily="18" charset="0"/>
              </a:rPr>
              <a:t>ợng, nó cung cấp một số hàm rất quan trọng: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B7E92CB5-58AD-48CC-9B97-022617C12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297159"/>
              </p:ext>
            </p:extLst>
          </p:nvPr>
        </p:nvGraphicFramePr>
        <p:xfrm>
          <a:off x="557109" y="2198077"/>
          <a:ext cx="11385758" cy="4236720"/>
        </p:xfrm>
        <a:graphic>
          <a:graphicData uri="http://schemas.openxmlformats.org/drawingml/2006/table">
            <a:tbl>
              <a:tblPr firstRow="1" bandRow="1"/>
              <a:tblGrid>
                <a:gridCol w="4624491">
                  <a:extLst>
                    <a:ext uri="{9D8B030D-6E8A-4147-A177-3AD203B41FA5}">
                      <a16:colId xmlns="" xmlns:a16="http://schemas.microsoft.com/office/drawing/2014/main" val="3110113687"/>
                    </a:ext>
                  </a:extLst>
                </a:gridCol>
                <a:gridCol w="5205103">
                  <a:extLst>
                    <a:ext uri="{9D8B030D-6E8A-4147-A177-3AD203B41FA5}">
                      <a16:colId xmlns="" xmlns:a16="http://schemas.microsoft.com/office/drawing/2014/main" val="4146039144"/>
                    </a:ext>
                  </a:extLst>
                </a:gridCol>
                <a:gridCol w="1556164">
                  <a:extLst>
                    <a:ext uri="{9D8B030D-6E8A-4147-A177-3AD203B41FA5}">
                      <a16:colId xmlns="" xmlns:a16="http://schemas.microsoft.com/office/drawing/2014/main" val="1317915523"/>
                    </a:ext>
                  </a:extLst>
                </a:gridCol>
              </a:tblGrid>
              <a:tr h="3783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>
                          <a:latin typeface="Cambria" panose="02040503050406030204" pitchFamily="18" charset="0"/>
                        </a:rPr>
                        <a:t>Tên hàm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>
                          <a:latin typeface="Cambria" panose="02040503050406030204" pitchFamily="18" charset="0"/>
                        </a:rPr>
                        <a:t>Mô tả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>
                          <a:latin typeface="Cambria" panose="02040503050406030204" pitchFamily="18" charset="0"/>
                        </a:rPr>
                        <a:t>Kết quả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69370476"/>
                  </a:ext>
                </a:extLst>
              </a:tr>
              <a:tr h="18059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.find</a:t>
                      </a:r>
                      <a:r>
                        <a:rPr lang="en-US" sz="20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(&lt;val&gt;,[&lt;vị trí&gt;])</a:t>
                      </a:r>
                      <a:br>
                        <a:rPr lang="en-US" sz="20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.rfind</a:t>
                      </a:r>
                      <a:r>
                        <a:rPr lang="en-US" sz="20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(&lt;val&gt;)</a:t>
                      </a:r>
                    </a:p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Vd: </a:t>
                      </a:r>
                    </a:p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st.find</a:t>
                      </a:r>
                      <a:r>
                        <a:rPr lang="en-US" sz="200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(’22’)</a:t>
                      </a:r>
                      <a:r>
                        <a:rPr lang="en-US" sz="16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từ vị trí 0</a:t>
                      </a:r>
                      <a:endParaRPr lang="en-US" sz="160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st.find</a:t>
                      </a:r>
                      <a:r>
                        <a:rPr lang="en-US" sz="200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(’22’,</a:t>
                      </a:r>
                      <a:r>
                        <a:rPr lang="en-US" sz="20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r>
                        <a:rPr lang="en-US" sz="200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6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từ vị trí </a:t>
                      </a:r>
                      <a:r>
                        <a:rPr lang="en-US" sz="160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9</a:t>
                      </a:r>
                      <a:endParaRPr lang="en-US" sz="160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st.</a:t>
                      </a:r>
                      <a:r>
                        <a:rPr lang="en-US" sz="200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20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find(‘cs’)</a:t>
                      </a:r>
                      <a:r>
                        <a:rPr lang="en-US" sz="16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tìm bên phải</a:t>
                      </a:r>
                      <a:endParaRPr lang="en-US" sz="200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Trả về vị trí đầu tiên mà tại đó giá trị &lt;val&gt; xuất hiện trong st.</a:t>
                      </a:r>
                    </a:p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Trường hợp không xuất hiện thì trả về -1</a:t>
                      </a:r>
                    </a:p>
                    <a:p>
                      <a:r>
                        <a:rPr lang="en-US" sz="1800" i="1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&gt;&gt; Trường hợp không có tham số [vị trí] thì ngầm định tìm từ vị trí 0.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000" kern="120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2000" kern="120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2000" kern="120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kern="120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r>
                        <a:rPr lang="en-US" sz="1800" kern="1200" smtClean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17</a:t>
                      </a:r>
                      <a:endParaRPr lang="en-US" sz="1800" kern="120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kern="1200" smtClean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15</a:t>
                      </a:r>
                      <a:endParaRPr lang="en-US" sz="1800" kern="120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7169541"/>
                  </a:ext>
                </a:extLst>
              </a:tr>
              <a:tr h="8886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kern="12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.split</a:t>
                      </a:r>
                      <a:r>
                        <a:rPr lang="en-US" sz="2000" u="none" kern="12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([&lt;kí tự chia tách&gt;])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kern="12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Vd: s=‘1 3 6 8’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kern="12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L=s.split()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Chia xâu thành các xâu con.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&gt;&gt; Trường hợp không có tham số [&lt;kí tự chia tách&gt;] thì mặc định là kí tự trắng</a:t>
                      </a:r>
                      <a:r>
                        <a:rPr lang="en-US" sz="1800" i="1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. (Gặp</a:t>
                      </a:r>
                      <a:r>
                        <a:rPr lang="en-US" sz="1800" i="1" baseline="0" smtClean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 kí tự trắng thì chia tách)</a:t>
                      </a:r>
                      <a:endParaRPr lang="en-US" sz="1800" i="1">
                        <a:solidFill>
                          <a:srgbClr val="FF0000"/>
                        </a:solidFill>
                        <a:latin typeface="Cambria" panose="020405030504060302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L=[‘1’,’3’,’6’,’8’]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i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515517"/>
                  </a:ext>
                </a:extLst>
              </a:tr>
              <a:tr h="6693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kern="12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.replace</a:t>
                      </a:r>
                      <a:r>
                        <a:rPr lang="en-US" sz="2000" u="none" kern="12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(&lt;xâu cũ&gt;,&lt;xâu mới&gt;)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kern="12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res=st.replace</a:t>
                      </a:r>
                      <a:r>
                        <a:rPr lang="en-US" sz="1800" u="none" kern="120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(‘22',‘23’)</a:t>
                      </a:r>
                      <a:endParaRPr lang="en-US" sz="1800" u="none" kern="1200">
                        <a:solidFill>
                          <a:srgbClr val="0000CC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Thay thế  tất cả xâu cũ trong xâu </a:t>
                      </a:r>
                      <a:r>
                        <a:rPr lang="en-US" sz="2000" b="1" i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st</a:t>
                      </a:r>
                      <a:r>
                        <a:rPr lang="en-US" sz="2000" i="1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bằng xâu mới: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</a:t>
                      </a:r>
                      <a:r>
                        <a:rPr lang="en-US" sz="2000" i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=‘</a:t>
                      </a:r>
                      <a:r>
                        <a:rPr lang="en-US" sz="2000" b="1" smtClean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ChiLang 23 Ict cs23</a:t>
                      </a:r>
                      <a:r>
                        <a:rPr lang="en-US" sz="2000" i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 </a:t>
                      </a:r>
                      <a:r>
                        <a:rPr lang="en-US" sz="1800" i="1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(xâu </a:t>
                      </a:r>
                      <a:r>
                        <a:rPr lang="en-US" sz="1800" i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st</a:t>
                      </a:r>
                      <a:r>
                        <a:rPr lang="en-US" sz="1800" i="1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không đổi)</a:t>
                      </a:r>
                      <a:endParaRPr lang="en-US" sz="2000" i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42772257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4B9F8E6B-E49B-4E3E-A5E5-6DFB5793AEC6}"/>
              </a:ext>
            </a:extLst>
          </p:cNvPr>
          <p:cNvSpPr txBox="1">
            <a:spLocks/>
          </p:cNvSpPr>
          <p:nvPr/>
        </p:nvSpPr>
        <p:spPr>
          <a:xfrm>
            <a:off x="804780" y="1692031"/>
            <a:ext cx="10134600" cy="49690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ChiLang 2</a:t>
            </a: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Ict </a:t>
            </a:r>
            <a:r>
              <a:rPr lang="en-US" sz="2800" b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cs22</a:t>
            </a:r>
            <a:r>
              <a:rPr lang="en-US" sz="2800" b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000" b="1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F6FA9A4A-59EA-4877-AC48-DFCDF75F0A3A}"/>
              </a:ext>
            </a:extLst>
          </p:cNvPr>
          <p:cNvGrpSpPr/>
          <p:nvPr/>
        </p:nvGrpSpPr>
        <p:grpSpPr>
          <a:xfrm>
            <a:off x="1066800" y="635000"/>
            <a:ext cx="6629400" cy="508000"/>
            <a:chOff x="789624" y="1191463"/>
            <a:chExt cx="6629400" cy="508000"/>
          </a:xfrm>
        </p:grpSpPr>
        <p:sp>
          <p:nvSpPr>
            <p:cNvPr id="10" name="AutoShape 52">
              <a:extLst>
                <a:ext uri="{FF2B5EF4-FFF2-40B4-BE49-F238E27FC236}">
                  <a16:creationId xmlns="" xmlns:a16="http://schemas.microsoft.com/office/drawing/2014/main" id="{2618A76F-77E8-475B-8FD4-B0C07586354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CC"/>
                  </a:solidFill>
                  <a:latin typeface="Cambria" panose="02040503050406030204" pitchFamily="18" charset="0"/>
                </a:rPr>
                <a:t>5. Một số hàm, thủ tục xử lý xâu (tt)</a:t>
              </a:r>
              <a:endParaRPr lang="en-US" sz="2800" b="1" kern="0">
                <a:solidFill>
                  <a:srgbClr val="0000CC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9F073E0C-AD49-4ACD-99BF-38CCB44E13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2" name="AutoShape 18">
                <a:extLst>
                  <a:ext uri="{FF2B5EF4-FFF2-40B4-BE49-F238E27FC236}">
                    <a16:creationId xmlns="" xmlns:a16="http://schemas.microsoft.com/office/drawing/2014/main" id="{C299E354-424E-4F91-A5CA-F173AE4543F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" name="AutoShape 19">
                <a:extLst>
                  <a:ext uri="{FF2B5EF4-FFF2-40B4-BE49-F238E27FC236}">
                    <a16:creationId xmlns="" xmlns:a16="http://schemas.microsoft.com/office/drawing/2014/main" id="{5F69B68B-6ACA-4172-845B-03932D07EF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" name="AutoShape 20">
                <a:extLst>
                  <a:ext uri="{FF2B5EF4-FFF2-40B4-BE49-F238E27FC236}">
                    <a16:creationId xmlns="" xmlns:a16="http://schemas.microsoft.com/office/drawing/2014/main" id="{0254CBE9-C032-48FA-9A96-1FA01D927C6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B00B8F66-6D94-4851-9D36-9141CF83E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9931" y="543260"/>
            <a:ext cx="4117450" cy="69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0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3500" y="3436"/>
            <a:ext cx="8430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DE20DC4-7F8B-4EFA-9C0A-1E0983925E33}"/>
              </a:ext>
            </a:extLst>
          </p:cNvPr>
          <p:cNvSpPr txBox="1"/>
          <p:nvPr/>
        </p:nvSpPr>
        <p:spPr>
          <a:xfrm>
            <a:off x="1087332" y="1676400"/>
            <a:ext cx="99616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tabLst>
                <a:tab pos="571500" algn="l"/>
              </a:tabLst>
            </a:pPr>
            <a:r>
              <a:rPr lang="en-US" sz="260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n=123; print(isinstance(n, int)) # True</a:t>
            </a:r>
          </a:p>
          <a:p>
            <a:pPr algn="just">
              <a:tabLst>
                <a:tab pos="571500" algn="l"/>
              </a:tabLst>
            </a:pPr>
            <a:r>
              <a:rPr lang="en-US" sz="260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m=3.14; print(isinstance(m,float)) # True</a:t>
            </a:r>
          </a:p>
          <a:p>
            <a:pPr algn="just">
              <a:tabLst>
                <a:tab pos="571500" algn="l"/>
              </a:tabLst>
            </a:pPr>
            <a:r>
              <a:rPr lang="en-US" sz="260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ap1</a:t>
            </a:r>
            <a:r>
              <a:rPr lang="en-US" sz="2600" smtClean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=‘thptChiLang'; </a:t>
            </a:r>
            <a:r>
              <a:rPr lang="en-US" sz="260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print(ap1.isalpha()) # True</a:t>
            </a:r>
          </a:p>
          <a:p>
            <a:pPr algn="just">
              <a:tabLst>
                <a:tab pos="571500" algn="l"/>
              </a:tabLst>
            </a:pPr>
            <a:r>
              <a:rPr lang="en-US" sz="260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ap2</a:t>
            </a:r>
            <a:r>
              <a:rPr lang="en-US" sz="2600" smtClean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=‘ChiLang65'; </a:t>
            </a:r>
            <a:r>
              <a:rPr lang="en-US" sz="260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print(ap2.isalpha()) # False</a:t>
            </a:r>
          </a:p>
          <a:p>
            <a:pPr algn="just">
              <a:tabLst>
                <a:tab pos="571500" algn="l"/>
              </a:tabLst>
            </a:pPr>
            <a:r>
              <a:rPr lang="en-US" sz="260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de1</a:t>
            </a:r>
            <a:r>
              <a:rPr lang="en-US" sz="2600" smtClean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=‘2023'; </a:t>
            </a:r>
            <a:r>
              <a:rPr lang="en-US" sz="260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print(de1.isdecimal()) # True</a:t>
            </a:r>
          </a:p>
          <a:p>
            <a:pPr algn="just">
              <a:tabLst>
                <a:tab pos="571500" algn="l"/>
              </a:tabLst>
            </a:pPr>
            <a:r>
              <a:rPr lang="en-US" sz="260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de1</a:t>
            </a:r>
            <a:r>
              <a:rPr lang="en-US" sz="2600" smtClean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=‘2023'; </a:t>
            </a:r>
            <a:r>
              <a:rPr lang="en-US" sz="260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print(de1.isnumeric()) # True</a:t>
            </a:r>
          </a:p>
          <a:p>
            <a:pPr algn="just">
              <a:tabLst>
                <a:tab pos="571500" algn="l"/>
              </a:tabLst>
            </a:pPr>
            <a:r>
              <a:rPr lang="en-US" sz="260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de2</a:t>
            </a:r>
            <a:r>
              <a:rPr lang="en-US" sz="2600" smtClean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=‘2023ChiLang'; </a:t>
            </a:r>
            <a:r>
              <a:rPr lang="en-US" sz="260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print(de2.isdecimal()) # False</a:t>
            </a:r>
          </a:p>
          <a:p>
            <a:pPr algn="just">
              <a:tabLst>
                <a:tab pos="571500" algn="l"/>
              </a:tabLst>
            </a:pPr>
            <a:r>
              <a:rPr lang="en-US" sz="260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di1</a:t>
            </a:r>
            <a:r>
              <a:rPr lang="en-US" sz="2600" smtClean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=‘2023'; </a:t>
            </a:r>
            <a:r>
              <a:rPr lang="en-US" sz="260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print(di1.isdigit()) # True</a:t>
            </a:r>
          </a:p>
          <a:p>
            <a:pPr algn="just">
              <a:tabLst>
                <a:tab pos="571500" algn="l"/>
              </a:tabLst>
            </a:pPr>
            <a:r>
              <a:rPr lang="en-US" sz="260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di2</a:t>
            </a:r>
            <a:r>
              <a:rPr lang="en-US" sz="2600" smtClean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=‘ChiLang2023';</a:t>
            </a:r>
            <a:r>
              <a:rPr lang="en-US" sz="260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print(di2.isdigit()) #False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B32B574D-0343-4B45-9ED6-E8DA147316D1}"/>
              </a:ext>
            </a:extLst>
          </p:cNvPr>
          <p:cNvGrpSpPr/>
          <p:nvPr/>
        </p:nvGrpSpPr>
        <p:grpSpPr>
          <a:xfrm>
            <a:off x="1066800" y="635000"/>
            <a:ext cx="6629400" cy="508000"/>
            <a:chOff x="789624" y="1191463"/>
            <a:chExt cx="6629400" cy="508000"/>
          </a:xfrm>
        </p:grpSpPr>
        <p:sp>
          <p:nvSpPr>
            <p:cNvPr id="8" name="AutoShape 52">
              <a:extLst>
                <a:ext uri="{FF2B5EF4-FFF2-40B4-BE49-F238E27FC236}">
                  <a16:creationId xmlns="" xmlns:a16="http://schemas.microsoft.com/office/drawing/2014/main" id="{9EA361E5-1654-46B9-9BBB-6B57189EE23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0000CC"/>
                  </a:solidFill>
                  <a:latin typeface="Cambria" panose="02040503050406030204" pitchFamily="18" charset="0"/>
                </a:rPr>
                <a:t>5. Một số hàm, thủ tục xử lý xâu (tt)</a:t>
              </a:r>
              <a:endParaRPr lang="en-US" sz="2800" b="1" kern="0">
                <a:solidFill>
                  <a:srgbClr val="0000CC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8100ECE9-DD8B-42DD-BBCC-C937BD95A6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0" name="AutoShape 18">
                <a:extLst>
                  <a:ext uri="{FF2B5EF4-FFF2-40B4-BE49-F238E27FC236}">
                    <a16:creationId xmlns="" xmlns:a16="http://schemas.microsoft.com/office/drawing/2014/main" id="{A237E5E9-42B3-4FA5-BB78-EE827A0ED2F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" name="AutoShape 19">
                <a:extLst>
                  <a:ext uri="{FF2B5EF4-FFF2-40B4-BE49-F238E27FC236}">
                    <a16:creationId xmlns="" xmlns:a16="http://schemas.microsoft.com/office/drawing/2014/main" id="{5018E85B-9BAE-4BED-AFAF-05AC1DD679C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" name="AutoShape 20">
                <a:extLst>
                  <a:ext uri="{FF2B5EF4-FFF2-40B4-BE49-F238E27FC236}">
                    <a16:creationId xmlns="" xmlns:a16="http://schemas.microsoft.com/office/drawing/2014/main" id="{C5C41EEE-1A5B-4DB7-BBB0-953E2A75D82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603596A-F79A-41BB-A360-49E4AAC3A8AB}"/>
              </a:ext>
            </a:extLst>
          </p:cNvPr>
          <p:cNvSpPr txBox="1"/>
          <p:nvPr/>
        </p:nvSpPr>
        <p:spPr>
          <a:xfrm>
            <a:off x="2391508" y="6463269"/>
            <a:ext cx="7713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tabLst>
                <a:tab pos="571500" algn="l"/>
              </a:tabLst>
            </a:pPr>
            <a:r>
              <a:rPr lang="en-US" sz="1800" b="1" i="1">
                <a:solidFill>
                  <a:srgbClr val="00B050"/>
                </a:solidFill>
                <a:effectLst/>
                <a:latin typeface="Chu Van An" panose="02020603050405020304" pitchFamily="18" charset="0"/>
                <a:ea typeface="Times New Roman" panose="02020603050405020304" pitchFamily="18" charset="0"/>
                <a:hlinkClick r:id="rId4"/>
              </a:rPr>
              <a:t>https://www.geeksforgeeks.org/python-string-isnumeric-method</a:t>
            </a:r>
            <a:r>
              <a:rPr lang="en-US" sz="1800" b="1" i="1">
                <a:solidFill>
                  <a:srgbClr val="00B050"/>
                </a:solidFill>
                <a:effectLst/>
                <a:latin typeface="Chu Van 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020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7604</TotalTime>
  <Words>1054</Words>
  <Application>Microsoft Office PowerPoint</Application>
  <PresentationFormat>Custom</PresentationFormat>
  <Paragraphs>142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Default Design</vt:lpstr>
      <vt:lpstr>PBrush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hangduc</dc:creator>
  <cp:lastModifiedBy>USER</cp:lastModifiedBy>
  <cp:revision>331</cp:revision>
  <dcterms:created xsi:type="dcterms:W3CDTF">2008-02-09T19:51:05Z</dcterms:created>
  <dcterms:modified xsi:type="dcterms:W3CDTF">2023-02-11T09:25:02Z</dcterms:modified>
</cp:coreProperties>
</file>