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1" r:id="rId2"/>
    <p:sldId id="313" r:id="rId3"/>
    <p:sldId id="312" r:id="rId4"/>
    <p:sldId id="311" r:id="rId5"/>
    <p:sldId id="310" r:id="rId6"/>
    <p:sldId id="309" r:id="rId7"/>
    <p:sldId id="308" r:id="rId8"/>
    <p:sldId id="322" r:id="rId9"/>
    <p:sldId id="321" r:id="rId10"/>
    <p:sldId id="320" r:id="rId11"/>
    <p:sldId id="319" r:id="rId12"/>
    <p:sldId id="318" r:id="rId13"/>
    <p:sldId id="317" r:id="rId14"/>
    <p:sldId id="316" r:id="rId15"/>
    <p:sldId id="315" r:id="rId16"/>
    <p:sldId id="314" r:id="rId17"/>
    <p:sldId id="330" r:id="rId18"/>
    <p:sldId id="329" r:id="rId19"/>
    <p:sldId id="328" r:id="rId20"/>
    <p:sldId id="327" r:id="rId21"/>
    <p:sldId id="326" r:id="rId22"/>
    <p:sldId id="325" r:id="rId23"/>
    <p:sldId id="324" r:id="rId24"/>
    <p:sldId id="323" r:id="rId25"/>
    <p:sldId id="340" r:id="rId26"/>
    <p:sldId id="339" r:id="rId27"/>
    <p:sldId id="338" r:id="rId28"/>
    <p:sldId id="337" r:id="rId29"/>
    <p:sldId id="336" r:id="rId30"/>
    <p:sldId id="335" r:id="rId31"/>
    <p:sldId id="334" r:id="rId32"/>
    <p:sldId id="333" r:id="rId33"/>
    <p:sldId id="332" r:id="rId34"/>
    <p:sldId id="331" r:id="rId35"/>
    <p:sldId id="350" r:id="rId36"/>
    <p:sldId id="349" r:id="rId37"/>
    <p:sldId id="292" r:id="rId38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5FFC5"/>
    <a:srgbClr val="E0FFA3"/>
    <a:srgbClr val="D4FF7D"/>
    <a:srgbClr val="E3FFAB"/>
    <a:srgbClr val="C4FFA7"/>
    <a:srgbClr val="FF3300"/>
    <a:srgbClr val="99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2" autoAdjust="0"/>
  </p:normalViewPr>
  <p:slideViewPr>
    <p:cSldViewPr>
      <p:cViewPr>
        <p:scale>
          <a:sx n="60" d="100"/>
          <a:sy n="60" d="100"/>
        </p:scale>
        <p:origin x="-960" y="-21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34BDF-E05E-439F-8B90-7903171021F9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59A3-142A-4880-9BAD-BB37A24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0AD9F-947B-4B0B-9E76-972314EC1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922B3-7505-4D6C-A46E-215F0DC9D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2D347-D2F9-45CF-A3A9-B30625E33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DEE58-3A96-4E02-A097-3EB9C47D8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0C6D1-0615-44B6-A9BB-3F884EACF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5146-AE02-4595-8A20-4C3BFA1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2664-8590-470D-A13A-4F0267A12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ACD6F-322E-450F-AF1C-C31DC73A6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9C9D-B685-44FB-8E05-F469A2B70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7C463-D4C0-4FFA-9C2F-B1297896B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F14AB-26FA-456C-83C5-E07D8F619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2E7D99E-CF89-4B0A-870F-4863B2469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9.png"/><Relationship Id="rId7" Type="http://schemas.openxmlformats.org/officeDocument/2006/relationships/image" Target="../media/image2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gif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88825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4875529" y="1295400"/>
            <a:ext cx="2437765" cy="762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n-lt"/>
              </a:rPr>
              <a:t>Bài</a:t>
            </a:r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j-lt"/>
              </a:rPr>
              <a:t> 8</a:t>
            </a:r>
            <a:endParaRPr lang="en-US" sz="3600" kern="10">
              <a:ln w="9525">
                <a:solidFill>
                  <a:srgbClr val="990000"/>
                </a:solidFill>
                <a:round/>
                <a:headEnd/>
                <a:tailEnd/>
              </a:ln>
              <a:solidFill>
                <a:srgbClr val="686868"/>
              </a:solidFill>
              <a:latin typeface="+mj-lt"/>
            </a:endParaRPr>
          </a:p>
        </p:txBody>
      </p:sp>
      <p:sp>
        <p:nvSpPr>
          <p:cNvPr id="50180" name="WordArt 4"/>
          <p:cNvSpPr>
            <a:spLocks noChangeArrowheads="1" noChangeShapeType="1" noTextEdit="1"/>
          </p:cNvSpPr>
          <p:nvPr/>
        </p:nvSpPr>
        <p:spPr bwMode="auto">
          <a:xfrm>
            <a:off x="1242300" y="2362200"/>
            <a:ext cx="9601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CHƯƠNG TRÌNH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65385"/>
              </p:ext>
            </p:extLst>
          </p:nvPr>
        </p:nvGraphicFramePr>
        <p:xfrm>
          <a:off x="22059" y="612228"/>
          <a:ext cx="12166765" cy="4340772"/>
        </p:xfrm>
        <a:graphic>
          <a:graphicData uri="http://schemas.openxmlformats.org/drawingml/2006/table">
            <a:tbl>
              <a:tblPr firstRow="1" bandRow="1"/>
              <a:tblGrid>
                <a:gridCol w="6546374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620391">
                  <a:extLst>
                    <a:ext uri="{9D8B030D-6E8A-4147-A177-3AD203B41FA5}">
                      <a16:colId xmlns:a16="http://schemas.microsoft.com/office/drawing/2014/main" xmlns="" val="464313437"/>
                    </a:ext>
                  </a:extLst>
                </a:gridCol>
              </a:tblGrid>
              <a:tr h="54390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2. Số Chính phương -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3796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 import sqrt</a:t>
                      </a:r>
                    </a:p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docdl():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f=open('SONGUYEN.INP','r’)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l=list(map(int,f.readline().split()))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f.close()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</a:t>
                      </a:r>
                    </a:p>
                    <a:p>
                      <a:endParaRPr lang="en-US" sz="2000" b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SCP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int(sqrt(x))*int(sqrt(x))==x:    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xuly(l):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g=open('SOCP.OUT','w')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l: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SCP(x):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g.write(str(x)+'\n')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g.close()    </a:t>
                      </a:r>
                    </a:p>
                    <a:p>
                      <a:r>
                        <a:rPr lang="en-US" sz="2000" b="1" i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Gọi CTC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l=docdl()</a:t>
                      </a:r>
                    </a:p>
                    <a:p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xuly(l)</a:t>
                      </a:r>
                    </a:p>
                    <a:p>
                      <a:endParaRPr lang="en-US" sz="2000" b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1D5F63D-98E7-4811-A3C7-F2CB8BF21731}"/>
              </a:ext>
            </a:extLst>
          </p:cNvPr>
          <p:cNvGrpSpPr/>
          <p:nvPr/>
        </p:nvGrpSpPr>
        <p:grpSpPr>
          <a:xfrm>
            <a:off x="1420176" y="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65EA8D58-D665-4D5B-A715-E4DA0B9FB6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5132E6D-E2D2-4D0C-B5E8-008EE7000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6652EC0A-010E-4E91-A49F-D48A03CDD4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B2F6BFF7-282F-4C12-B520-5BC0435113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C13FDE7C-E846-417D-84FD-0B72CEE1AC7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28835"/>
              </p:ext>
            </p:extLst>
          </p:nvPr>
        </p:nvGraphicFramePr>
        <p:xfrm>
          <a:off x="6295" y="609600"/>
          <a:ext cx="12182530" cy="5854905"/>
        </p:xfrm>
        <a:graphic>
          <a:graphicData uri="http://schemas.openxmlformats.org/drawingml/2006/table">
            <a:tbl>
              <a:tblPr firstRow="1" bandRow="1"/>
              <a:tblGrid>
                <a:gridCol w="6444382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738148">
                  <a:extLst>
                    <a:ext uri="{9D8B030D-6E8A-4147-A177-3AD203B41FA5}">
                      <a16:colId xmlns:a16="http://schemas.microsoft.com/office/drawing/2014/main" xmlns="" val="2040562047"/>
                    </a:ext>
                  </a:extLst>
                </a:gridCol>
              </a:tblGrid>
              <a:tr h="54002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3. Số nguyên tố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73461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28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SONGUYEN.INP </a:t>
                      </a:r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gồm các số nguyên ghi trên cùng 1 dòng, mỗi số cách nhau 1 khoảng trắng.</a:t>
                      </a:r>
                    </a:p>
                    <a:p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Lập chương trình đọc dữ liệu từ tệp </a:t>
                      </a:r>
                      <a:r>
                        <a:rPr lang="en-US" sz="28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SONGUYEN.INP</a:t>
                      </a:r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kiểm tra và ghi các số </a:t>
                      </a:r>
                      <a:r>
                        <a:rPr lang="en-US" sz="2800" b="1" i="1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nguyên tố</a:t>
                      </a:r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vào tệp </a:t>
                      </a:r>
                      <a:r>
                        <a:rPr lang="en-US" sz="28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SONT.OUT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571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SONGUYEN.INP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SONT.OUT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061249"/>
                  </a:ext>
                </a:extLst>
              </a:tr>
              <a:tr h="2944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11 13 1 9 2 3 4 5 6 7 8 9 10 100 97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30856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68EEB61-552D-42B1-B030-27A9DA8FB1FD}"/>
              </a:ext>
            </a:extLst>
          </p:cNvPr>
          <p:cNvGrpSpPr/>
          <p:nvPr/>
        </p:nvGrpSpPr>
        <p:grpSpPr>
          <a:xfrm>
            <a:off x="1421216" y="508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1C525BE5-9B37-4158-9D9E-AC65B9DAF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77905617-0278-4715-A09A-C0E74D154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443743AB-55B3-4548-BB84-B9185B2D9C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36DFB28B-7C85-49D5-A9F3-2EEF216C601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9A4293D8-227A-4EF8-A970-2F1323852B9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61726"/>
              </p:ext>
            </p:extLst>
          </p:nvPr>
        </p:nvGraphicFramePr>
        <p:xfrm>
          <a:off x="-1" y="641130"/>
          <a:ext cx="12188825" cy="4464269"/>
        </p:xfrm>
        <a:graphic>
          <a:graphicData uri="http://schemas.openxmlformats.org/drawingml/2006/table">
            <a:tbl>
              <a:tblPr firstRow="1" bandRow="1"/>
              <a:tblGrid>
                <a:gridCol w="5967879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6220946">
                  <a:extLst>
                    <a:ext uri="{9D8B030D-6E8A-4147-A177-3AD203B41FA5}">
                      <a16:colId xmlns:a16="http://schemas.microsoft.com/office/drawing/2014/main" xmlns="" val="464313437"/>
                    </a:ext>
                  </a:extLst>
                </a:gridCol>
              </a:tblGrid>
              <a:tr h="54706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3. Số nguyên tố -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391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 import sqrt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sont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x==1: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range(2,int(sqrt(x))+1):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x%i==0: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#----------------------        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f=open('SONGUYEN.INP','r')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g=open('SONT.OUT','w')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i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Cách 1: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L=[int(x) for x in f.readline().split()]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i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Cách 2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#L=list(map(int,f.readline().split()))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endParaRPr lang="en-US" sz="2000" b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sont(x): g.write(str(x)+'\n')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D016ABA-0626-4E43-BBBB-EF2E95909847}"/>
              </a:ext>
            </a:extLst>
          </p:cNvPr>
          <p:cNvGrpSpPr/>
          <p:nvPr/>
        </p:nvGrpSpPr>
        <p:grpSpPr>
          <a:xfrm>
            <a:off x="1420176" y="508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147CAEC4-EEE3-4A4C-81FD-A21DB1B5D3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6C90723-097C-43C9-894C-4ED7554F8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A3B96D26-85B0-4E48-897F-625D698E88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A0588E14-47CC-4BBC-856A-C01779A4ED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F0E5EC2E-36A6-4CBB-B5AF-DEEC23C51B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50258"/>
              </p:ext>
            </p:extLst>
          </p:nvPr>
        </p:nvGraphicFramePr>
        <p:xfrm>
          <a:off x="74612" y="736727"/>
          <a:ext cx="12038012" cy="6121273"/>
        </p:xfrm>
        <a:graphic>
          <a:graphicData uri="http://schemas.openxmlformats.org/drawingml/2006/table">
            <a:tbl>
              <a:tblPr firstRow="1" bandRow="1"/>
              <a:tblGrid>
                <a:gridCol w="6367934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670078">
                  <a:extLst>
                    <a:ext uri="{9D8B030D-6E8A-4147-A177-3AD203B41FA5}">
                      <a16:colId xmlns:a16="http://schemas.microsoft.com/office/drawing/2014/main" xmlns="" val="2040562047"/>
                    </a:ext>
                  </a:extLst>
                </a:gridCol>
              </a:tblGrid>
              <a:tr h="55520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2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4. Khoảng cách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92399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28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TOADO.INP </a:t>
                      </a:r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gồm các cặp số nguyên mỗi cặp ghi trên cùng 1 dòng, với 1 cặp các số cách nhau 1 khoảng trắng.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Lập chương trình đọc dữ liệu từ tệp </a:t>
                      </a:r>
                      <a:r>
                        <a:rPr lang="en-US" sz="28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TOADO.INP</a:t>
                      </a:r>
                      <a:r>
                        <a:rPr lang="en-US" sz="28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tính khoảng cách từ gốc tọa độ O(0;0) đến các điểm nói trên và ghi khoảng cách tính được vào tệp </a:t>
                      </a:r>
                      <a:r>
                        <a:rPr lang="en-US" sz="28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TOADO.OUT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571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2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TOADO.INP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2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TOADO.OUT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061249"/>
                  </a:ext>
                </a:extLst>
              </a:tr>
              <a:tr h="2405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9 -5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2.24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10.63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30856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3A928B-74E1-4C5E-AF14-29967AF330EC}"/>
              </a:ext>
            </a:extLst>
          </p:cNvPr>
          <p:cNvGrpSpPr/>
          <p:nvPr/>
        </p:nvGrpSpPr>
        <p:grpSpPr>
          <a:xfrm>
            <a:off x="1598612" y="1016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99AA68B1-879E-4769-BB91-913020AC94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FC465149-7F27-4B94-AD6D-E8AC97417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6833BFC6-C59D-432A-8A8D-4F05A2F124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345F078B-6FCD-4C51-8008-C82C21A1714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8C742719-211B-4071-B88B-850049A640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65403"/>
              </p:ext>
            </p:extLst>
          </p:nvPr>
        </p:nvGraphicFramePr>
        <p:xfrm>
          <a:off x="78951" y="706499"/>
          <a:ext cx="12109873" cy="6151501"/>
        </p:xfrm>
        <a:graphic>
          <a:graphicData uri="http://schemas.openxmlformats.org/drawingml/2006/table">
            <a:tbl>
              <a:tblPr firstRow="1" bandRow="1"/>
              <a:tblGrid>
                <a:gridCol w="12109873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4510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4. Khoảng cách -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5700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 import sqrt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KC(x,y):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sqrt(x*x+y*y)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Xuly():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f=open('TOADO.INP','r')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g=open('TOADO.OUT','w')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v=f.readline()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v=='': break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x,y=map(float,v.split())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g.write(str(round(KC(x,y),2))+'\n')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f.close()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g.close()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#Gọi CTC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0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Xuly()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0CFECCF-5A75-42B1-9394-F009FAD1DCA5}"/>
              </a:ext>
            </a:extLst>
          </p:cNvPr>
          <p:cNvGrpSpPr/>
          <p:nvPr/>
        </p:nvGrpSpPr>
        <p:grpSpPr>
          <a:xfrm>
            <a:off x="1434786" y="508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C931D4A1-14F8-4219-BA1B-E7B65C07FE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C583F1D-D68E-4FBA-B6A7-354632390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51C9DA4D-181B-4A3C-ABF5-527BBF93B8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1980ADB6-5AE2-40B4-8C26-EDAF478A82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A4D5C0AD-2910-4901-9E98-D9F9DFE9E8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86441"/>
              </p:ext>
            </p:extLst>
          </p:nvPr>
        </p:nvGraphicFramePr>
        <p:xfrm>
          <a:off x="48575" y="635876"/>
          <a:ext cx="12140249" cy="6229392"/>
        </p:xfrm>
        <a:graphic>
          <a:graphicData uri="http://schemas.openxmlformats.org/drawingml/2006/table">
            <a:tbl>
              <a:tblPr firstRow="1" bandRow="1"/>
              <a:tblGrid>
                <a:gridCol w="6422016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718233">
                  <a:extLst>
                    <a:ext uri="{9D8B030D-6E8A-4147-A177-3AD203B41FA5}">
                      <a16:colId xmlns:a16="http://schemas.microsoft.com/office/drawing/2014/main" xmlns="" val="2040562047"/>
                    </a:ext>
                  </a:extLst>
                </a:gridCol>
              </a:tblGrid>
              <a:tr h="79157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5. Số Fibonaxi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22642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32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32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FIBO.INP </a:t>
                      </a:r>
                      <a:r>
                        <a:rPr lang="en-US" sz="32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chứa 1 số tự nhiên N&gt;0.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32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Lập chương trình đọc dữ liệu từ tệp </a:t>
                      </a:r>
                      <a:r>
                        <a:rPr lang="en-US" sz="32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FIBO.INP</a:t>
                      </a:r>
                      <a:r>
                        <a:rPr lang="en-US" sz="32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kiểm tra N có là số Fibonaxi không, nếu có ghi vào tệp </a:t>
                      </a:r>
                      <a:r>
                        <a:rPr lang="en-US" sz="32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FIBO.OUT </a:t>
                      </a:r>
                      <a:r>
                        <a:rPr lang="en-US" sz="3200" b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là ‘YES’, nếu không ghi là ‘NO’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791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3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FIBO.INP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3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FIBO.OUT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061249"/>
                  </a:ext>
                </a:extLst>
              </a:tr>
              <a:tr h="791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32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308560"/>
                  </a:ext>
                </a:extLst>
              </a:tr>
              <a:tr h="791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3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FIBO.INP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3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FIBO.OUT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8494077"/>
                  </a:ext>
                </a:extLst>
              </a:tr>
              <a:tr h="791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32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15713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6D3C1F2-4B41-4372-A8C3-29373905EABE}"/>
              </a:ext>
            </a:extLst>
          </p:cNvPr>
          <p:cNvGrpSpPr/>
          <p:nvPr/>
        </p:nvGrpSpPr>
        <p:grpSpPr>
          <a:xfrm>
            <a:off x="1420176" y="508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64D03376-0C18-47AC-9633-8C4C22EE9A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47E1E46-A310-45FA-8072-209C4957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31BE5C3B-1317-47D3-AB1E-46090C69679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F1B1AD23-FE9F-4592-B80E-24D40D146A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F2870B09-36FA-448E-92D3-B472B15E9E9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43667"/>
              </p:ext>
            </p:extLst>
          </p:nvPr>
        </p:nvGraphicFramePr>
        <p:xfrm>
          <a:off x="74612" y="503293"/>
          <a:ext cx="12038012" cy="6354707"/>
        </p:xfrm>
        <a:graphic>
          <a:graphicData uri="http://schemas.openxmlformats.org/drawingml/2006/table">
            <a:tbl>
              <a:tblPr firstRow="1" bandRow="1"/>
              <a:tblGrid>
                <a:gridCol w="6019006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6019006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43885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5. Số Fibonaxi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5809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isfibo(x):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x==1: return True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res=pre=nex=1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res&lt;x: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cur=pre+nex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res=cur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pre=nex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nex=cur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res==x: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docdl():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f=open('FIBO.INP','r')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N=int(f.read())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f.close()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ghidl(x):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g=open('FIBO.OUT','w')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isfibo(x): g.write('YES')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g.write('NO')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g.close()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#Gọi CTC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N=docdl()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ghidl(N)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632F64D-2819-4B22-84EB-61B73D9577DF}"/>
              </a:ext>
            </a:extLst>
          </p:cNvPr>
          <p:cNvGrpSpPr/>
          <p:nvPr/>
        </p:nvGrpSpPr>
        <p:grpSpPr>
          <a:xfrm>
            <a:off x="1193536" y="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155B4E73-6039-4562-BD50-C12B14CF2F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492C9F6B-115A-4496-B5FC-CBFC13F16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266E444A-B9E1-45B1-986E-0E1E1CAEBB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A3D3F565-E159-481C-BB8D-359EE98E8F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E501A1D0-DA12-4019-BB5E-2D0FAC557A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94929"/>
              </p:ext>
            </p:extLst>
          </p:nvPr>
        </p:nvGraphicFramePr>
        <p:xfrm>
          <a:off x="44667" y="501868"/>
          <a:ext cx="12114213" cy="6622708"/>
        </p:xfrm>
        <a:graphic>
          <a:graphicData uri="http://schemas.openxmlformats.org/drawingml/2006/table">
            <a:tbl>
              <a:tblPr firstRow="1" bandRow="1"/>
              <a:tblGrid>
                <a:gridCol w="6408243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705970">
                  <a:extLst>
                    <a:ext uri="{9D8B030D-6E8A-4147-A177-3AD203B41FA5}">
                      <a16:colId xmlns:a16="http://schemas.microsoft.com/office/drawing/2014/main" xmlns="" val="2040562047"/>
                    </a:ext>
                  </a:extLst>
                </a:gridCol>
              </a:tblGrid>
              <a:tr h="53141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6. Liệt kê số hoàn hảo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79353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6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SOHH.INP chứa các số tự nhiên, mỗi số trên 1 dòng</a:t>
                      </a:r>
                      <a:r>
                        <a:rPr lang="en-US" sz="2600" b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. Lập chương trình đọc dữ liệu từ tệp, kiểm tra các số là số hoàn hảo thì ghi vào tệp SOHH.OUT.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2600" b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Giải thích: Số hoàn hảo là số có tổng các ước thực sự (trừ chính nó) bằng chính nó. Ví dụ N=6, có các ước thực sự là 1, 2, 3 và 1+2+3=6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5314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SOHH.INP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SOHH.OUT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061249"/>
                  </a:ext>
                </a:extLst>
              </a:tr>
              <a:tr h="33920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33550336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8589869056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1234567891011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137438691328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496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8128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33550336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8589869056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137438691328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30856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692158F-79DC-4322-9356-FC584ECBA821}"/>
              </a:ext>
            </a:extLst>
          </p:cNvPr>
          <p:cNvGrpSpPr/>
          <p:nvPr/>
        </p:nvGrpSpPr>
        <p:grpSpPr>
          <a:xfrm>
            <a:off x="1426711" y="42996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8C9046D4-6418-4123-AEFF-6759B4FCAF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5358215-0363-4839-92A3-ECA3D83C6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AB2B4DC-F0A4-4157-BE35-4E6CFD274C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68887CDF-ED91-4036-A1BD-E4D9C46A73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9027FC65-B8B5-4281-B55F-B099C624B4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77239"/>
              </p:ext>
            </p:extLst>
          </p:nvPr>
        </p:nvGraphicFramePr>
        <p:xfrm>
          <a:off x="0" y="609601"/>
          <a:ext cx="11582400" cy="5987429"/>
        </p:xfrm>
        <a:graphic>
          <a:graphicData uri="http://schemas.openxmlformats.org/drawingml/2006/table">
            <a:tbl>
              <a:tblPr firstRow="1" bandRow="1"/>
              <a:tblGrid>
                <a:gridCol w="57912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40958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6. Số Hoàn hảo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53308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 i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Cách 1 - Đếm ước 1--&gt;x (chậm hơn)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isperfect1(x):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x&lt;6: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res=0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range(1,x):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x%i==0: res+=i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res==x: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 i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Cách 2 - xét ước 2-căn bậc hai (n) và phần bù (nhanh hơn)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sqrt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isperfect2(x):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x&lt;6: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res,xo</a:t>
                      </a:r>
                      <a:r>
                        <a:rPr lang="en-US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,x2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=0,x</a:t>
                      </a:r>
                      <a:r>
                        <a:rPr lang="en-US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int(sqrt(x))</a:t>
                      </a:r>
                      <a:endParaRPr lang="en-US" sz="1800" b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in range(1,x2+1):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x%i==0: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res+=</a:t>
                      </a:r>
                      <a:r>
                        <a:rPr lang="en-US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i; 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j=x//i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j!=i: res+=j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res==2*xo: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process():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fi=open('SOHH.INP','r')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fo=open('SOHH.OUT','w')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n=fi.readline()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n=='': break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isperfect2(int(n)): fo.write(n)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fi.close()</a:t>
                      </a:r>
                      <a:r>
                        <a:rPr lang="en-US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fo.close()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Gọi CTC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vi-VN" sz="18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process()</a:t>
                      </a:r>
                      <a:endParaRPr lang="en-US" sz="1800" b="1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A21CFC9-B7E6-4CD9-9DB9-43F232062FB0}"/>
              </a:ext>
            </a:extLst>
          </p:cNvPr>
          <p:cNvGrpSpPr/>
          <p:nvPr/>
        </p:nvGrpSpPr>
        <p:grpSpPr>
          <a:xfrm>
            <a:off x="1167288" y="1016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51822E87-14E7-4A1F-A50F-4994545950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08FACBE-6F6B-416C-B907-2B0FA1BA8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EE33837D-0B28-4819-8F30-43D4DDD47B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B3C10895-DD3D-45C9-A4D0-B9C550000D1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B122515E-BEFC-47C2-96BE-F771AC42924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82915E-7007-41F6-873B-0323B3CED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47347"/>
              </p:ext>
            </p:extLst>
          </p:nvPr>
        </p:nvGraphicFramePr>
        <p:xfrm>
          <a:off x="507868" y="743077"/>
          <a:ext cx="10515600" cy="4777482"/>
        </p:xfrm>
        <a:graphic>
          <a:graphicData uri="http://schemas.openxmlformats.org/drawingml/2006/table">
            <a:tbl>
              <a:tblPr firstRow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6617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7. Sắp xếp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1157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endParaRPr lang="en-US" sz="2000" b="0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B18F0F5-89E2-4745-B92D-9371A054B4C8}"/>
              </a:ext>
            </a:extLst>
          </p:cNvPr>
          <p:cNvGrpSpPr/>
          <p:nvPr/>
        </p:nvGrpSpPr>
        <p:grpSpPr>
          <a:xfrm>
            <a:off x="1293812" y="1597687"/>
            <a:ext cx="9448800" cy="3888713"/>
            <a:chOff x="2514600" y="3341916"/>
            <a:chExt cx="8737600" cy="33922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588BBC56-EF4B-4B77-8EE6-7AAB7F1F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3810000"/>
              <a:ext cx="8204200" cy="1681188"/>
            </a:xfrm>
            <a:prstGeom prst="rect">
              <a:avLst/>
            </a:prstGeom>
          </p:spPr>
        </p:pic>
        <p:sp>
          <p:nvSpPr>
            <p:cNvPr id="9" name="Callout: Bent Line 9">
              <a:extLst>
                <a:ext uri="{FF2B5EF4-FFF2-40B4-BE49-F238E27FC236}">
                  <a16:creationId xmlns:a16="http://schemas.microsoft.com/office/drawing/2014/main" xmlns="" id="{C832D1E0-6E36-4BE9-9DB6-C2EEBE967A36}"/>
                </a:ext>
              </a:extLst>
            </p:cNvPr>
            <p:cNvSpPr/>
            <p:nvPr/>
          </p:nvSpPr>
          <p:spPr>
            <a:xfrm>
              <a:off x="2819400" y="5491188"/>
              <a:ext cx="2133600" cy="583371"/>
            </a:xfrm>
            <a:prstGeom prst="borderCallout2">
              <a:avLst>
                <a:gd name="adj1" fmla="val -2361"/>
                <a:gd name="adj2" fmla="val -118"/>
                <a:gd name="adj3" fmla="val -158761"/>
                <a:gd name="adj4" fmla="val 473"/>
                <a:gd name="adj5" fmla="val -158189"/>
                <a:gd name="adj6" fmla="val 21729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N: Số phần tử</a:t>
              </a:r>
            </a:p>
          </p:txBody>
        </p:sp>
        <p:sp>
          <p:nvSpPr>
            <p:cNvPr id="10" name="Callout: Bent Line 10">
              <a:extLst>
                <a:ext uri="{FF2B5EF4-FFF2-40B4-BE49-F238E27FC236}">
                  <a16:creationId xmlns:a16="http://schemas.microsoft.com/office/drawing/2014/main" xmlns="" id="{D3D03BDB-3723-43FD-8A45-34B2115D3611}"/>
                </a:ext>
              </a:extLst>
            </p:cNvPr>
            <p:cNvSpPr/>
            <p:nvPr/>
          </p:nvSpPr>
          <p:spPr>
            <a:xfrm>
              <a:off x="2514600" y="6200775"/>
              <a:ext cx="2133600" cy="533402"/>
            </a:xfrm>
            <a:prstGeom prst="borderCallout2">
              <a:avLst>
                <a:gd name="adj1" fmla="val 127"/>
                <a:gd name="adj2" fmla="val 1243"/>
                <a:gd name="adj3" fmla="val -237929"/>
                <a:gd name="adj4" fmla="val 474"/>
                <a:gd name="adj5" fmla="val -239843"/>
                <a:gd name="adj6" fmla="val 35362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Dãy n số nguyên</a:t>
              </a:r>
            </a:p>
          </p:txBody>
        </p:sp>
        <p:sp>
          <p:nvSpPr>
            <p:cNvPr id="11" name="Callout: Bent Line 11">
              <a:extLst>
                <a:ext uri="{FF2B5EF4-FFF2-40B4-BE49-F238E27FC236}">
                  <a16:creationId xmlns:a16="http://schemas.microsoft.com/office/drawing/2014/main" xmlns="" id="{90A59F76-7AC5-4022-95F7-BF8CFDEF9DC3}"/>
                </a:ext>
              </a:extLst>
            </p:cNvPr>
            <p:cNvSpPr/>
            <p:nvPr/>
          </p:nvSpPr>
          <p:spPr>
            <a:xfrm>
              <a:off x="7150100" y="3341916"/>
              <a:ext cx="2133600" cy="533402"/>
            </a:xfrm>
            <a:prstGeom prst="borderCallout2">
              <a:avLst>
                <a:gd name="adj1" fmla="val 108971"/>
                <a:gd name="adj2" fmla="val 1243"/>
                <a:gd name="adj3" fmla="val 223295"/>
                <a:gd name="adj4" fmla="val 1573"/>
                <a:gd name="adj5" fmla="val 221903"/>
                <a:gd name="adj6" fmla="val 14482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Dãy đã SX giảm</a:t>
              </a:r>
            </a:p>
          </p:txBody>
        </p:sp>
        <p:sp>
          <p:nvSpPr>
            <p:cNvPr id="12" name="Callout: Bent Line 14">
              <a:extLst>
                <a:ext uri="{FF2B5EF4-FFF2-40B4-BE49-F238E27FC236}">
                  <a16:creationId xmlns:a16="http://schemas.microsoft.com/office/drawing/2014/main" xmlns="" id="{D9A2CDF5-88B4-4DBB-8CBA-4B57B470C34D}"/>
                </a:ext>
              </a:extLst>
            </p:cNvPr>
            <p:cNvSpPr/>
            <p:nvPr/>
          </p:nvSpPr>
          <p:spPr>
            <a:xfrm>
              <a:off x="7088414" y="5541157"/>
              <a:ext cx="2588986" cy="533402"/>
            </a:xfrm>
            <a:prstGeom prst="borderCallout2">
              <a:avLst>
                <a:gd name="adj1" fmla="val 127"/>
                <a:gd name="adj2" fmla="val 1923"/>
                <a:gd name="adj3" fmla="val -123644"/>
                <a:gd name="adj4" fmla="val 1835"/>
                <a:gd name="adj5" fmla="val -122837"/>
                <a:gd name="adj6" fmla="val 19716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Dãy đã chèn k vẫn giữ nguyên thứ tự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1599EF5-F16B-425B-9A63-33FA9B3797BC}"/>
              </a:ext>
            </a:extLst>
          </p:cNvPr>
          <p:cNvGrpSpPr/>
          <p:nvPr/>
        </p:nvGrpSpPr>
        <p:grpSpPr>
          <a:xfrm>
            <a:off x="1087332" y="669924"/>
            <a:ext cx="6629400" cy="508000"/>
            <a:chOff x="789624" y="1191463"/>
            <a:chExt cx="6629400" cy="508000"/>
          </a:xfrm>
        </p:grpSpPr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xmlns="" id="{84236C34-7A39-4FD6-95D8-5F63ACBDFC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kern="0">
                  <a:solidFill>
                    <a:srgbClr val="000000"/>
                  </a:solidFill>
                  <a:latin typeface="Cambria" panose="02040503050406030204" pitchFamily="18" charset="0"/>
                </a:rPr>
                <a:t>I. Chương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trình</a:t>
              </a:r>
              <a:r>
                <a:rPr lang="en-US" sz="28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con (CTC)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và</a:t>
              </a:r>
              <a:r>
                <a:rPr lang="en-US" sz="28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phân</a:t>
              </a:r>
              <a:r>
                <a:rPr lang="en-US" sz="28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loại</a:t>
              </a:r>
              <a:endParaRPr lang="en-US" sz="28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8D48FCA-498F-427E-AC17-C220B6CB7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>
                <a:extLst>
                  <a:ext uri="{FF2B5EF4-FFF2-40B4-BE49-F238E27FC236}">
                    <a16:creationId xmlns:a16="http://schemas.microsoft.com/office/drawing/2014/main" xmlns="" id="{B2DA7AF4-9572-4F06-B7EA-53983A9911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19">
                <a:extLst>
                  <a:ext uri="{FF2B5EF4-FFF2-40B4-BE49-F238E27FC236}">
                    <a16:creationId xmlns:a16="http://schemas.microsoft.com/office/drawing/2014/main" xmlns="" id="{7E3CBCFF-7F1B-499E-AE13-B9ABC23FA9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20">
                <a:extLst>
                  <a:ext uri="{FF2B5EF4-FFF2-40B4-BE49-F238E27FC236}">
                    <a16:creationId xmlns:a16="http://schemas.microsoft.com/office/drawing/2014/main" xmlns="" id="{B9F19E02-D1F0-453C-B43E-8463225AE0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0D15584-744F-4874-83B6-2FA265776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84736"/>
              </p:ext>
            </p:extLst>
          </p:nvPr>
        </p:nvGraphicFramePr>
        <p:xfrm>
          <a:off x="150811" y="1371600"/>
          <a:ext cx="12038013" cy="5029200"/>
        </p:xfrm>
        <a:graphic>
          <a:graphicData uri="http://schemas.openxmlformats.org/drawingml/2006/table">
            <a:tbl>
              <a:tblPr firstRow="1" bandRow="1"/>
              <a:tblGrid>
                <a:gridCol w="12038013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894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 </a:t>
                      </a:r>
                      <a:r>
                        <a:rPr lang="en-US" sz="3200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Khái</a:t>
                      </a:r>
                      <a:r>
                        <a:rPr lang="en-US" sz="320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3200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niệm</a:t>
                      </a:r>
                      <a:r>
                        <a:rPr lang="en-US" sz="320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320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về</a:t>
                      </a:r>
                      <a:r>
                        <a:rPr lang="en-US" sz="320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chương trình con (CTC)</a:t>
                      </a:r>
                      <a:endParaRPr lang="en-US" sz="3200" dirty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0108150"/>
                  </a:ext>
                </a:extLst>
              </a:tr>
              <a:tr h="4135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Chương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trình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con (subprogram)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là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một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dãy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lệnh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mô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tả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một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số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thao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tác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nhất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định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và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có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thể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được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thực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hiện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được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gọi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từ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nhiều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vị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trí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trong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chương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trình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Trong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Python: CTC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gồm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có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sẵn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tự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tạo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module (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chứa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…),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package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nhóm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module).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&gt;&gt; modul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là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 file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chứa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biến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được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đặt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có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mở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rộng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py</a:t>
                      </a:r>
                      <a:endParaRPr lang="en-US" sz="2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b="1" i="0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Ví</a:t>
                      </a:r>
                      <a:r>
                        <a:rPr lang="en-US" sz="2800" b="1" i="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b="1" i="0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dụ</a:t>
                      </a:r>
                      <a:r>
                        <a:rPr lang="en-US" sz="2800" b="1" i="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module </a:t>
                      </a:r>
                      <a:r>
                        <a:rPr lang="en-US" sz="28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math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là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 file 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math.py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chứa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số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học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như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sqrt,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gcd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86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50103"/>
              </p:ext>
            </p:extLst>
          </p:nvPr>
        </p:nvGraphicFramePr>
        <p:xfrm>
          <a:off x="-2" y="609600"/>
          <a:ext cx="12188826" cy="6248400"/>
        </p:xfrm>
        <a:graphic>
          <a:graphicData uri="http://schemas.openxmlformats.org/drawingml/2006/table">
            <a:tbl>
              <a:tblPr firstRow="1" bandRow="1"/>
              <a:tblGrid>
                <a:gridCol w="6094413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6094413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55217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2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7. Sắp xếp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5696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# Hàm tìm vị trí cách 1**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US" sz="2400" b="1">
                          <a:latin typeface="Consolas" panose="020B0609020204030204" pitchFamily="49" charset="0"/>
                        </a:rPr>
                        <a:t>find_k1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(k,a):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pos=[p for p,x in enumerate(a) if x&lt;k][0]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400" b="1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 pos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# Hàm tìm vị trí cách 2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US" sz="2400" b="1">
                          <a:latin typeface="Consolas" panose="020B0609020204030204" pitchFamily="49" charset="0"/>
                        </a:rPr>
                        <a:t>find_k0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(k,a):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pos=0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4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 i in range(len(a)):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    if a[i]&lt;k: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        pos=i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        break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    return pos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f=open('DAYSO.INP','r');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n=int(f.readline())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a=list(map(int,f.readline().split()))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k=int(f.readline())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f.close()</a:t>
                      </a:r>
                    </a:p>
                    <a:p>
                      <a:r>
                        <a:rPr lang="en-US" sz="2400" i="1">
                          <a:latin typeface="Consolas" panose="020B0609020204030204" pitchFamily="49" charset="0"/>
                        </a:rPr>
                        <a:t># sắp xếp list a giảm dần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a.sort(reverse=True)</a:t>
                      </a:r>
                    </a:p>
                    <a:p>
                      <a:r>
                        <a:rPr lang="en-US" sz="2400" i="1">
                          <a:latin typeface="Consolas" panose="020B0609020204030204" pitchFamily="49" charset="0"/>
                        </a:rPr>
                        <a:t># Tìm vị trí và chèn k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a.insert(find_k0(k,a),k)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f=open('DAYSO.OUT','w')</a:t>
                      </a:r>
                    </a:p>
                    <a:p>
                      <a:r>
                        <a:rPr lang="en-US" sz="24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 x in a: f.write(str(x)+' ')</a:t>
                      </a:r>
                    </a:p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82915E-7007-41F6-873B-0323B3CED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09079"/>
              </p:ext>
            </p:extLst>
          </p:nvPr>
        </p:nvGraphicFramePr>
        <p:xfrm>
          <a:off x="838200" y="1318518"/>
          <a:ext cx="10515600" cy="4777482"/>
        </p:xfrm>
        <a:graphic>
          <a:graphicData uri="http://schemas.openxmlformats.org/drawingml/2006/table">
            <a:tbl>
              <a:tblPr firstRow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6617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Phân số tối giản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1157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endParaRPr lang="en-US" sz="2000" b="0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9936E67-E24F-4C12-905F-F0DC4055D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098055"/>
            <a:ext cx="7049484" cy="1133633"/>
          </a:xfrm>
          <a:prstGeom prst="rect">
            <a:avLst/>
          </a:prstGeom>
        </p:spPr>
      </p:pic>
      <p:sp>
        <p:nvSpPr>
          <p:cNvPr id="8" name="Callout: Bent Line 10">
            <a:extLst>
              <a:ext uri="{FF2B5EF4-FFF2-40B4-BE49-F238E27FC236}">
                <a16:creationId xmlns:a16="http://schemas.microsoft.com/office/drawing/2014/main" xmlns="" id="{D3D03BDB-3723-43FD-8A45-34B2115D3611}"/>
              </a:ext>
            </a:extLst>
          </p:cNvPr>
          <p:cNvSpPr/>
          <p:nvPr/>
        </p:nvSpPr>
        <p:spPr>
          <a:xfrm>
            <a:off x="1143000" y="3538988"/>
            <a:ext cx="2133600" cy="804412"/>
          </a:xfrm>
          <a:prstGeom prst="borderCallout2">
            <a:avLst>
              <a:gd name="adj1" fmla="val -5315"/>
              <a:gd name="adj2" fmla="val 1243"/>
              <a:gd name="adj3" fmla="val -97525"/>
              <a:gd name="adj4" fmla="val 9998"/>
              <a:gd name="adj5" fmla="val -99526"/>
              <a:gd name="adj6" fmla="val 29239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Hai số nguyên dương a, b</a:t>
            </a:r>
          </a:p>
        </p:txBody>
      </p:sp>
      <p:sp>
        <p:nvSpPr>
          <p:cNvPr id="9" name="Callout: Bent Line 14">
            <a:extLst>
              <a:ext uri="{FF2B5EF4-FFF2-40B4-BE49-F238E27FC236}">
                <a16:creationId xmlns:a16="http://schemas.microsoft.com/office/drawing/2014/main" xmlns="" id="{D9A2CDF5-88B4-4DBB-8CBA-4B57B470C34D}"/>
              </a:ext>
            </a:extLst>
          </p:cNvPr>
          <p:cNvSpPr/>
          <p:nvPr/>
        </p:nvSpPr>
        <p:spPr>
          <a:xfrm>
            <a:off x="5486400" y="3359612"/>
            <a:ext cx="2588986" cy="533402"/>
          </a:xfrm>
          <a:prstGeom prst="borderCallout2">
            <a:avLst>
              <a:gd name="adj1" fmla="val 127"/>
              <a:gd name="adj2" fmla="val 1923"/>
              <a:gd name="adj3" fmla="val -123644"/>
              <a:gd name="adj4" fmla="val 1835"/>
              <a:gd name="adj5" fmla="val -120116"/>
              <a:gd name="adj6" fmla="val 15792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BCNN của a,b</a:t>
            </a:r>
          </a:p>
        </p:txBody>
      </p:sp>
      <p:sp>
        <p:nvSpPr>
          <p:cNvPr id="10" name="Callout: Bent Line 16">
            <a:extLst>
              <a:ext uri="{FF2B5EF4-FFF2-40B4-BE49-F238E27FC236}">
                <a16:creationId xmlns:a16="http://schemas.microsoft.com/office/drawing/2014/main" xmlns="" id="{3F500653-3B48-440E-8BE7-864826A6EAE9}"/>
              </a:ext>
            </a:extLst>
          </p:cNvPr>
          <p:cNvSpPr/>
          <p:nvPr/>
        </p:nvSpPr>
        <p:spPr>
          <a:xfrm>
            <a:off x="8416471" y="3372074"/>
            <a:ext cx="2588986" cy="569120"/>
          </a:xfrm>
          <a:prstGeom prst="borderCallout2">
            <a:avLst>
              <a:gd name="adj1" fmla="val 127"/>
              <a:gd name="adj2" fmla="val 1923"/>
              <a:gd name="adj3" fmla="val -66501"/>
              <a:gd name="adj4" fmla="val -968"/>
              <a:gd name="adj5" fmla="val -68416"/>
              <a:gd name="adj6" fmla="val -85680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Tử, mẫu của phân số tối giản a/b</a:t>
            </a:r>
          </a:p>
        </p:txBody>
      </p:sp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32789"/>
              </p:ext>
            </p:extLst>
          </p:nvPr>
        </p:nvGraphicFramePr>
        <p:xfrm>
          <a:off x="533400" y="1143000"/>
          <a:ext cx="11125200" cy="3077557"/>
        </p:xfrm>
        <a:graphic>
          <a:graphicData uri="http://schemas.openxmlformats.org/drawingml/2006/table">
            <a:tbl>
              <a:tblPr firstRow="1" bandRow="1"/>
              <a:tblGrid>
                <a:gridCol w="5562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39716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2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8. Tối giản PS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26508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from math import gcd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def tgPS(a,b):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    d=gcd(a,b)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    return a//d,b//d</a:t>
                      </a:r>
                    </a:p>
                    <a:p>
                      <a:endParaRPr lang="en-US" sz="20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f=open('PHANSO.INP','r')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a,b=map(int,f.read().split())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f=open('PHANSO.OUT','w')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bcnn=a*b//gcd(a,b)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t,m=tgPS(a,b)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f.write(str(bcnn)+'\n')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f.write(str(t)+' '+str(m))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50B1C3-6088-4CF8-BB3E-86BF8F74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52600"/>
            <a:ext cx="4876800" cy="374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A86610-42C2-48B7-8854-58047CE92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423" y="1752600"/>
            <a:ext cx="45968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35396"/>
              </p:ext>
            </p:extLst>
          </p:nvPr>
        </p:nvGraphicFramePr>
        <p:xfrm>
          <a:off x="1" y="990600"/>
          <a:ext cx="12188824" cy="5257800"/>
        </p:xfrm>
        <a:graphic>
          <a:graphicData uri="http://schemas.openxmlformats.org/drawingml/2006/table">
            <a:tbl>
              <a:tblPr firstRow="1" bandRow="1"/>
              <a:tblGrid>
                <a:gridCol w="5977928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6210896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48855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2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BÀI… Hóa đơn thanh toán–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7692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i="1">
                          <a:latin typeface="Consolas" panose="020B0609020204030204" pitchFamily="49" charset="0"/>
                        </a:rPr>
                        <a:t># Mở tệp đọc/ghi dữ liệu Tiếng việt - utf8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f=</a:t>
                      </a:r>
                      <a:r>
                        <a:rPr lang="en-US" sz="2000" b="1">
                          <a:latin typeface="Consolas" panose="020B0609020204030204" pitchFamily="49" charset="0"/>
                        </a:rPr>
                        <a:t>open</a:t>
                      </a:r>
                      <a:r>
                        <a:rPr lang="en-US" sz="2000">
                          <a:latin typeface="Consolas" panose="020B0609020204030204" pitchFamily="49" charset="0"/>
                        </a:rPr>
                        <a:t>('HOADON.INP','r',encoding='utf8')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f.readline()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L=[]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tt=0</a:t>
                      </a:r>
                    </a:p>
                    <a:p>
                      <a:r>
                        <a:rPr lang="en-US" sz="2000" b="1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000">
                          <a:latin typeface="Consolas" panose="020B0609020204030204" pitchFamily="49" charset="0"/>
                        </a:rPr>
                        <a:t> True: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    r=f.readline()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    if r=='': break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    r=r.split('|')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    tt=tt+int(r[2])*int(r[3])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    L.append(r)</a:t>
                      </a:r>
                    </a:p>
                    <a:p>
                      <a:r>
                        <a:rPr lang="en-US" sz="2000">
                          <a:latin typeface="Consolas" panose="020B0609020204030204" pitchFamily="49" charset="0"/>
                        </a:rPr>
                        <a:t>f.close()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f=</a:t>
                      </a:r>
                      <a:r>
                        <a:rPr lang="vi-VN" sz="2000" b="1">
                          <a:latin typeface="Consolas" panose="020B0609020204030204" pitchFamily="49" charset="0"/>
                        </a:rPr>
                        <a:t>open</a:t>
                      </a:r>
                      <a:r>
                        <a:rPr lang="vi-VN" sz="2000">
                          <a:latin typeface="Consolas" panose="020B0609020204030204" pitchFamily="49" charset="0"/>
                        </a:rPr>
                        <a:t>('HOADON.OUT','w',encoding='utf8')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tam=[]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20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vi-VN" sz="2000">
                          <a:latin typeface="Consolas" panose="020B0609020204030204" pitchFamily="49" charset="0"/>
                        </a:rPr>
                        <a:t> i in range(len(L)-1):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20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vi-VN" sz="2000">
                          <a:latin typeface="Consolas" panose="020B0609020204030204" pitchFamily="49" charset="0"/>
                        </a:rPr>
                        <a:t> j in range(i+1,len(L)):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    if int(L[i][2])&gt;int(L[j][2]):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        tam=L[i]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        L[i]=L[j]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        L[j]=tam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f.write('HÓA ĐƠN THANH TOÁN \n')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for x in L: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ri='|'.join(x)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if ri[len(ri)-1:]=='\n': </a:t>
                      </a:r>
                      <a:r>
                        <a:rPr lang="vi-VN" sz="1600" i="1">
                          <a:latin typeface="Consolas" panose="020B0609020204030204" pitchFamily="49" charset="0"/>
                        </a:rPr>
                        <a:t>#2 kí tự ...-1:</a:t>
                      </a:r>
                      <a:endParaRPr lang="vi-VN" sz="2000" i="1">
                        <a:latin typeface="Consolas" panose="020B0609020204030204" pitchFamily="49" charset="0"/>
                      </a:endParaRP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    f.write(ri)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    else: f.write(ri+'\n')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f.write('Tổng tiền thanh </a:t>
                      </a:r>
                      <a:r>
                        <a:rPr lang="vi-VN" sz="2000" smtClean="0">
                          <a:latin typeface="Consolas" panose="020B0609020204030204" pitchFamily="49" charset="0"/>
                        </a:rPr>
                        <a:t>toán</a:t>
                      </a:r>
                      <a:r>
                        <a:rPr lang="en-US" sz="200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vi-VN" sz="2000" smtClean="0">
                          <a:latin typeface="Consolas" panose="020B0609020204030204" pitchFamily="49" charset="0"/>
                        </a:rPr>
                        <a:t>là</a:t>
                      </a:r>
                      <a:r>
                        <a:rPr lang="vi-VN" sz="2000">
                          <a:latin typeface="Consolas" panose="020B0609020204030204" pitchFamily="49" charset="0"/>
                        </a:rPr>
                        <a:t>:'+str(tt))</a:t>
                      </a:r>
                    </a:p>
                    <a:p>
                      <a:r>
                        <a:rPr lang="vi-VN" sz="2000">
                          <a:latin typeface="Consolas" panose="020B0609020204030204" pitchFamily="49" charset="0"/>
                        </a:rPr>
                        <a:t>f.close()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82915E-7007-41F6-873B-0323B3CED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51334"/>
              </p:ext>
            </p:extLst>
          </p:nvPr>
        </p:nvGraphicFramePr>
        <p:xfrm>
          <a:off x="838200" y="1066800"/>
          <a:ext cx="10515600" cy="5163312"/>
        </p:xfrm>
        <a:graphic>
          <a:graphicData uri="http://schemas.openxmlformats.org/drawingml/2006/table">
            <a:tbl>
              <a:tblPr firstRow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434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10. Đảo ngược (reverse) (THT-B-THANHXUAN)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724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endParaRPr lang="en-US" sz="2000" b="0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1DE289-3155-43DE-AB6D-58D53008C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32" y="1600200"/>
            <a:ext cx="693516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99583"/>
              </p:ext>
            </p:extLst>
          </p:nvPr>
        </p:nvGraphicFramePr>
        <p:xfrm>
          <a:off x="228600" y="990600"/>
          <a:ext cx="11734800" cy="5334000"/>
        </p:xfrm>
        <a:graphic>
          <a:graphicData uri="http://schemas.openxmlformats.org/drawingml/2006/table">
            <a:tbl>
              <a:tblPr firstRow="1" bandRow="1"/>
              <a:tblGrid>
                <a:gridCol w="5983971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750829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49563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2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10. Đảo ngược (reverse)–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8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2400" i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 hàm tính tổng các chữ số của x</a:t>
                      </a:r>
                    </a:p>
                    <a:p>
                      <a:r>
                        <a:rPr lang="vi-VN" sz="2800" b="1"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vi-VN" sz="2800">
                          <a:latin typeface="Consolas" panose="020B0609020204030204" pitchFamily="49" charset="0"/>
                        </a:rPr>
                        <a:t> sum_ni(x):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s=0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for i in x: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    s=s+int(i)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return s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f=open('reverse.inp','r')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n=int(f.readline())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a=f.readline().split()</a:t>
                      </a:r>
                      <a:endParaRPr lang="en-US" sz="280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800">
                          <a:latin typeface="Consolas" panose="020B0609020204030204" pitchFamily="49" charset="0"/>
                        </a:rPr>
                        <a:t>smax=0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for x in a: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ts=sum_ni(x)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if ts&gt;smax: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    smax=ts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f.close()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f=open('revers.out','w')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f.write(str(smax)+'\n')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for x in a: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f.write(x[::-1]+' ')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82915E-7007-41F6-873B-0323B3CED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82516"/>
              </p:ext>
            </p:extLst>
          </p:nvPr>
        </p:nvGraphicFramePr>
        <p:xfrm>
          <a:off x="838200" y="1318518"/>
          <a:ext cx="10515600" cy="4554626"/>
        </p:xfrm>
        <a:graphic>
          <a:graphicData uri="http://schemas.openxmlformats.org/drawingml/2006/table">
            <a:tbl>
              <a:tblPr firstRow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434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11. Tổng chữ số (HSG-B-1920.CAUGIAY)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1157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endParaRPr lang="en-US" sz="2000" b="0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BE5AE2-241B-4CD3-AB36-9768FC28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7" y="2133600"/>
            <a:ext cx="1025742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61586"/>
              </p:ext>
            </p:extLst>
          </p:nvPr>
        </p:nvGraphicFramePr>
        <p:xfrm>
          <a:off x="457200" y="990600"/>
          <a:ext cx="11201400" cy="5257800"/>
        </p:xfrm>
        <a:graphic>
          <a:graphicData uri="http://schemas.openxmlformats.org/drawingml/2006/table">
            <a:tbl>
              <a:tblPr firstRow="1" bandRow="1"/>
              <a:tblGrid>
                <a:gridCol w="5711972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489428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48855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2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11. Tổng chữ số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7692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2000" i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 hàm tính tổng các chữ số của x</a:t>
                      </a:r>
                    </a:p>
                    <a:p>
                      <a:r>
                        <a:rPr lang="vi-VN" sz="2800" b="1"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vi-VN" sz="2800">
                          <a:latin typeface="Consolas" panose="020B0609020204030204" pitchFamily="49" charset="0"/>
                        </a:rPr>
                        <a:t> sum_ni(x):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s=0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28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vi-VN" sz="2800">
                          <a:latin typeface="Consolas" panose="020B0609020204030204" pitchFamily="49" charset="0"/>
                        </a:rPr>
                        <a:t> i in x: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    s=s+int(i)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2800" b="1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vi-VN" sz="2800">
                          <a:latin typeface="Consolas" panose="020B0609020204030204" pitchFamily="49" charset="0"/>
                        </a:rPr>
                        <a:t> s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f=open('sumnum.inp','r')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n=sum_ni(f.read())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du=n%9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th=n//9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res=str(9)*th</a:t>
                      </a:r>
                    </a:p>
                    <a:p>
                      <a:r>
                        <a:rPr lang="vi-VN" sz="2800" b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vi-VN" sz="2800">
                          <a:latin typeface="Consolas" panose="020B0609020204030204" pitchFamily="49" charset="0"/>
                        </a:rPr>
                        <a:t> du!=0: res=str(du)+res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f=open('sumnum.out','w')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f.write(res)</a:t>
                      </a:r>
                    </a:p>
                    <a:p>
                      <a:r>
                        <a:rPr lang="vi-VN" sz="2800">
                          <a:latin typeface="Consolas" panose="020B06090202040302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01F900E-6901-4051-8710-E9372DC8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43496"/>
              </p:ext>
            </p:extLst>
          </p:nvPr>
        </p:nvGraphicFramePr>
        <p:xfrm>
          <a:off x="838200" y="1318518"/>
          <a:ext cx="10515600" cy="4554626"/>
        </p:xfrm>
        <a:graphic>
          <a:graphicData uri="http://schemas.openxmlformats.org/drawingml/2006/table">
            <a:tbl>
              <a:tblPr firstRow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434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lnSpc>
                          <a:spcPct val="114000"/>
                        </a:lnSpc>
                      </a:pPr>
                      <a:r>
                        <a:rPr lang="en-US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12. Số hạnh phúc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1157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14000"/>
                        </a:lnSpc>
                      </a:pPr>
                      <a:endParaRPr lang="en-US" sz="2000" b="0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E0CFA-80C0-444E-8F99-0B0636D6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830590"/>
            <a:ext cx="8382000" cy="39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465989-22C3-41AA-A1F6-70BAB07F9F3D}"/>
              </a:ext>
            </a:extLst>
          </p:cNvPr>
          <p:cNvSpPr txBox="1"/>
          <p:nvPr/>
        </p:nvSpPr>
        <p:spPr>
          <a:xfrm>
            <a:off x="795232" y="990600"/>
            <a:ext cx="953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cấu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trúc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1599EF5-F16B-425B-9A63-33FA9B3797BC}"/>
              </a:ext>
            </a:extLst>
          </p:cNvPr>
          <p:cNvGrpSpPr/>
          <p:nvPr/>
        </p:nvGrpSpPr>
        <p:grpSpPr>
          <a:xfrm>
            <a:off x="1066800" y="533400"/>
            <a:ext cx="6704012" cy="508000"/>
            <a:chOff x="789624" y="1089863"/>
            <a:chExt cx="6704012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84236C34-7A39-4FD6-95D8-5F63ACBDFC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5212" y="10898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kern="0">
                  <a:solidFill>
                    <a:srgbClr val="000000"/>
                  </a:solidFill>
                  <a:latin typeface="Cambria" panose="02040503050406030204" pitchFamily="18" charset="0"/>
                </a:rPr>
                <a:t>I. Chương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trình</a:t>
              </a:r>
              <a:r>
                <a:rPr lang="en-US" sz="28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con (CTC)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và</a:t>
              </a:r>
              <a:r>
                <a:rPr lang="en-US" sz="28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phân</a:t>
              </a:r>
              <a:r>
                <a:rPr lang="en-US" sz="28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8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loại</a:t>
              </a:r>
              <a:endParaRPr lang="en-US" sz="2800" b="1" kern="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F8D48FCA-498F-427E-AC17-C220B6CB7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B2DA7AF4-9572-4F06-B7EA-53983A9911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7E3CBCFF-7F1B-499E-AE13-B9ABC23FA9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B9F19E02-D1F0-453C-B43E-8463225AE0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EE32168-9FEB-465A-AF6F-7D3A68324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41742"/>
              </p:ext>
            </p:extLst>
          </p:nvPr>
        </p:nvGraphicFramePr>
        <p:xfrm>
          <a:off x="1" y="1535413"/>
          <a:ext cx="12188824" cy="5160495"/>
        </p:xfrm>
        <a:graphic>
          <a:graphicData uri="http://schemas.openxmlformats.org/drawingml/2006/table">
            <a:tbl>
              <a:tblPr firstRow="1" bandRow="1"/>
              <a:tblGrid>
                <a:gridCol w="4693479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7495345">
                  <a:extLst>
                    <a:ext uri="{9D8B030D-6E8A-4147-A177-3AD203B41FA5}">
                      <a16:colId xmlns:a16="http://schemas.microsoft.com/office/drawing/2014/main" xmlns="" val="3627209129"/>
                    </a:ext>
                  </a:extLst>
                </a:gridCol>
              </a:tblGrid>
              <a:tr h="44993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 </a:t>
                      </a:r>
                      <a:r>
                        <a:rPr lang="en-US" sz="2000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loại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CTC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108150"/>
                  </a:ext>
                </a:extLst>
              </a:tr>
              <a:tr h="114214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Python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viết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thể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trả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giá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trị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hoặc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không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muốn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trả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giá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trị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hàm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câu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lệnh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return &lt;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giá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trị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lệnh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return CTC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sẽ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dừng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ngay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lập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tức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lệnh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lệnh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return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sẽ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không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869569"/>
                  </a:ext>
                </a:extLst>
              </a:tr>
              <a:tr h="44993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b. </a:t>
                      </a:r>
                      <a:r>
                        <a:rPr lang="en-US" sz="2000" b="1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Cấu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trúc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CTC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8343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 </a:t>
                      </a:r>
                      <a:r>
                        <a:rPr lang="en-US" sz="20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Định</a:t>
                      </a: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nghĩa</a:t>
                      </a: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hàm</a:t>
                      </a: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trong</a:t>
                      </a: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Python</a:t>
                      </a:r>
                    </a:p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tên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([ds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]):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Khối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lệnh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</a:t>
                      </a: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&gt;]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 </a:t>
                      </a:r>
                      <a:r>
                        <a:rPr lang="en-US" sz="20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Hàm</a:t>
                      </a: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ẩn</a:t>
                      </a: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danh</a:t>
                      </a:r>
                      <a:r>
                        <a:rPr lang="en-US" sz="20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– lambda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tên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biến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800" b="1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&gt;:&lt;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biểu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thức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pt-BR" sz="20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20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a,b,c:a+b+c</a:t>
                      </a:r>
                    </a:p>
                    <a:p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a,b,c=3,5,8</a:t>
                      </a:r>
                    </a:p>
                    <a:p>
                      <a:r>
                        <a:rPr lang="pt-BR" sz="20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(a,b,c)) </a:t>
                      </a:r>
                      <a:r>
                        <a:rPr lang="pt-BR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&gt;&gt; 3+5+8=16</a:t>
                      </a:r>
                      <a:endParaRPr lang="en-US" sz="20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44993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c. </a:t>
                      </a:r>
                      <a:r>
                        <a:rPr lang="en-US" sz="2000" b="1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Thực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hiện</a:t>
                      </a: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CTC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15517"/>
                  </a:ext>
                </a:extLst>
              </a:tr>
              <a:tr h="83420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# </a:t>
                      </a:r>
                      <a:r>
                        <a:rPr lang="en-US" sz="180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Gọi</a:t>
                      </a:r>
                      <a:r>
                        <a:rPr lang="en-US" sz="180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hàm</a:t>
                      </a:r>
                      <a:r>
                        <a:rPr lang="en-US" sz="180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để</a:t>
                      </a:r>
                      <a:r>
                        <a:rPr lang="en-US" sz="180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thực</a:t>
                      </a:r>
                      <a:r>
                        <a:rPr lang="en-US" sz="180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hiện</a:t>
                      </a:r>
                      <a:endParaRPr lang="en-US" sz="1800" i="1" kern="1200" dirty="0">
                        <a:solidFill>
                          <a:srgbClr val="0000CC"/>
                        </a:solidFill>
                        <a:latin typeface="Chu Van An" panose="02020603050405020304" pitchFamily="18" charset="0"/>
                        <a:ea typeface="+mn-ea"/>
                        <a:cs typeface="Chu Van 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tên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&gt;([ds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#trường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hợp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qua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tên</a:t>
                      </a:r>
                      <a:r>
                        <a:rPr lang="en-US" sz="1800" i="1" dirty="0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hàm</a:t>
                      </a:r>
                      <a:endParaRPr lang="en-US" sz="1800" i="1" dirty="0">
                        <a:solidFill>
                          <a:srgbClr val="FF0066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25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30853"/>
              </p:ext>
            </p:extLst>
          </p:nvPr>
        </p:nvGraphicFramePr>
        <p:xfrm>
          <a:off x="381000" y="403389"/>
          <a:ext cx="11430000" cy="6051222"/>
        </p:xfrm>
        <a:graphic>
          <a:graphicData uri="http://schemas.openxmlformats.org/drawingml/2006/table">
            <a:tbl>
              <a:tblPr firstRow="1" bandRow="1"/>
              <a:tblGrid>
                <a:gridCol w="4509796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6920204">
                  <a:extLst>
                    <a:ext uri="{9D8B030D-6E8A-4147-A177-3AD203B41FA5}">
                      <a16:colId xmlns:a16="http://schemas.microsoft.com/office/drawing/2014/main" xmlns="" val="1658457447"/>
                    </a:ext>
                  </a:extLst>
                </a:gridCol>
              </a:tblGrid>
              <a:tr h="47338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12. Số HP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54045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1800" i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 Hàm tính tổng các chữ số của x</a:t>
                      </a:r>
                    </a:p>
                    <a:p>
                      <a:r>
                        <a:rPr lang="vi-VN" sz="2400" b="1"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vi-VN" sz="2400">
                          <a:latin typeface="Consolas" panose="020B0609020204030204" pitchFamily="49" charset="0"/>
                        </a:rPr>
                        <a:t> sum_ni(x):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s=0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24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vi-VN" sz="2400">
                          <a:latin typeface="Consolas" panose="020B0609020204030204" pitchFamily="49" charset="0"/>
                        </a:rPr>
                        <a:t> i in x: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    s=s+int(i)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2400" b="1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vi-VN" sz="2400">
                          <a:latin typeface="Consolas" panose="020B0609020204030204" pitchFamily="49" charset="0"/>
                        </a:rPr>
                        <a:t> s</a:t>
                      </a:r>
                    </a:p>
                    <a:p>
                      <a:endParaRPr lang="vi-VN" sz="2400">
                        <a:latin typeface="Consolas" panose="020B0609020204030204" pitchFamily="49" charset="0"/>
                      </a:endParaRP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f=open('HPN.inp','r')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n,k=f.read().split()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f.close()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f=open('HPN.out','w')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>
                          <a:latin typeface="Consolas" panose="020B0609020204030204" pitchFamily="49" charset="0"/>
                        </a:rPr>
                        <a:t>if int(k)%2!=0: f.wite('NO') </a:t>
                      </a:r>
                      <a:r>
                        <a:rPr lang="vi-VN" sz="1600">
                          <a:latin typeface="Consolas" panose="020B0609020204030204" pitchFamily="49" charset="0"/>
                        </a:rPr>
                        <a:t># nếu k lẻ -&gt; NO</a:t>
                      </a:r>
                      <a:endParaRPr lang="vi-VN" sz="2400">
                        <a:latin typeface="Consolas" panose="020B0609020204030204" pitchFamily="49" charset="0"/>
                      </a:endParaRP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else: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t2=0 </a:t>
                      </a:r>
                      <a:r>
                        <a:rPr lang="vi-VN" sz="1800" i="1">
                          <a:latin typeface="Consolas" panose="020B0609020204030204" pitchFamily="49" charset="0"/>
                        </a:rPr>
                        <a:t># tổng nửa trái</a:t>
                      </a:r>
                      <a:endParaRPr lang="vi-VN" sz="2400" i="1">
                        <a:latin typeface="Consolas" panose="020B0609020204030204" pitchFamily="49" charset="0"/>
                      </a:endParaRP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for i in range(len(n)//2):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    t2=t2+int(n[i])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1600" i="1">
                          <a:latin typeface="Consolas" panose="020B0609020204030204" pitchFamily="49" charset="0"/>
                        </a:rPr>
                        <a:t># tổng nửa trái bằng nửa tổng cả số n -&gt; YES</a:t>
                      </a:r>
                      <a:endParaRPr lang="vi-VN" sz="2400" i="1">
                        <a:latin typeface="Consolas" panose="020B0609020204030204" pitchFamily="49" charset="0"/>
                      </a:endParaRP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if(t2==sum_ni(n)//2): f.write('YES')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else: f.write('NO')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f.close()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>
                          <a:latin typeface="Consolas" panose="020B0609020204030204" pitchFamily="49" charset="0"/>
                        </a:rPr>
                        <a:t>'''</a:t>
                      </a:r>
                    </a:p>
                    <a:p>
                      <a:r>
                        <a:rPr lang="en-US" sz="1800">
                          <a:solidFill>
                            <a:srgbClr val="FF0066"/>
                          </a:solidFill>
                          <a:latin typeface="Consolas" panose="020B0609020204030204" pitchFamily="49" charset="0"/>
                        </a:rPr>
                        <a:t>if len(s)%2==0: </a:t>
                      </a:r>
                      <a:r>
                        <a:rPr lang="en-US" sz="1400" i="1">
                          <a:solidFill>
                            <a:srgbClr val="FF0066"/>
                          </a:solidFill>
                          <a:latin typeface="Consolas" panose="020B0609020204030204" pitchFamily="49" charset="0"/>
                        </a:rPr>
                        <a:t># độ dài chẵn tính tổng nửa trái, nửa phải</a:t>
                      </a:r>
                      <a:endParaRPr lang="en-US" sz="1800" i="1">
                        <a:solidFill>
                          <a:srgbClr val="FF0066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>
                          <a:solidFill>
                            <a:srgbClr val="FF0066"/>
                          </a:solidFill>
                          <a:latin typeface="Consolas" panose="020B0609020204030204" pitchFamily="49" charset="0"/>
                        </a:rPr>
                        <a:t>    n=len(s)//2</a:t>
                      </a:r>
                    </a:p>
                    <a:p>
                      <a:r>
                        <a:rPr lang="en-US" sz="1800">
                          <a:solidFill>
                            <a:srgbClr val="FF0066"/>
                          </a:solidFill>
                          <a:latin typeface="Consolas" panose="020B0609020204030204" pitchFamily="49" charset="0"/>
                        </a:rPr>
                        <a:t>    sl=sum(int(x) for x in s[:n])</a:t>
                      </a:r>
                    </a:p>
                    <a:p>
                      <a:r>
                        <a:rPr lang="en-US" sz="1800">
                          <a:solidFill>
                            <a:srgbClr val="FF0066"/>
                          </a:solidFill>
                          <a:latin typeface="Consolas" panose="020B0609020204030204" pitchFamily="49" charset="0"/>
                        </a:rPr>
                        <a:t>    sr=sum(int(x) for x in s[n:])</a:t>
                      </a:r>
                    </a:p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def sum_si(sn):</a:t>
                      </a:r>
                    </a:p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   return sum(int(x) </a:t>
                      </a:r>
                      <a:r>
                        <a:rPr lang="en-US" sz="1800" b="1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x in sn)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onsolas" panose="020B0609020204030204" pitchFamily="49" charset="0"/>
                        </a:rPr>
                        <a:t>'''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9F6C38F-9157-417F-9CD2-A7895DD3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8957"/>
              </p:ext>
            </p:extLst>
          </p:nvPr>
        </p:nvGraphicFramePr>
        <p:xfrm>
          <a:off x="762000" y="1295400"/>
          <a:ext cx="10895340" cy="3352801"/>
        </p:xfrm>
        <a:graphic>
          <a:graphicData uri="http://schemas.openxmlformats.org/drawingml/2006/table">
            <a:tbl>
              <a:tblPr firstRow="1" bandRow="1"/>
              <a:tblGrid>
                <a:gridCol w="6079284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4816056">
                  <a:extLst>
                    <a:ext uri="{9D8B030D-6E8A-4147-A177-3AD203B41FA5}">
                      <a16:colId xmlns:a16="http://schemas.microsoft.com/office/drawing/2014/main" xmlns="" val="3666591362"/>
                    </a:ext>
                  </a:extLst>
                </a:gridCol>
              </a:tblGrid>
              <a:tr h="42857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13. Từ max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08791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vanban.inp 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gồm văn bản trên 1 dòng, mỗi từ cách nhau một khoảng trắng.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Lập chương trình đọc dữ liệu từ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vanban.inp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tìm và ghi từ dài nhất vào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vanban.out</a:t>
                      </a:r>
                      <a:r>
                        <a:rPr lang="en-US" sz="2000" b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trường hợp có nhiều từ có độ dài max thì chọn từ đầu tiên trong văn bản.</a:t>
                      </a:r>
                      <a:endParaRPr lang="en-US" sz="2000" b="1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428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Vanban.inp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Vanban.out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320840"/>
                  </a:ext>
                </a:extLst>
              </a:tr>
              <a:tr h="14077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</a:t>
                      </a:r>
                      <a:r>
                        <a:rPr lang="en-US" sz="2000" b="1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clgl 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trường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thpt </a:t>
                      </a:r>
                      <a:r>
                        <a:rPr lang="en-US" sz="2000" b="1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 lăng</a:t>
                      </a:r>
                      <a:r>
                        <a:rPr lang="en-US" sz="2000" b="1" baseline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edu.vn</a:t>
                      </a:r>
                      <a:endParaRPr lang="en-US" sz="2000" b="1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trường</a:t>
                      </a:r>
                    </a:p>
                    <a:p>
                      <a:r>
                        <a:rPr lang="en-US" sz="1600" b="0" i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giải thích: từ ‘trường’ và </a:t>
                      </a:r>
                      <a:r>
                        <a:rPr lang="en-US" sz="1600" b="0" i="1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‘edu.vn’ </a:t>
                      </a:r>
                      <a:r>
                        <a:rPr lang="en-US" sz="1600" b="0" i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đều có độ dài max là 6, theo đề bài chọn ‘trường’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51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66382"/>
              </p:ext>
            </p:extLst>
          </p:nvPr>
        </p:nvGraphicFramePr>
        <p:xfrm>
          <a:off x="876300" y="990600"/>
          <a:ext cx="10439400" cy="5320716"/>
        </p:xfrm>
        <a:graphic>
          <a:graphicData uri="http://schemas.openxmlformats.org/drawingml/2006/table">
            <a:tbl>
              <a:tblPr firstRow="1" bandRow="1"/>
              <a:tblGrid>
                <a:gridCol w="104394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4743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13. Từ max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6310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f=</a:t>
                      </a:r>
                      <a:r>
                        <a:rPr lang="vi-VN" sz="2600" b="1">
                          <a:latin typeface="Consolas" panose="020B0609020204030204" pitchFamily="49" charset="0"/>
                        </a:rPr>
                        <a:t>open</a:t>
                      </a:r>
                      <a:r>
                        <a:rPr lang="vi-VN" sz="2600" b="0">
                          <a:latin typeface="Consolas" panose="020B0609020204030204" pitchFamily="49" charset="0"/>
                        </a:rPr>
                        <a:t>('vanban.inp','r',encoding='</a:t>
                      </a:r>
                      <a:r>
                        <a:rPr lang="vi-VN" sz="2600" b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utf8</a:t>
                      </a:r>
                      <a:r>
                        <a:rPr lang="vi-VN" sz="2600" b="0">
                          <a:latin typeface="Consolas" panose="020B0609020204030204" pitchFamily="49" charset="0"/>
                        </a:rPr>
                        <a:t>')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ls=list(f.read().split())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f.close()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dmax=0;res=0</a:t>
                      </a:r>
                    </a:p>
                    <a:p>
                      <a:r>
                        <a:rPr lang="vi-VN" sz="26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vi-VN" sz="2600" b="0">
                          <a:latin typeface="Consolas" panose="020B0609020204030204" pitchFamily="49" charset="0"/>
                        </a:rPr>
                        <a:t> x in ls: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2600" b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vi-VN" sz="2600" b="0">
                          <a:latin typeface="Consolas" panose="020B0609020204030204" pitchFamily="49" charset="0"/>
                        </a:rPr>
                        <a:t> len(x)&gt;dmax: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        dmax=len(x)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        res=x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f=</a:t>
                      </a:r>
                      <a:r>
                        <a:rPr lang="vi-VN" sz="2600" b="1">
                          <a:latin typeface="Consolas" panose="020B0609020204030204" pitchFamily="49" charset="0"/>
                        </a:rPr>
                        <a:t>open</a:t>
                      </a:r>
                      <a:r>
                        <a:rPr lang="vi-VN" sz="2600" b="0">
                          <a:latin typeface="Consolas" panose="020B0609020204030204" pitchFamily="49" charset="0"/>
                        </a:rPr>
                        <a:t>('vanban.out','w',encoding='</a:t>
                      </a:r>
                      <a:r>
                        <a:rPr lang="vi-VN" sz="2600" b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utf8</a:t>
                      </a:r>
                      <a:r>
                        <a:rPr lang="vi-VN" sz="2600" b="0">
                          <a:latin typeface="Consolas" panose="020B0609020204030204" pitchFamily="49" charset="0"/>
                        </a:rPr>
                        <a:t>')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f.write(res)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f.close()</a:t>
                      </a:r>
                    </a:p>
                    <a:p>
                      <a:r>
                        <a:rPr lang="vi-VN" sz="2600" b="0">
                          <a:latin typeface="Consolas" panose="020B0609020204030204" pitchFamily="49" charset="0"/>
                        </a:rPr>
                        <a:t>print('Yeh')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3495FEF-057C-40E3-AF61-33375E25A517}"/>
              </a:ext>
            </a:extLst>
          </p:cNvPr>
          <p:cNvGrpSpPr/>
          <p:nvPr/>
        </p:nvGrpSpPr>
        <p:grpSpPr>
          <a:xfrm>
            <a:off x="1524000" y="1066800"/>
            <a:ext cx="9525000" cy="4419600"/>
            <a:chOff x="1371600" y="1219200"/>
            <a:chExt cx="8638913" cy="38867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B44C8A2-1BA7-430F-AD6B-8FBB9CD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1219200"/>
              <a:ext cx="8621328" cy="20100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4BB6D4C2-982D-4A04-BFCA-E822F59C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4448" y="3229256"/>
              <a:ext cx="8526065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DD5F62B-0343-421B-B1C6-A1862CAE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65761"/>
              </p:ext>
            </p:extLst>
          </p:nvPr>
        </p:nvGraphicFramePr>
        <p:xfrm>
          <a:off x="1295400" y="990600"/>
          <a:ext cx="10134600" cy="5257800"/>
        </p:xfrm>
        <a:graphic>
          <a:graphicData uri="http://schemas.openxmlformats.org/drawingml/2006/table">
            <a:tbl>
              <a:tblPr firstRow="1" bandRow="1"/>
              <a:tblGrid>
                <a:gridCol w="10134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488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1... Tích lớn nhất – Chương trình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7692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f=open('TMIN.INP','r')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L=list(map(int,f.read().split()))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f.close()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f=open('TMIN.OUT','w')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tmin=10e9 # đặt tích minh là một số lớn</a:t>
                      </a:r>
                    </a:p>
                    <a:p>
                      <a:r>
                        <a:rPr lang="vi-VN" sz="24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vi-VN" sz="2400">
                          <a:latin typeface="Consolas" panose="020B0609020204030204" pitchFamily="49" charset="0"/>
                        </a:rPr>
                        <a:t> i in range(len(L)):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vi-VN" sz="2400" b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vi-VN" sz="2400">
                          <a:latin typeface="Consolas" panose="020B0609020204030204" pitchFamily="49" charset="0"/>
                        </a:rPr>
                        <a:t> j in L[i+1:]: #duyệt các số ngay sau Li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vi-VN" sz="2400" b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vi-VN" sz="2400">
                          <a:latin typeface="Consolas" panose="020B0609020204030204" pitchFamily="49" charset="0"/>
                        </a:rPr>
                        <a:t> L[i]&lt;=j and L[i]*j&lt;tmin: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            tmin=L[i]*j</a:t>
                      </a:r>
                    </a:p>
                    <a:p>
                      <a:r>
                        <a:rPr lang="vi-VN" sz="2400" b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vi-VN" sz="2400">
                          <a:latin typeface="Consolas" panose="020B0609020204030204" pitchFamily="49" charset="0"/>
                        </a:rPr>
                        <a:t> tmin&lt;10e9: f.write(str(tmin))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else: f.write('NO')</a:t>
                      </a:r>
                    </a:p>
                    <a:p>
                      <a:r>
                        <a:rPr lang="vi-VN" sz="2400">
                          <a:latin typeface="Consolas" panose="020B06090202040302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5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9F6C38F-9157-417F-9CD2-A7895DD3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20878"/>
              </p:ext>
            </p:extLst>
          </p:nvPr>
        </p:nvGraphicFramePr>
        <p:xfrm>
          <a:off x="762000" y="773723"/>
          <a:ext cx="10896598" cy="5668287"/>
        </p:xfrm>
        <a:graphic>
          <a:graphicData uri="http://schemas.openxmlformats.org/drawingml/2006/table">
            <a:tbl>
              <a:tblPr firstRow="1" bandRow="1"/>
              <a:tblGrid>
                <a:gridCol w="6215667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1724491">
                  <a:extLst>
                    <a:ext uri="{9D8B030D-6E8A-4147-A177-3AD203B41FA5}">
                      <a16:colId xmlns:a16="http://schemas.microsoft.com/office/drawing/2014/main" xmlns="" val="688965047"/>
                    </a:ext>
                  </a:extLst>
                </a:gridCol>
                <a:gridCol w="2956440">
                  <a:extLst>
                    <a:ext uri="{9D8B030D-6E8A-4147-A177-3AD203B41FA5}">
                      <a16:colId xmlns:a16="http://schemas.microsoft.com/office/drawing/2014/main" xmlns="" val="3666591362"/>
                    </a:ext>
                  </a:extLst>
                </a:gridCol>
              </a:tblGrid>
              <a:tr h="40127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xx1. Tìm số chữ số 0 cuối cùng của N!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398148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Tìm số lượng chữ số 0 cuối cùng của N!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3435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NGT.INP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NGT.OUT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320840"/>
                  </a:ext>
                </a:extLst>
              </a:tr>
              <a:tr h="131806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</a:t>
                      </a:r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#10!=36288</a:t>
                      </a:r>
                      <a:r>
                        <a:rPr lang="en-US" sz="1800" b="0" i="0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00</a:t>
                      </a:r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2</a:t>
                      </a:r>
                    </a:p>
                    <a:p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#33!= 868331761881188649551819440128</a:t>
                      </a:r>
                      <a:r>
                        <a:rPr lang="en-US" sz="1800" b="0" i="0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0000000</a:t>
                      </a:r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7</a:t>
                      </a:r>
                    </a:p>
                    <a:p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#99!=…  246</a:t>
                      </a:r>
                    </a:p>
                    <a:p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#999999!=…  249992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0" i="1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513946"/>
                  </a:ext>
                </a:extLst>
              </a:tr>
              <a:tr h="3154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1" i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Gợi ý:</a:t>
                      </a:r>
                    </a:p>
                    <a:p>
                      <a:r>
                        <a:rPr lang="en-US" sz="24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10!=1.2.3.</a:t>
                      </a:r>
                      <a:r>
                        <a:rPr lang="en-US" sz="2400" b="0" i="0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2.2</a:t>
                      </a:r>
                      <a:r>
                        <a:rPr lang="en-US" sz="24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.5.</a:t>
                      </a:r>
                      <a:r>
                        <a:rPr lang="en-US" sz="2400" b="0" i="0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2.3</a:t>
                      </a:r>
                      <a:r>
                        <a:rPr lang="en-US" sz="24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.7.</a:t>
                      </a:r>
                      <a:r>
                        <a:rPr lang="en-US" sz="2400" b="0" i="0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2.2.2</a:t>
                      </a:r>
                      <a:r>
                        <a:rPr lang="en-US" sz="24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sz="2400" b="0" i="0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3.3</a:t>
                      </a:r>
                      <a:r>
                        <a:rPr lang="en-US" sz="24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sz="2400" b="0" i="0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2.5</a:t>
                      </a:r>
                    </a:p>
                    <a:p>
                      <a:r>
                        <a:rPr lang="en-US" sz="2000" b="0" i="1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&gt;&gt; số chữ số 0 tận cùng của n! được tạo bởi 2x5  kết quả chính là số lượng thừa số 5 trong các số từ [1,n]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def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cnt_zezo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(x):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d2=d5=0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i in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(1,x+1):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i%2==0: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    d2+=1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    i//=2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i%5==0: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    d5+=1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    i//=5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d5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0" i="1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82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9F6C38F-9157-417F-9CD2-A7895DD3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13450"/>
              </p:ext>
            </p:extLst>
          </p:nvPr>
        </p:nvGraphicFramePr>
        <p:xfrm>
          <a:off x="685800" y="762000"/>
          <a:ext cx="10972799" cy="5524183"/>
        </p:xfrm>
        <a:graphic>
          <a:graphicData uri="http://schemas.openxmlformats.org/drawingml/2006/table">
            <a:tbl>
              <a:tblPr firstRow="1" bandRow="1"/>
              <a:tblGrid>
                <a:gridCol w="60198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xmlns="" val="688965047"/>
                    </a:ext>
                  </a:extLst>
                </a:gridCol>
              </a:tblGrid>
              <a:tr h="40127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xx2. Tìm chữ số khác 0 cuối cùng của N!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39814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Tìm chữ số khác 0 cuối cùng của N!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343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NGT.INP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NGT.OUT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320840"/>
                  </a:ext>
                </a:extLst>
              </a:tr>
              <a:tr h="1173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</a:t>
                      </a:r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#10!=3628800 </a:t>
                      </a:r>
                      <a:r>
                        <a:rPr lang="en-US" sz="18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r>
                        <a:rPr lang="en-US" sz="16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#20 &gt;&gt; 4 ; #50 &gt;&gt; 2</a:t>
                      </a:r>
                    </a:p>
                    <a:p>
                      <a:r>
                        <a:rPr lang="en-US" sz="16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#100 &gt;&gt; 4; #9999 &gt;&gt; 8</a:t>
                      </a:r>
                    </a:p>
                    <a:p>
                      <a:r>
                        <a:rPr lang="en-US" sz="1600" b="0" i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#99999 &gt;&gt; 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513946"/>
                  </a:ext>
                </a:extLst>
              </a:tr>
              <a:tr h="3154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i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Gợi ý: </a:t>
                      </a:r>
                      <a:r>
                        <a:rPr lang="en-US" sz="2000" b="0" i="1">
                          <a:solidFill>
                            <a:srgbClr val="FF0066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n!=1.2.3.4.5...n</a:t>
                      </a:r>
                    </a:p>
                    <a:p>
                      <a:r>
                        <a:rPr lang="en-US" sz="1800" b="0" i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B1. Đếm số thừa số là số 2 (d2), thừa số 5 (d5) {hiển nhiên d2&gt;d5}</a:t>
                      </a:r>
                    </a:p>
                    <a:p>
                      <a:r>
                        <a:rPr lang="en-US" sz="1800" b="0" i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B2. Vì cần tìm chữ số khác 0 cuối cùng nên ta loại đi các thừa số tạo thành số 0 (2x5=10) (chính là d5). Tính d=d2-d5: số lượng lữa thừa 2 còn lại. 2</a:t>
                      </a:r>
                      <a:r>
                        <a:rPr lang="en-US" sz="1800" b="0" i="0" baseline="3000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</a:t>
                      </a:r>
                      <a:r>
                        <a:rPr lang="en-US" sz="1800" b="0" i="0" baseline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(với d=1,2,3;</a:t>
                      </a:r>
                      <a:r>
                        <a:rPr lang="en-US" sz="1800" b="0" i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en-US" sz="1800" b="0" i="0" baseline="3000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</a:t>
                      </a:r>
                      <a:r>
                        <a:rPr lang="en-US" sz="1800" b="0" i="0" baseline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lần lượt kết thúc bằng:2,4,3, với d%4=0 thì kết thúc là 6).</a:t>
                      </a:r>
                    </a:p>
                    <a:p>
                      <a:r>
                        <a:rPr lang="en-US" sz="1800" b="0" i="0" baseline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B3. Kết quả là </a:t>
                      </a:r>
                      <a:r>
                        <a:rPr lang="en-US" sz="1800" b="0" i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sz="1800" b="0" i="0" baseline="3000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</a:t>
                      </a:r>
                      <a:r>
                        <a:rPr lang="en-US" sz="1800" b="0" i="0" baseline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%10 nhân với các thừa số khác %10 còn lại (Chú ý việc %10 để thu được kết quả mong muốn)</a:t>
                      </a:r>
                      <a:endParaRPr lang="en-US" sz="1800" b="0" i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def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pre_zezo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(n):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l2=[6,2,4,8]; p=1; d2=d5=0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i in range(2,n+1):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i%2==0: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    d2+=1;i//=2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i%5==0: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    d5+=1;i//=5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    p=(p*i%10)%10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p=p*l2[(d2-d5)%4]%10</a:t>
                      </a:r>
                    </a:p>
                    <a:p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2000" b="1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US" sz="2000" b="0" i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82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06294" y="381000"/>
            <a:ext cx="4367662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86545" y="355600"/>
            <a:ext cx="599283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16442" y="6248400"/>
            <a:ext cx="233619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14162" y="3799115"/>
            <a:ext cx="4062942" cy="263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89692" y="457200"/>
            <a:ext cx="57896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smtClean="0">
                <a:latin typeface="Courier New" pitchFamily="49" charset="0"/>
                <a:cs typeface="Courier New" pitchFamily="49" charset="0"/>
              </a:rPr>
              <a:t>Hãy nhớ</a:t>
            </a:r>
            <a:endParaRPr lang="en-US" sz="540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7309" y="314326"/>
          <a:ext cx="294563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PBrush" r:id="rId4" imgW="2457143" imgH="1819529" progId="">
                  <p:embed/>
                </p:oleObj>
              </mc:Choice>
              <mc:Fallback>
                <p:oleObj name="PBrush" r:id="rId4" imgW="2457143" imgH="1819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09" y="314326"/>
                        <a:ext cx="294563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7" descr="Disc-04-june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0" y="2895601"/>
            <a:ext cx="1079219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8" descr="Floppy-02-jun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2895600"/>
            <a:ext cx="8252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9" descr="Zip-01-june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4343400"/>
            <a:ext cx="15870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0" descr="Modem-01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4395788"/>
            <a:ext cx="152360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217612" y="0"/>
            <a:ext cx="6629400" cy="549264"/>
            <a:chOff x="789624" y="1220627"/>
            <a:chExt cx="6629400" cy="508000"/>
          </a:xfrm>
        </p:grpSpPr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220627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Chương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trình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con (</a:t>
              </a: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Hàm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79" y="2707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617821E3-3015-4B77-B80F-FF196DF1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6408"/>
              </p:ext>
            </p:extLst>
          </p:nvPr>
        </p:nvGraphicFramePr>
        <p:xfrm>
          <a:off x="1" y="609600"/>
          <a:ext cx="12188824" cy="6330394"/>
        </p:xfrm>
        <a:graphic>
          <a:graphicData uri="http://schemas.openxmlformats.org/drawingml/2006/table">
            <a:tbl>
              <a:tblPr firstRow="1" bandRow="1"/>
              <a:tblGrid>
                <a:gridCol w="7318957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4869867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370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Nội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dung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Kết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quả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344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trị</a:t>
                      </a:r>
                      <a:endParaRPr lang="en-US" sz="1600" i="1" kern="1200" dirty="0">
                        <a:solidFill>
                          <a:srgbClr val="00B050"/>
                        </a:solidFill>
                        <a:latin typeface="Chu Van An" panose="02020603050405020304" pitchFamily="18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my_function1():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(‘Chi Lăng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Gia Lai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Lời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CTC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my_function1()</a:t>
                      </a:r>
                      <a:endParaRPr lang="en-US" sz="1600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 Lăng</a:t>
                      </a:r>
                      <a:r>
                        <a:rPr lang="en-US" sz="2400" i="0" baseline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Gia Lai</a:t>
                      </a:r>
                      <a:r>
                        <a:rPr lang="en-US" sz="24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xin</a:t>
                      </a:r>
                      <a:r>
                        <a:rPr lang="en-US" sz="24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chào</a:t>
                      </a:r>
                      <a:endParaRPr lang="en-US" sz="240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1344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trị</a:t>
                      </a:r>
                      <a:endParaRPr lang="en-US" sz="1600" i="1" kern="1200" dirty="0">
                        <a:solidFill>
                          <a:srgbClr val="00B050"/>
                        </a:solidFill>
                        <a:latin typeface="Chu Van An" panose="02020603050405020304" pitchFamily="18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my_function2(name):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(‘Chi Lăng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Gia Lai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xin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‘+name)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Lời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CTC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endParaRPr lang="en-US" sz="1600" i="1" kern="1200" dirty="0">
                        <a:solidFill>
                          <a:srgbClr val="00B050"/>
                        </a:solidFill>
                        <a:latin typeface="Chu Van An" panose="02020603050405020304" pitchFamily="18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my_function2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(‘Bạn!’)</a:t>
                      </a:r>
                      <a:endParaRPr lang="en-US" sz="1600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</a:t>
                      </a:r>
                      <a:r>
                        <a:rPr lang="en-US" sz="2000" i="0" baseline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Lăng Gia Lai</a:t>
                      </a: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xin</a:t>
                      </a: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20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Bạn!</a:t>
                      </a:r>
                      <a:endParaRPr lang="en-US" sz="200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515517"/>
                  </a:ext>
                </a:extLst>
              </a:tr>
              <a:tr h="1594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trị</a:t>
                      </a:r>
                      <a:endParaRPr lang="en-US" sz="1600" i="1" kern="1200" dirty="0">
                        <a:solidFill>
                          <a:srgbClr val="00B050"/>
                        </a:solidFill>
                        <a:latin typeface="Chu Van An" panose="02020603050405020304" pitchFamily="18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my_function2():</a:t>
                      </a:r>
                    </a:p>
                    <a:p>
                      <a:r>
                        <a:rPr lang="en-US" sz="1600" u="none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u="none" kern="120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</a:t>
                      </a:r>
                      <a:r>
                        <a:rPr lang="en-US" sz="1600" u="none" kern="120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 Lăng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Gia Lai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xin chào</a:t>
                      </a:r>
                      <a:r>
                        <a:rPr lang="en-US" sz="1600" u="none" kern="120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</a:t>
                      </a:r>
                      <a:endParaRPr lang="en-US" sz="1600" u="none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u="none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u="none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Lời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CTC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trị</a:t>
                      </a:r>
                      <a:endParaRPr lang="en-US" sz="1600" i="1" kern="1200" dirty="0">
                        <a:solidFill>
                          <a:srgbClr val="00B050"/>
                        </a:solidFill>
                        <a:latin typeface="Chu Van An" panose="02020603050405020304" pitchFamily="18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my_function2()</a:t>
                      </a:r>
                      <a:r>
                        <a:rPr lang="en-US" sz="1600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 Lăng</a:t>
                      </a:r>
                      <a:r>
                        <a:rPr lang="en-US" sz="2400" i="0" baseline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Gia Lai</a:t>
                      </a:r>
                      <a:r>
                        <a:rPr lang="en-US" sz="24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xin chào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smtClean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Trường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hợp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nếu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gán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cho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biến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hoặc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đặt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biểu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thức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lệnh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print… (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như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lệnh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Thì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lấy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được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lệnh</a:t>
                      </a:r>
                      <a:r>
                        <a:rPr lang="en-US" sz="2000" b="0" i="1" kern="1200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return.</a:t>
                      </a:r>
                      <a:endParaRPr lang="en-US" sz="1400" b="0" i="1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2772257"/>
                  </a:ext>
                </a:extLst>
              </a:tr>
              <a:tr h="1594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trị</a:t>
                      </a:r>
                      <a:endParaRPr lang="en-US" sz="1600" i="1" kern="1200" dirty="0">
                        <a:solidFill>
                          <a:srgbClr val="00B050"/>
                        </a:solidFill>
                        <a:latin typeface="Chu Van An" panose="02020603050405020304" pitchFamily="18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my_function3(num):</a:t>
                      </a:r>
                    </a:p>
                    <a:p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res</a:t>
                      </a:r>
                      <a:r>
                        <a:rPr lang="en-US" sz="1600" u="none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u="none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 Lăng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Gia Lai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xin chào</a:t>
                      </a:r>
                      <a:r>
                        <a:rPr lang="en-US" sz="1600" u="none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res+</a:t>
                      </a:r>
                      <a:r>
                        <a:rPr lang="en-US" sz="1600" u="none" kern="120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(num)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Lời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CTC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kiểu</a:t>
                      </a:r>
                      <a:r>
                        <a:rPr lang="en-US" sz="1600" i="1" kern="1200" dirty="0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kern="1200" dirty="0" err="1">
                          <a:solidFill>
                            <a:srgbClr val="00B050"/>
                          </a:solidFill>
                          <a:latin typeface="Chu Van An" panose="02020603050405020304" pitchFamily="18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endParaRPr lang="en-US" sz="1600" i="1" kern="1200" dirty="0">
                        <a:solidFill>
                          <a:srgbClr val="00B050"/>
                        </a:solidFill>
                        <a:latin typeface="Chu Van An" panose="02020603050405020304" pitchFamily="18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my_function3(3)</a:t>
                      </a:r>
                      <a:r>
                        <a:rPr lang="en-US" sz="1600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 Lăng</a:t>
                      </a:r>
                      <a:r>
                        <a:rPr lang="en-US" sz="2000" i="0" baseline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Gia Lai</a:t>
                      </a: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xin chào</a:t>
                      </a:r>
                      <a:r>
                        <a:rPr lang="en-US" sz="2000" i="0" baseline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90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446212" y="8178"/>
            <a:ext cx="6629400" cy="404052"/>
            <a:chOff x="789624" y="1191463"/>
            <a:chExt cx="6629400" cy="508000"/>
          </a:xfrm>
        </p:grpSpPr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Chương</a:t>
              </a:r>
              <a:r>
                <a:rPr lang="en-US" sz="20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0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trình</a:t>
              </a:r>
              <a:r>
                <a:rPr lang="en-US" sz="20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con (</a:t>
              </a:r>
              <a:r>
                <a:rPr lang="en-US" sz="20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Hàm</a:t>
              </a:r>
              <a:r>
                <a:rPr lang="en-US" sz="20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617821E3-3015-4B77-B80F-FF196DF1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74920"/>
              </p:ext>
            </p:extLst>
          </p:nvPr>
        </p:nvGraphicFramePr>
        <p:xfrm>
          <a:off x="0" y="533400"/>
          <a:ext cx="12188825" cy="5906969"/>
        </p:xfrm>
        <a:graphic>
          <a:graphicData uri="http://schemas.openxmlformats.org/drawingml/2006/table">
            <a:tbl>
              <a:tblPr firstRow="1" bandRow="1"/>
              <a:tblGrid>
                <a:gridCol w="6317562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871263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35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 err="1">
                          <a:latin typeface="Cambria" panose="02040503050406030204" pitchFamily="18" charset="0"/>
                        </a:rPr>
                        <a:t>Nội</a:t>
                      </a:r>
                      <a:r>
                        <a:rPr lang="en-US" sz="1200" dirty="0">
                          <a:latin typeface="Cambria" panose="02040503050406030204" pitchFamily="18" charset="0"/>
                        </a:rPr>
                        <a:t> dung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err="1">
                          <a:latin typeface="Cambria" panose="02040503050406030204" pitchFamily="18" charset="0"/>
                        </a:rPr>
                        <a:t>Kết</a:t>
                      </a:r>
                      <a:r>
                        <a:rPr lang="en-US" sz="1400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Cambria" panose="02040503050406030204" pitchFamily="18" charset="0"/>
                        </a:rPr>
                        <a:t>quả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2430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nhiều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5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trị</a:t>
                      </a:r>
                      <a:endParaRPr lang="en-US" sz="1500" b="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5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500" b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my_function4(num1,num2):</a:t>
                      </a: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500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num1+num2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Lời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CTC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và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truyền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danh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sách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endParaRPr lang="en-US" sz="1500" b="0" i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=5,7; print(my_function4(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32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1212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xác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định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lượng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trị</a:t>
                      </a:r>
                      <a:endParaRPr lang="en-US" sz="1500" b="0" i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500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my_function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name,t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500" u="none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500" u="none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(‘Chi Lăng </a:t>
                      </a:r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xin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'+name[t])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CTC</a:t>
                      </a:r>
                      <a:endParaRPr lang="en-US" sz="1500" u="none" kern="1200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my_function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Tí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','</a:t>
                      </a:r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Sửu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','</a:t>
                      </a:r>
                      <a:r>
                        <a:rPr lang="en-US" sz="15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Dần</a:t>
                      </a:r>
                      <a:r>
                        <a:rPr lang="en-US" sz="15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',t=2)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Chi</a:t>
                      </a:r>
                      <a:r>
                        <a:rPr lang="en-US" sz="3200" u="none" kern="1200" baseline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Lăng</a:t>
                      </a:r>
                      <a:r>
                        <a:rPr lang="en-US" sz="3200" u="none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xin</a:t>
                      </a:r>
                      <a:r>
                        <a:rPr lang="en-US" sz="32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32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Dần</a:t>
                      </a:r>
                      <a:endParaRPr lang="en-US" sz="3200" u="none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t</a:t>
                      </a:r>
                      <a:r>
                        <a:rPr lang="vi-VN" sz="32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ha</a:t>
                      </a:r>
                      <a:r>
                        <a:rPr lang="en-US" sz="32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32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32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t=0 </a:t>
                      </a:r>
                      <a:r>
                        <a:rPr lang="en-US" sz="32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‘</a:t>
                      </a:r>
                      <a:r>
                        <a:rPr lang="en-US" sz="32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Tí</a:t>
                      </a:r>
                      <a:r>
                        <a:rPr lang="en-US" sz="32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’; t=1=‘</a:t>
                      </a:r>
                      <a:r>
                        <a:rPr lang="en-US" sz="32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Sửu</a:t>
                      </a:r>
                      <a:r>
                        <a:rPr lang="en-US" sz="32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’</a:t>
                      </a:r>
                      <a:endParaRPr lang="en-US" sz="320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515517"/>
                  </a:ext>
                </a:extLst>
              </a:tr>
              <a:tr h="989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5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my_function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(key3, key1, key2):</a:t>
                      </a:r>
                    </a:p>
                    <a:p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 print('Xin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' + key3)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CTC</a:t>
                      </a:r>
                      <a:endParaRPr lang="en-US" sz="1500" u="none" kern="1200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my_function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(key1='Tí',key2='Sửu',key3='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Dần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Xin </a:t>
                      </a:r>
                      <a:r>
                        <a:rPr lang="en-US" sz="20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20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Dần</a:t>
                      </a:r>
                      <a:endParaRPr lang="en-US" sz="2000" u="none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Khi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gán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key=‘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’,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thứ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tự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đối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quan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trọng</a:t>
                      </a:r>
                      <a:endParaRPr lang="en-US" sz="200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2772257"/>
                  </a:ext>
                </a:extLst>
              </a:tr>
              <a:tr h="981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5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hello(name='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Dần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'):</a:t>
                      </a:r>
                    </a:p>
                    <a:p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   print('Xin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'+name)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5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Gọi</a:t>
                      </a:r>
                      <a:r>
                        <a:rPr lang="en-US" sz="15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CTC</a:t>
                      </a:r>
                      <a:endParaRPr lang="en-US" sz="1500" u="none" kern="1200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hello('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Tí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’); </a:t>
                      </a:r>
                      <a:r>
                        <a:rPr lang="en-US" sz="1500" b="0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hello()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; hello('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Sửu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Xin </a:t>
                      </a:r>
                      <a:r>
                        <a:rPr lang="en-US" sz="20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Tí</a:t>
                      </a:r>
                      <a:endParaRPr lang="en-US" sz="200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Xin </a:t>
                      </a:r>
                      <a:r>
                        <a:rPr lang="en-US" sz="20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Dần</a:t>
                      </a: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mặc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định</a:t>
                      </a:r>
                      <a:endParaRPr lang="en-US" sz="2000" b="0" i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Xin </a:t>
                      </a:r>
                      <a:r>
                        <a:rPr lang="en-US" sz="20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chào</a:t>
                      </a:r>
                      <a:r>
                        <a:rPr lang="en-US" sz="2000" i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Sửu</a:t>
                      </a:r>
                      <a:endParaRPr lang="en-US" sz="200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702396"/>
                  </a:ext>
                </a:extLst>
              </a:tr>
              <a:tr h="10140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5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hat(n):</a:t>
                      </a:r>
                    </a:p>
                    <a:p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e-DE" sz="15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lambda </a:t>
                      </a:r>
                      <a:r>
                        <a:rPr lang="de-DE" sz="15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: n ** </a:t>
                      </a:r>
                      <a:r>
                        <a:rPr lang="de-DE" sz="15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hat2 </a:t>
                      </a:r>
                      <a:r>
                        <a:rPr lang="de-DE" sz="1500" b="0" i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e-DE" sz="1500" b="0" i="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hat(3); </a:t>
                      </a:r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hat3 = hat(3)</a:t>
                      </a:r>
                    </a:p>
                    <a:p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print('3^2 </a:t>
                      </a:r>
                      <a:r>
                        <a:rPr lang="de-DE" sz="1500" b="0" i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=',</a:t>
                      </a:r>
                      <a:r>
                        <a:rPr lang="de-DE" sz="1500" b="0" i="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hat2(</a:t>
                      </a:r>
                      <a:r>
                        <a:rPr lang="de-DE" sz="1500" b="1" i="0" kern="120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e-DE" sz="1500" b="0" i="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));</a:t>
                      </a:r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print('3^3 =',hat3(</a:t>
                      </a:r>
                      <a:r>
                        <a:rPr lang="de-DE" sz="15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de-DE" sz="15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))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3^2 =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3^3 = 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Sử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dụng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lambda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khác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để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tạo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chung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(hat)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cho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6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</a:t>
                      </a:r>
                      <a:r>
                        <a:rPr lang="en-US" sz="16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(hat2,hat3)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6040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C4DECD-1876-4012-9ACB-835D2C8D505E}"/>
              </a:ext>
            </a:extLst>
          </p:cNvPr>
          <p:cNvSpPr txBox="1"/>
          <p:nvPr/>
        </p:nvSpPr>
        <p:spPr>
          <a:xfrm>
            <a:off x="2944260" y="6449848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Tham Số (Parameter)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là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các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biến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đ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ược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định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nghĩa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t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rong Hàm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/ 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Đối Số (Argument) 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à 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iá 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rị 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ruyền 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v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ào 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k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hi 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</a:t>
            </a:r>
            <a:r>
              <a:rPr lang="vi-VN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ọi Hàm</a:t>
            </a:r>
            <a:endParaRPr lang="en-US" sz="1200" b="0" i="1" kern="1200" dirty="0">
              <a:solidFill>
                <a:srgbClr val="0000CC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Nếu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đã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định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nghĩa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tên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hàm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mà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chưa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sử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dụng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để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tránh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lỗi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nên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đưa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lệnh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1" i="0" kern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pass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vào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trong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200" b="0" i="1" kern="12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hàm</a:t>
            </a:r>
            <a:r>
              <a:rPr lang="en-US" sz="1200" b="0" i="1" kern="1200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.</a:t>
            </a:r>
            <a:endParaRPr lang="vi-VN" sz="1200" b="0" i="1" kern="1200" dirty="0">
              <a:solidFill>
                <a:srgbClr val="0000CC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990600" y="0"/>
            <a:ext cx="6475412" cy="549264"/>
            <a:chOff x="789624" y="1191462"/>
            <a:chExt cx="6629400" cy="508000"/>
          </a:xfrm>
        </p:grpSpPr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2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Chương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trình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con </a:t>
              </a: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đệ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quy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 (</a:t>
              </a:r>
              <a:r>
                <a:rPr lang="en-US" sz="2600" b="1" kern="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Hàm</a:t>
              </a:r>
              <a:r>
                <a:rPr lang="en-US" sz="2600" b="1" kern="0" dirty="0">
                  <a:solidFill>
                    <a:srgbClr val="000000"/>
                  </a:solidFill>
                  <a:latin typeface="Cambria" panose="02040503050406030204" pitchFamily="18" charset="0"/>
                </a:rPr>
                <a:t>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2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617821E3-3015-4B77-B80F-FF196DF1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40803"/>
              </p:ext>
            </p:extLst>
          </p:nvPr>
        </p:nvGraphicFramePr>
        <p:xfrm>
          <a:off x="0" y="533400"/>
          <a:ext cx="12114211" cy="6289633"/>
        </p:xfrm>
        <a:graphic>
          <a:graphicData uri="http://schemas.openxmlformats.org/drawingml/2006/table">
            <a:tbl>
              <a:tblPr firstRow="1" bandRow="1"/>
              <a:tblGrid>
                <a:gridCol w="6278888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5835323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406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Chương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trình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con </a:t>
                      </a:r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đệ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quy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Chương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trình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con </a:t>
                      </a:r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đệ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quy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4059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Tính</a:t>
                      </a:r>
                      <a:r>
                        <a:rPr lang="en-US" sz="20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n!</a:t>
                      </a:r>
                    </a:p>
                    <a:p>
                      <a:r>
                        <a:rPr lang="vi-VN" sz="20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vi-VN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GT(n):</a:t>
                      </a:r>
                    </a:p>
                    <a:p>
                      <a:r>
                        <a:rPr lang="vi-VN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n==0: return 1</a:t>
                      </a:r>
                    </a:p>
                    <a:p>
                      <a:r>
                        <a:rPr lang="vi-VN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else: </a:t>
                      </a:r>
                      <a:r>
                        <a:rPr lang="vi-VN" sz="20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vi-VN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n*GT(n-1)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Đổi</a:t>
                      </a:r>
                      <a:r>
                        <a:rPr lang="en-US" sz="18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thập</a:t>
                      </a:r>
                      <a:r>
                        <a:rPr lang="en-US" sz="18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phân</a:t>
                      </a:r>
                      <a:r>
                        <a:rPr lang="en-US" sz="18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sang </a:t>
                      </a:r>
                      <a:r>
                        <a:rPr lang="en-US" sz="18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nhị</a:t>
                      </a:r>
                      <a:r>
                        <a:rPr lang="en-US" sz="18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phân</a:t>
                      </a:r>
                      <a:endParaRPr lang="en-US" sz="1800" b="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D2B(n):</a:t>
                      </a:r>
                    </a:p>
                    <a:p>
                      <a:r>
                        <a:rPr lang="pt-BR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n&gt;0:</a:t>
                      </a:r>
                    </a:p>
                    <a:p>
                      <a:r>
                        <a:rPr lang="pt-BR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print(n%2,end='')</a:t>
                      </a:r>
                    </a:p>
                    <a:p>
                      <a:r>
                        <a:rPr lang="pt-BR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D2B(n//2) </a:t>
                      </a:r>
                      <a:endParaRPr lang="en-US" sz="180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16922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Fibonaxi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thứ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2000" b="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Fibo</a:t>
                      </a:r>
                      <a:r>
                        <a:rPr lang="en-US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n==0 or n==1: return 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else: </a:t>
                      </a:r>
                      <a:r>
                        <a:rPr lang="en-US" sz="2000" b="1" u="none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Fibo</a:t>
                      </a:r>
                      <a:r>
                        <a:rPr lang="en-US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(n-1)+</a:t>
                      </a:r>
                      <a:r>
                        <a:rPr lang="en-US" sz="2000" b="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Fibo</a:t>
                      </a:r>
                      <a:r>
                        <a:rPr lang="en-US" sz="2000" b="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(n-2)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Đổi</a:t>
                      </a:r>
                      <a:r>
                        <a:rPr lang="en-US" sz="16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thập</a:t>
                      </a:r>
                      <a:r>
                        <a:rPr lang="en-US" sz="16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phân</a:t>
                      </a:r>
                      <a:r>
                        <a:rPr lang="en-US" sz="1600" b="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sang hex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D2Hex(n):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n&gt;0: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n%16&lt;=9: d=n%16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d=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(n%16+55)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d,end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D2Hex(n//16)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515517"/>
                  </a:ext>
                </a:extLst>
              </a:tr>
              <a:tr h="125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Tính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tổng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từ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2000" b="0" i="0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n</a:t>
                      </a:r>
                      <a:endParaRPr lang="en-US" sz="2000" b="0" i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Sum(n):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   if n==0: return 0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   else: </a:t>
                      </a:r>
                      <a:r>
                        <a:rPr lang="en-US" sz="20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n+Sum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(n-1)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Add=</a:t>
                      </a:r>
                      <a:r>
                        <a:rPr lang="en-US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a+b;Sub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=a-b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Mul=a*</a:t>
                      </a:r>
                      <a:r>
                        <a:rPr lang="en-US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b;Div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=a//b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Mod=</a:t>
                      </a:r>
                      <a:r>
                        <a:rPr lang="en-US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a%b;Pow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=a**b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Add,Sub,Mul,Div,Mod,Pow</a:t>
                      </a:r>
                      <a:endParaRPr lang="en-US" sz="180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a,b=8,3</a:t>
                      </a:r>
                      <a:endParaRPr lang="en-US" sz="180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tong,hieu,tich,thuong,du,lt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i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a,b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7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tong,hieu,tich,thuong,du,lt,sep</a:t>
                      </a:r>
                      <a:r>
                        <a:rPr lang="en-US" sz="17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2772257"/>
                  </a:ext>
                </a:extLst>
              </a:tr>
              <a:tr h="125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Tính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tổng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chữ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kern="12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sz="2000" b="0" i="1" kern="12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n</a:t>
                      </a:r>
                    </a:p>
                    <a:p>
                      <a:r>
                        <a:rPr lang="pt-BR" sz="20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sumNum(n):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   if n==0: return 0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   else: </a:t>
                      </a:r>
                      <a:r>
                        <a:rPr lang="pt-BR" sz="2000" b="1" i="0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(n%10)+sumNum(n//10)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163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B96488-DFB4-4CB5-8E1F-31B057640F1C}"/>
              </a:ext>
            </a:extLst>
          </p:cNvPr>
          <p:cNvSpPr txBox="1"/>
          <p:nvPr/>
        </p:nvSpPr>
        <p:spPr>
          <a:xfrm>
            <a:off x="1371600" y="1371600"/>
            <a:ext cx="10390188" cy="236648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28575" cap="flat" cmpd="sng" algn="ctr">
            <a:solidFill>
              <a:srgbClr val="FF00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Viết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chương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trình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con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tính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diện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tích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, chu vi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hình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cơ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bản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Viết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trình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con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nhập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danh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sách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phần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tử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Viết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trình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con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kiểm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có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SNT hay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không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Viết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CTC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kiểm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1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có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chính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phương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không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Viết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CTC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kiểm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có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hoàn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hảo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không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</p:txBody>
      </p:sp>
      <p:pic>
        <p:nvPicPr>
          <p:cNvPr id="7" name="3D Model 6" descr="Question Mark">
            <a:extLst>
              <a:ext uri="{FF2B5EF4-FFF2-40B4-BE49-F238E27FC236}">
                <a16:creationId xmlns:mc="http://schemas.openxmlformats.org/markup-compatibility/2006" xmlns:a16="http://schemas.microsoft.com/office/drawing/2014/main" xmlns="" id="{1D732891-F681-4098-93F9-262E235791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27" y="1050463"/>
            <a:ext cx="699666" cy="1009519"/>
          </a:xfrm>
          <a:prstGeom prst="rect">
            <a:avLst/>
          </a:prstGeom>
        </p:spPr>
      </p:pic>
      <p:pic>
        <p:nvPicPr>
          <p:cNvPr id="8" name="Picture 18" descr="Sirenum - Whitepapericonstreamliningstaffmanagement Sirenum Smart Solution  Icon Png,Paper Icon Png - free transparent png images - pngaaa.com">
            <a:extLst>
              <a:ext uri="{FF2B5EF4-FFF2-40B4-BE49-F238E27FC236}">
                <a16:creationId xmlns:a16="http://schemas.microsoft.com/office/drawing/2014/main" xmlns="" id="{918968E0-0B74-4D3D-A9EC-F31A3865A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32" r="23516"/>
          <a:stretch/>
        </p:blipFill>
        <p:spPr bwMode="auto">
          <a:xfrm>
            <a:off x="2743" y="3886200"/>
            <a:ext cx="1116435" cy="11700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CA2D513-38B2-4E8F-8E27-7E9CB5A8F463}"/>
              </a:ext>
            </a:extLst>
          </p:cNvPr>
          <p:cNvSpPr txBox="1">
            <a:spLocks/>
          </p:cNvSpPr>
          <p:nvPr/>
        </p:nvSpPr>
        <p:spPr bwMode="auto">
          <a:xfrm>
            <a:off x="1318452" y="786009"/>
            <a:ext cx="10390188" cy="52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kern="0" dirty="0">
                <a:solidFill>
                  <a:srgbClr val="002060"/>
                </a:solidFill>
                <a:latin typeface="Cambria" panose="02040503050406030204" pitchFamily="18" charset="0"/>
              </a:rPr>
              <a:t>BÀI TẬP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8C8688-8348-4DFF-8CB3-5F1FDA53F3C2}"/>
              </a:ext>
            </a:extLst>
          </p:cNvPr>
          <p:cNvSpPr txBox="1"/>
          <p:nvPr/>
        </p:nvSpPr>
        <p:spPr>
          <a:xfrm>
            <a:off x="1371600" y="3881918"/>
            <a:ext cx="10390188" cy="236648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28575" cap="flat" cmpd="sng" algn="ctr">
            <a:solidFill>
              <a:srgbClr val="FF006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Mở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rộng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Liệt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kê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SNT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bé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hơn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hoặc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bằng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n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Liệt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kê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chính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phương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bé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hơn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bằng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n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Tìm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hoàn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hảo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bé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hơn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bằng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n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Đếm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SNT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trong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danh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sách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nguyên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68076"/>
              </p:ext>
            </p:extLst>
          </p:nvPr>
        </p:nvGraphicFramePr>
        <p:xfrm>
          <a:off x="101526" y="609600"/>
          <a:ext cx="10795074" cy="4929850"/>
        </p:xfrm>
        <a:graphic>
          <a:graphicData uri="http://schemas.openxmlformats.org/drawingml/2006/table">
            <a:tbl>
              <a:tblPr firstRow="1" bandRow="1"/>
              <a:tblGrid>
                <a:gridCol w="8610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2184474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426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1. Số chẵn lẻ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21494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SO.INP 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gồm các số nguyên ghi trên cùng 1 dòng, mỗi số cách nhau 1 khoảng trắng.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Lập chương trình đọc dữ liệu từ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SO.INP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kiểm tra và ghi các số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chẵn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vào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SOCHAN.OUT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i="0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	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2353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</a:t>
                      </a: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('SO.INP','r')</a:t>
                      </a:r>
                    </a:p>
                    <a:p>
                      <a:r>
                        <a:rPr lang="en-US" sz="18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#Cách 1: </a:t>
                      </a:r>
                      <a:endParaRPr lang="en-US" sz="1800" i="1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=[int(x) for x in f.readline().split()]</a:t>
                      </a:r>
                    </a:p>
                    <a:p>
                      <a:r>
                        <a:rPr lang="en-US" sz="20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#Cách</a:t>
                      </a:r>
                      <a:r>
                        <a:rPr lang="en-US" sz="20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2: </a:t>
                      </a:r>
                    </a:p>
                    <a:p>
                      <a:r>
                        <a:rPr lang="en-US" sz="20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L2=list(map(int,f.readline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().split()))</a:t>
                      </a:r>
                    </a:p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000" i="0">
                        <a:solidFill>
                          <a:srgbClr val="FF0000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314161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066800" y="762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9927F8-FE73-4528-90F8-B2F5E863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124" y="2199813"/>
            <a:ext cx="3733800" cy="867794"/>
          </a:xfrm>
          <a:prstGeom prst="rect">
            <a:avLst/>
          </a:prstGeom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066800"/>
            <a:ext cx="1676400" cy="211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997150"/>
            <a:ext cx="5713413" cy="28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05656"/>
              </p:ext>
            </p:extLst>
          </p:nvPr>
        </p:nvGraphicFramePr>
        <p:xfrm>
          <a:off x="838200" y="1447800"/>
          <a:ext cx="10665480" cy="4069080"/>
        </p:xfrm>
        <a:graphic>
          <a:graphicData uri="http://schemas.openxmlformats.org/drawingml/2006/table">
            <a:tbl>
              <a:tblPr firstRow="1" bandRow="1"/>
              <a:tblGrid>
                <a:gridCol w="5951029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4714451">
                  <a:extLst>
                    <a:ext uri="{9D8B030D-6E8A-4147-A177-3AD203B41FA5}">
                      <a16:colId xmlns:a16="http://schemas.microsoft.com/office/drawing/2014/main" xmlns="" val="3666591362"/>
                    </a:ext>
                  </a:extLst>
                </a:gridCol>
              </a:tblGrid>
              <a:tr h="38301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BÀI 2. Số Chính phương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66116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SONGUYEN.INP 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gồm các số nguyên ghi trên cùng 1 dòng, mỗi số cách nhau 1 khoảng trắng.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Lập chương trình đọc dữ liệu từ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SONGUYEN.INP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kiểm tra và ghi các số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chính phương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vào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SOCP.OUT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367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SONGUYEN.INP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SOCP.OUT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320840"/>
                  </a:ext>
                </a:extLst>
              </a:tr>
              <a:tr h="14839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2 4 7 9 81 20 25 1 8</a:t>
                      </a:r>
                    </a:p>
                    <a:p>
                      <a:endParaRPr lang="en-US" sz="2000" b="1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</a:p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51394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01B3D6C-3E84-4418-8841-CDE36B17F4E9}"/>
              </a:ext>
            </a:extLst>
          </p:cNvPr>
          <p:cNvGrpSpPr/>
          <p:nvPr/>
        </p:nvGrpSpPr>
        <p:grpSpPr>
          <a:xfrm>
            <a:off x="1066800" y="7112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DD25F6C2-F287-4F54-85C1-6A7E0D05B5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Một số bài tập về CTC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E7EEC594-F0F3-49C7-A689-5FE43885D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1A7B2DC7-D966-4FB5-8E6B-7B3F5311964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FBB86583-1F09-4614-806A-B6785E5BF0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E4B358C7-D92B-4620-8C89-853D3C5F58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3645</Words>
  <Application>Microsoft Office PowerPoint</Application>
  <PresentationFormat>Custom</PresentationFormat>
  <Paragraphs>600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PBrush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hangduc</dc:creator>
  <cp:lastModifiedBy>USER</cp:lastModifiedBy>
  <cp:revision>332</cp:revision>
  <dcterms:created xsi:type="dcterms:W3CDTF">2008-02-09T19:51:05Z</dcterms:created>
  <dcterms:modified xsi:type="dcterms:W3CDTF">2023-02-11T12:50:36Z</dcterms:modified>
</cp:coreProperties>
</file>