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91" r:id="rId2"/>
    <p:sldId id="289" r:id="rId3"/>
    <p:sldId id="295" r:id="rId4"/>
    <p:sldId id="296" r:id="rId5"/>
    <p:sldId id="294" r:id="rId6"/>
    <p:sldId id="303" r:id="rId7"/>
    <p:sldId id="302" r:id="rId8"/>
    <p:sldId id="301" r:id="rId9"/>
    <p:sldId id="300" r:id="rId10"/>
    <p:sldId id="299" r:id="rId11"/>
    <p:sldId id="314" r:id="rId12"/>
    <p:sldId id="313" r:id="rId13"/>
    <p:sldId id="312" r:id="rId14"/>
    <p:sldId id="311" r:id="rId15"/>
    <p:sldId id="310" r:id="rId16"/>
    <p:sldId id="309" r:id="rId17"/>
    <p:sldId id="308" r:id="rId18"/>
    <p:sldId id="307" r:id="rId19"/>
    <p:sldId id="306" r:id="rId20"/>
    <p:sldId id="305" r:id="rId21"/>
    <p:sldId id="298" r:id="rId22"/>
    <p:sldId id="297" r:id="rId23"/>
    <p:sldId id="320" r:id="rId24"/>
    <p:sldId id="319" r:id="rId25"/>
    <p:sldId id="318" r:id="rId26"/>
    <p:sldId id="317" r:id="rId27"/>
    <p:sldId id="292" r:id="rId28"/>
  </p:sldIdLst>
  <p:sldSz cx="12188825" cy="6858000"/>
  <p:notesSz cx="6858000" cy="9144000"/>
  <p:defaultTextStyle>
    <a:defPPr>
      <a:defRPr lang="en-US"/>
    </a:defPPr>
    <a:lvl1pPr algn="l" rtl="0" fontAlgn="base">
      <a:spcBef>
        <a:spcPct val="0"/>
      </a:spcBef>
      <a:spcAft>
        <a:spcPct val="0"/>
      </a:spcAft>
      <a:defRPr sz="3200" kern="1200">
        <a:solidFill>
          <a:schemeClr val="tx1"/>
        </a:solidFill>
        <a:latin typeface=".VnClarendonH" pitchFamily="34" charset="0"/>
        <a:ea typeface="+mn-ea"/>
        <a:cs typeface="+mn-cs"/>
      </a:defRPr>
    </a:lvl1pPr>
    <a:lvl2pPr marL="457200" algn="l" rtl="0" fontAlgn="base">
      <a:spcBef>
        <a:spcPct val="0"/>
      </a:spcBef>
      <a:spcAft>
        <a:spcPct val="0"/>
      </a:spcAft>
      <a:defRPr sz="3200" kern="1200">
        <a:solidFill>
          <a:schemeClr val="tx1"/>
        </a:solidFill>
        <a:latin typeface=".VnClarendonH" pitchFamily="34" charset="0"/>
        <a:ea typeface="+mn-ea"/>
        <a:cs typeface="+mn-cs"/>
      </a:defRPr>
    </a:lvl2pPr>
    <a:lvl3pPr marL="914400" algn="l" rtl="0" fontAlgn="base">
      <a:spcBef>
        <a:spcPct val="0"/>
      </a:spcBef>
      <a:spcAft>
        <a:spcPct val="0"/>
      </a:spcAft>
      <a:defRPr sz="3200" kern="1200">
        <a:solidFill>
          <a:schemeClr val="tx1"/>
        </a:solidFill>
        <a:latin typeface=".VnClarendonH" pitchFamily="34" charset="0"/>
        <a:ea typeface="+mn-ea"/>
        <a:cs typeface="+mn-cs"/>
      </a:defRPr>
    </a:lvl3pPr>
    <a:lvl4pPr marL="1371600" algn="l" rtl="0" fontAlgn="base">
      <a:spcBef>
        <a:spcPct val="0"/>
      </a:spcBef>
      <a:spcAft>
        <a:spcPct val="0"/>
      </a:spcAft>
      <a:defRPr sz="3200" kern="1200">
        <a:solidFill>
          <a:schemeClr val="tx1"/>
        </a:solidFill>
        <a:latin typeface=".VnClarendonH" pitchFamily="34" charset="0"/>
        <a:ea typeface="+mn-ea"/>
        <a:cs typeface="+mn-cs"/>
      </a:defRPr>
    </a:lvl4pPr>
    <a:lvl5pPr marL="1828800" algn="l" rtl="0" fontAlgn="base">
      <a:spcBef>
        <a:spcPct val="0"/>
      </a:spcBef>
      <a:spcAft>
        <a:spcPct val="0"/>
      </a:spcAft>
      <a:defRPr sz="3200" kern="1200">
        <a:solidFill>
          <a:schemeClr val="tx1"/>
        </a:solidFill>
        <a:latin typeface=".VnClarendonH" pitchFamily="34" charset="0"/>
        <a:ea typeface="+mn-ea"/>
        <a:cs typeface="+mn-cs"/>
      </a:defRPr>
    </a:lvl5pPr>
    <a:lvl6pPr marL="2286000" algn="l" defTabSz="914400" rtl="0" eaLnBrk="1" latinLnBrk="0" hangingPunct="1">
      <a:defRPr sz="3200" kern="1200">
        <a:solidFill>
          <a:schemeClr val="tx1"/>
        </a:solidFill>
        <a:latin typeface=".VnClarendonH" pitchFamily="34" charset="0"/>
        <a:ea typeface="+mn-ea"/>
        <a:cs typeface="+mn-cs"/>
      </a:defRPr>
    </a:lvl6pPr>
    <a:lvl7pPr marL="2743200" algn="l" defTabSz="914400" rtl="0" eaLnBrk="1" latinLnBrk="0" hangingPunct="1">
      <a:defRPr sz="3200" kern="1200">
        <a:solidFill>
          <a:schemeClr val="tx1"/>
        </a:solidFill>
        <a:latin typeface=".VnClarendonH" pitchFamily="34" charset="0"/>
        <a:ea typeface="+mn-ea"/>
        <a:cs typeface="+mn-cs"/>
      </a:defRPr>
    </a:lvl7pPr>
    <a:lvl8pPr marL="3200400" algn="l" defTabSz="914400" rtl="0" eaLnBrk="1" latinLnBrk="0" hangingPunct="1">
      <a:defRPr sz="3200" kern="1200">
        <a:solidFill>
          <a:schemeClr val="tx1"/>
        </a:solidFill>
        <a:latin typeface=".VnClarendonH" pitchFamily="34" charset="0"/>
        <a:ea typeface="+mn-ea"/>
        <a:cs typeface="+mn-cs"/>
      </a:defRPr>
    </a:lvl8pPr>
    <a:lvl9pPr marL="3657600" algn="l" defTabSz="914400" rtl="0" eaLnBrk="1" latinLnBrk="0" hangingPunct="1">
      <a:defRPr sz="3200" kern="1200">
        <a:solidFill>
          <a:schemeClr val="tx1"/>
        </a:solidFill>
        <a:latin typeface=".VnClarendonH"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C5FFC5"/>
    <a:srgbClr val="E0FFA3"/>
    <a:srgbClr val="D4FF7D"/>
    <a:srgbClr val="E3FFAB"/>
    <a:srgbClr val="C4FFA7"/>
    <a:srgbClr val="FF3300"/>
    <a:srgbClr val="9900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7" autoAdjust="0"/>
    <p:restoredTop sz="94662" autoAdjust="0"/>
  </p:normalViewPr>
  <p:slideViewPr>
    <p:cSldViewPr>
      <p:cViewPr>
        <p:scale>
          <a:sx n="60" d="100"/>
          <a:sy n="60" d="100"/>
        </p:scale>
        <p:origin x="-960" y="-210"/>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F34BDF-E05E-439F-8B90-7903171021F9}" type="datetimeFigureOut">
              <a:rPr lang="en-US" smtClean="0"/>
              <a:t>04/02/2023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9759A3-142A-4880-9BAD-BB37A24CF6A2}" type="slidenum">
              <a:rPr lang="en-US" smtClean="0"/>
              <a:t>‹#›</a:t>
            </a:fld>
            <a:endParaRPr lang="en-US"/>
          </a:p>
        </p:txBody>
      </p:sp>
    </p:spTree>
    <p:extLst>
      <p:ext uri="{BB962C8B-B14F-4D97-AF65-F5344CB8AC3E}">
        <p14:creationId xmlns:p14="http://schemas.microsoft.com/office/powerpoint/2010/main" val="3788539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9759A3-142A-4880-9BAD-BB37A24CF6A2}" type="slidenum">
              <a:rPr lang="en-US" smtClean="0"/>
              <a:t>7</a:t>
            </a:fld>
            <a:endParaRPr lang="en-US"/>
          </a:p>
        </p:txBody>
      </p:sp>
    </p:spTree>
    <p:extLst>
      <p:ext uri="{BB962C8B-B14F-4D97-AF65-F5344CB8AC3E}">
        <p14:creationId xmlns:p14="http://schemas.microsoft.com/office/powerpoint/2010/main" val="2480046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560AD9F-947B-4B0B-9E76-972314EC15C7}" type="slidenum">
              <a:rPr lang="en-US"/>
              <a:pPr/>
              <a:t>‹#›</a:t>
            </a:fld>
            <a:endParaRPr lang="en-US"/>
          </a:p>
        </p:txBody>
      </p:sp>
    </p:spTree>
    <p:extLst>
      <p:ext uri="{BB962C8B-B14F-4D97-AF65-F5344CB8AC3E}">
        <p14:creationId xmlns:p14="http://schemas.microsoft.com/office/powerpoint/2010/main" val="779296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6C922B3-7505-4D6C-A46E-215F0DC9DCAB}" type="slidenum">
              <a:rPr lang="en-US"/>
              <a:pPr/>
              <a:t>‹#›</a:t>
            </a:fld>
            <a:endParaRPr lang="en-US"/>
          </a:p>
        </p:txBody>
      </p:sp>
    </p:spTree>
    <p:extLst>
      <p:ext uri="{BB962C8B-B14F-4D97-AF65-F5344CB8AC3E}">
        <p14:creationId xmlns:p14="http://schemas.microsoft.com/office/powerpoint/2010/main" val="377379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322D347-D2F9-45CF-A3A9-B30625E33B87}" type="slidenum">
              <a:rPr lang="en-US"/>
              <a:pPr/>
              <a:t>‹#›</a:t>
            </a:fld>
            <a:endParaRPr lang="en-US"/>
          </a:p>
        </p:txBody>
      </p:sp>
    </p:spTree>
    <p:extLst>
      <p:ext uri="{BB962C8B-B14F-4D97-AF65-F5344CB8AC3E}">
        <p14:creationId xmlns:p14="http://schemas.microsoft.com/office/powerpoint/2010/main" val="1517628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50DEE58-3A96-4E02-A097-3EB9C47D8FC0}" type="slidenum">
              <a:rPr lang="en-US"/>
              <a:pPr/>
              <a:t>‹#›</a:t>
            </a:fld>
            <a:endParaRPr lang="en-US"/>
          </a:p>
        </p:txBody>
      </p:sp>
    </p:spTree>
    <p:extLst>
      <p:ext uri="{BB962C8B-B14F-4D97-AF65-F5344CB8AC3E}">
        <p14:creationId xmlns:p14="http://schemas.microsoft.com/office/powerpoint/2010/main" val="322627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150C6D1-0615-44B6-A9BB-3F884EACFFBB}" type="slidenum">
              <a:rPr lang="en-US"/>
              <a:pPr/>
              <a:t>‹#›</a:t>
            </a:fld>
            <a:endParaRPr lang="en-US"/>
          </a:p>
        </p:txBody>
      </p:sp>
    </p:spTree>
    <p:extLst>
      <p:ext uri="{BB962C8B-B14F-4D97-AF65-F5344CB8AC3E}">
        <p14:creationId xmlns:p14="http://schemas.microsoft.com/office/powerpoint/2010/main" val="2177049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5986"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A175146-AE02-4595-8A20-4C3BFA194EC3}" type="slidenum">
              <a:rPr lang="en-US"/>
              <a:pPr/>
              <a:t>‹#›</a:t>
            </a:fld>
            <a:endParaRPr lang="en-US"/>
          </a:p>
        </p:txBody>
      </p:sp>
    </p:spTree>
    <p:extLst>
      <p:ext uri="{BB962C8B-B14F-4D97-AF65-F5344CB8AC3E}">
        <p14:creationId xmlns:p14="http://schemas.microsoft.com/office/powerpoint/2010/main" val="3662650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7752664-8590-470D-A13A-4F0267A12304}" type="slidenum">
              <a:rPr lang="en-US"/>
              <a:pPr/>
              <a:t>‹#›</a:t>
            </a:fld>
            <a:endParaRPr lang="en-US"/>
          </a:p>
        </p:txBody>
      </p:sp>
    </p:spTree>
    <p:extLst>
      <p:ext uri="{BB962C8B-B14F-4D97-AF65-F5344CB8AC3E}">
        <p14:creationId xmlns:p14="http://schemas.microsoft.com/office/powerpoint/2010/main" val="2863232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D9ACD6F-322E-450F-AF1C-C31DC73A6417}" type="slidenum">
              <a:rPr lang="en-US"/>
              <a:pPr/>
              <a:t>‹#›</a:t>
            </a:fld>
            <a:endParaRPr lang="en-US"/>
          </a:p>
        </p:txBody>
      </p:sp>
    </p:spTree>
    <p:extLst>
      <p:ext uri="{BB962C8B-B14F-4D97-AF65-F5344CB8AC3E}">
        <p14:creationId xmlns:p14="http://schemas.microsoft.com/office/powerpoint/2010/main" val="4093841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38B9C9D-B685-44FB-8E05-F469A2B7096B}" type="slidenum">
              <a:rPr lang="en-US"/>
              <a:pPr/>
              <a:t>‹#›</a:t>
            </a:fld>
            <a:endParaRPr lang="en-US"/>
          </a:p>
        </p:txBody>
      </p:sp>
    </p:spTree>
    <p:extLst>
      <p:ext uri="{BB962C8B-B14F-4D97-AF65-F5344CB8AC3E}">
        <p14:creationId xmlns:p14="http://schemas.microsoft.com/office/powerpoint/2010/main" val="1308369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857C463-D4C0-4FFA-9C2F-B1297896BC7A}" type="slidenum">
              <a:rPr lang="en-US"/>
              <a:pPr/>
              <a:t>‹#›</a:t>
            </a:fld>
            <a:endParaRPr lang="en-US"/>
          </a:p>
        </p:txBody>
      </p:sp>
    </p:spTree>
    <p:extLst>
      <p:ext uri="{BB962C8B-B14F-4D97-AF65-F5344CB8AC3E}">
        <p14:creationId xmlns:p14="http://schemas.microsoft.com/office/powerpoint/2010/main" val="1692005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B1F14AB-26FA-456C-83C5-E07D8F61962C}" type="slidenum">
              <a:rPr lang="en-US"/>
              <a:pPr/>
              <a:t>‹#›</a:t>
            </a:fld>
            <a:endParaRPr lang="en-US"/>
          </a:p>
        </p:txBody>
      </p:sp>
    </p:spTree>
    <p:extLst>
      <p:ext uri="{BB962C8B-B14F-4D97-AF65-F5344CB8AC3E}">
        <p14:creationId xmlns:p14="http://schemas.microsoft.com/office/powerpoint/2010/main" val="1837633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441" y="274638"/>
            <a:ext cx="1096994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09441" y="1600201"/>
            <a:ext cx="1096994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09441" y="6245225"/>
            <a:ext cx="28440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1029" name="Rectangle 5"/>
          <p:cNvSpPr>
            <a:spLocks noGrp="1" noChangeArrowheads="1"/>
          </p:cNvSpPr>
          <p:nvPr>
            <p:ph type="ftr" sz="quarter" idx="3"/>
          </p:nvPr>
        </p:nvSpPr>
        <p:spPr bwMode="auto">
          <a:xfrm>
            <a:off x="4164515" y="6245225"/>
            <a:ext cx="385979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1030" name="Rectangle 6"/>
          <p:cNvSpPr>
            <a:spLocks noGrp="1" noChangeArrowheads="1"/>
          </p:cNvSpPr>
          <p:nvPr>
            <p:ph type="sldNum" sz="quarter" idx="4"/>
          </p:nvPr>
        </p:nvSpPr>
        <p:spPr bwMode="auto">
          <a:xfrm>
            <a:off x="8735325" y="6245225"/>
            <a:ext cx="28440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defRPr>
            </a:lvl1pPr>
          </a:lstStyle>
          <a:p>
            <a:fld id="{52E7D99E-CF89-4B0A-870F-4863B24697F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docs.python.org/3/library/stdtypes.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2.gif"/><Relationship Id="rId3" Type="http://schemas.openxmlformats.org/officeDocument/2006/relationships/image" Target="../media/image9.png"/><Relationship Id="rId7" Type="http://schemas.openxmlformats.org/officeDocument/2006/relationships/image" Target="../media/image11.gi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0.gif"/><Relationship Id="rId5" Type="http://schemas.openxmlformats.org/officeDocument/2006/relationships/image" Target="../media/image8.png"/><Relationship Id="rId4" Type="http://schemas.openxmlformats.org/officeDocument/2006/relationships/oleObject" Target="../embeddings/oleObject1.bin"/><Relationship Id="rId9" Type="http://schemas.openxmlformats.org/officeDocument/2006/relationships/image" Target="../media/image13.gif"/></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8.sv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50"/>
            <a:ext cx="12188825" cy="6864350"/>
          </a:xfrm>
          <a:prstGeom prst="rect">
            <a:avLst/>
          </a:prstGeom>
          <a:noFill/>
          <a:extLst>
            <a:ext uri="{909E8E84-426E-40DD-AFC4-6F175D3DCCD1}">
              <a14:hiddenFill xmlns:a14="http://schemas.microsoft.com/office/drawing/2010/main">
                <a:solidFill>
                  <a:srgbClr val="FFFFFF"/>
                </a:solidFill>
              </a14:hiddenFill>
            </a:ext>
          </a:extLst>
        </p:spPr>
      </p:pic>
      <p:sp>
        <p:nvSpPr>
          <p:cNvPr id="50179" name="WordArt 3"/>
          <p:cNvSpPr>
            <a:spLocks noChangeArrowheads="1" noChangeShapeType="1" noTextEdit="1"/>
          </p:cNvSpPr>
          <p:nvPr/>
        </p:nvSpPr>
        <p:spPr bwMode="auto">
          <a:xfrm>
            <a:off x="4977104" y="1676400"/>
            <a:ext cx="2437765" cy="7620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3600" kern="10" smtClean="0">
                <a:ln w="9525">
                  <a:solidFill>
                    <a:srgbClr val="990000"/>
                  </a:solidFill>
                  <a:round/>
                  <a:headEnd/>
                  <a:tailEnd/>
                </a:ln>
                <a:solidFill>
                  <a:srgbClr val="686868"/>
                </a:solidFill>
                <a:latin typeface="+mn-lt"/>
              </a:rPr>
              <a:t>Bài</a:t>
            </a:r>
            <a:r>
              <a:rPr lang="en-US" sz="3600" kern="10" smtClean="0">
                <a:ln w="9525">
                  <a:solidFill>
                    <a:srgbClr val="990000"/>
                  </a:solidFill>
                  <a:round/>
                  <a:headEnd/>
                  <a:tailEnd/>
                </a:ln>
                <a:solidFill>
                  <a:srgbClr val="686868"/>
                </a:solidFill>
                <a:latin typeface="+mj-lt"/>
              </a:rPr>
              <a:t> 2</a:t>
            </a:r>
            <a:endParaRPr lang="en-US" sz="3600" kern="10">
              <a:ln w="9525">
                <a:solidFill>
                  <a:srgbClr val="990000"/>
                </a:solidFill>
                <a:round/>
                <a:headEnd/>
                <a:tailEnd/>
              </a:ln>
              <a:solidFill>
                <a:srgbClr val="686868"/>
              </a:solidFill>
              <a:latin typeface="+mj-lt"/>
            </a:endParaRPr>
          </a:p>
        </p:txBody>
      </p:sp>
      <p:sp>
        <p:nvSpPr>
          <p:cNvPr id="50180" name="WordArt 4"/>
          <p:cNvSpPr>
            <a:spLocks noChangeArrowheads="1" noChangeShapeType="1" noTextEdit="1"/>
          </p:cNvSpPr>
          <p:nvPr/>
        </p:nvSpPr>
        <p:spPr bwMode="auto">
          <a:xfrm>
            <a:off x="812589" y="2667000"/>
            <a:ext cx="10563648" cy="1676400"/>
          </a:xfrm>
          <a:prstGeom prst="rect">
            <a:avLst/>
          </a:prstGeom>
        </p:spPr>
        <p:txBody>
          <a:bodyPr wrap="none" fromWordArt="1">
            <a:prstTxWarp prst="textPlain">
              <a:avLst>
                <a:gd name="adj" fmla="val 50000"/>
              </a:avLst>
            </a:prstTxWarp>
          </a:bodyPr>
          <a:lstStyle/>
          <a:p>
            <a:pPr algn="ctr">
              <a:spcBef>
                <a:spcPts val="300"/>
              </a:spcBef>
              <a:spcAft>
                <a:spcPts val="300"/>
              </a:spcAft>
            </a:pPr>
            <a:r>
              <a:rPr lang="en-US" sz="4000" smtClean="0">
                <a:solidFill>
                  <a:srgbClr val="0000CC"/>
                </a:solidFill>
                <a:latin typeface="Cambria" panose="02040503050406030204" pitchFamily="18" charset="0"/>
                <a:ea typeface="Cambria" panose="02040503050406030204" pitchFamily="18" charset="0"/>
              </a:rPr>
              <a:t>BIẾN, LỆNH GÁN, CÁC KIỂU DỮ LIỆU CƠ BẢN</a:t>
            </a:r>
          </a:p>
          <a:p>
            <a:pPr algn="ctr">
              <a:spcBef>
                <a:spcPts val="300"/>
              </a:spcBef>
              <a:spcAft>
                <a:spcPts val="300"/>
              </a:spcAft>
            </a:pPr>
            <a:r>
              <a:rPr lang="en-US" sz="4000" smtClean="0">
                <a:solidFill>
                  <a:srgbClr val="0000CC"/>
                </a:solidFill>
                <a:latin typeface="Cambria" panose="02040503050406030204" pitchFamily="18" charset="0"/>
                <a:ea typeface="Cambria" panose="02040503050406030204" pitchFamily="18" charset="0"/>
              </a:rPr>
              <a:t>PHÉP TOÁN, BIỂU THỨC và CÁC LỆNH VÀO RA ĐƠN GIẢN</a:t>
            </a:r>
            <a:endParaRPr lang="en-US" sz="4000">
              <a:solidFill>
                <a:srgbClr val="0000CC"/>
              </a:solidFill>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9" name="Picture 7" descr="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00800"/>
            <a:ext cx="121888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44040" name="Picture 8" descr="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09600"/>
          </a:xfrm>
          <a:prstGeom prst="rect">
            <a:avLst/>
          </a:prstGeom>
          <a:noFill/>
          <a:extLst>
            <a:ext uri="{909E8E84-426E-40DD-AFC4-6F175D3DCCD1}">
              <a14:hiddenFill xmlns:a14="http://schemas.microsoft.com/office/drawing/2010/main">
                <a:solidFill>
                  <a:srgbClr val="FFFFFF"/>
                </a:solidFill>
              </a14:hiddenFill>
            </a:ext>
          </a:extLst>
        </p:spPr>
      </p:pic>
      <p:sp>
        <p:nvSpPr>
          <p:cNvPr id="44046" name="Rectangle 14"/>
          <p:cNvSpPr>
            <a:spLocks noChangeArrowheads="1"/>
          </p:cNvSpPr>
          <p:nvPr/>
        </p:nvSpPr>
        <p:spPr bwMode="auto">
          <a:xfrm>
            <a:off x="507868" y="5105400"/>
            <a:ext cx="1117309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96875" indent="-396875" algn="just">
              <a:spcBef>
                <a:spcPct val="20000"/>
              </a:spcBef>
              <a:buClr>
                <a:srgbClr val="0000FF"/>
              </a:buClr>
              <a:buFont typeface="Wingdings" pitchFamily="2" charset="2"/>
              <a:buChar char="v"/>
            </a:pPr>
            <a:endParaRPr lang="en-US" sz="2200" b="1">
              <a:latin typeface=".VnSouthern" pitchFamily="34" charset="0"/>
            </a:endParaRPr>
          </a:p>
        </p:txBody>
      </p:sp>
      <p:sp>
        <p:nvSpPr>
          <p:cNvPr id="8" name="Rectangle 7"/>
          <p:cNvSpPr/>
          <p:nvPr/>
        </p:nvSpPr>
        <p:spPr>
          <a:xfrm>
            <a:off x="4469236" y="3436"/>
            <a:ext cx="7414869" cy="584775"/>
          </a:xfrm>
          <a:prstGeom prst="rect">
            <a:avLst/>
          </a:prstGeom>
        </p:spPr>
        <p:txBody>
          <a:bodyPr wrap="square">
            <a:spAutoFit/>
          </a:bodyPr>
          <a:lstStyle/>
          <a:p>
            <a:pPr lvl="1"/>
            <a:r>
              <a:rPr lang="en-US" b="1">
                <a:solidFill>
                  <a:srgbClr val="FF0000"/>
                </a:solidFill>
                <a:latin typeface="Times New Roman" pitchFamily="18" charset="0"/>
                <a:cs typeface="Times New Roman" pitchFamily="18" charset="0"/>
              </a:rPr>
              <a:t>NỘI DUNG</a:t>
            </a:r>
            <a:endParaRPr lang="en-US" sz="1800">
              <a:solidFill>
                <a:srgbClr val="FF0000"/>
              </a:solidFill>
              <a:latin typeface="Times New Roman" pitchFamily="18" charset="0"/>
              <a:cs typeface="Times New Roman" pitchFamily="18" charset="0"/>
            </a:endParaRPr>
          </a:p>
        </p:txBody>
      </p:sp>
      <p:grpSp>
        <p:nvGrpSpPr>
          <p:cNvPr id="9" name="Group 8">
            <a:extLst>
              <a:ext uri="{FF2B5EF4-FFF2-40B4-BE49-F238E27FC236}">
                <a16:creationId xmlns:a16="http://schemas.microsoft.com/office/drawing/2014/main" xmlns="" id="{7C45DABF-EBDC-D22F-2269-0A47EAF73B7F}"/>
              </a:ext>
            </a:extLst>
          </p:cNvPr>
          <p:cNvGrpSpPr/>
          <p:nvPr/>
        </p:nvGrpSpPr>
        <p:grpSpPr>
          <a:xfrm>
            <a:off x="507868" y="714322"/>
            <a:ext cx="9777544" cy="508000"/>
            <a:chOff x="789624" y="1191463"/>
            <a:chExt cx="8591161" cy="508000"/>
          </a:xfrm>
        </p:grpSpPr>
        <p:sp>
          <p:nvSpPr>
            <p:cNvPr id="10" name="AutoShape 52">
              <a:extLst>
                <a:ext uri="{FF2B5EF4-FFF2-40B4-BE49-F238E27FC236}">
                  <a16:creationId xmlns:a16="http://schemas.microsoft.com/office/drawing/2014/main" xmlns="" id="{78580C7E-7963-7165-4766-D012E6A3F317}"/>
                </a:ext>
              </a:extLst>
            </p:cNvPr>
            <p:cNvSpPr>
              <a:spLocks noChangeArrowheads="1"/>
            </p:cNvSpPr>
            <p:nvPr/>
          </p:nvSpPr>
          <p:spPr bwMode="gray">
            <a:xfrm>
              <a:off x="990600" y="1191463"/>
              <a:ext cx="8390185"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Hoán đổi giá trị hai biến </a:t>
              </a:r>
              <a:r>
                <a:rPr lang="en-US" sz="2800">
                  <a:latin typeface="Cambria" panose="02040503050406030204" pitchFamily="18" charset="0"/>
                </a:rPr>
                <a:t>(</a:t>
              </a:r>
              <a:r>
                <a:rPr lang="en-US" sz="2800">
                  <a:solidFill>
                    <a:prstClr val="black"/>
                  </a:solidFill>
                  <a:latin typeface="Cambria" panose="02040503050406030204" pitchFamily="18" charset="0"/>
                  <a:ea typeface="Cambria" panose="02040503050406030204" pitchFamily="18" charset="0"/>
                  <a:cs typeface="Courier New" panose="02070309020205020404" pitchFamily="49" charset="0"/>
                </a:rPr>
                <a:t>a, b = b, a)</a:t>
              </a:r>
              <a:r>
                <a:rPr lang="en-US" sz="2800" b="1">
                  <a:latin typeface="Cambria" panose="02040503050406030204" pitchFamily="18" charset="0"/>
                </a:rPr>
                <a:t> </a:t>
              </a:r>
              <a:endParaRPr lang="en-US" sz="2800" b="1" kern="0">
                <a:solidFill>
                  <a:srgbClr val="000000"/>
                </a:solidFill>
                <a:latin typeface="Cambria" panose="02040503050406030204" pitchFamily="18" charset="0"/>
              </a:endParaRPr>
            </a:p>
          </p:txBody>
        </p:sp>
        <p:grpSp>
          <p:nvGrpSpPr>
            <p:cNvPr id="11" name="Group 17">
              <a:extLst>
                <a:ext uri="{FF2B5EF4-FFF2-40B4-BE49-F238E27FC236}">
                  <a16:creationId xmlns:a16="http://schemas.microsoft.com/office/drawing/2014/main" xmlns="" id="{7F845CDE-4344-2AC2-379C-ED61AF8FBD1C}"/>
                </a:ext>
              </a:extLst>
            </p:cNvPr>
            <p:cNvGrpSpPr>
              <a:grpSpLocks/>
            </p:cNvGrpSpPr>
            <p:nvPr/>
          </p:nvGrpSpPr>
          <p:grpSpPr bwMode="auto">
            <a:xfrm>
              <a:off x="789624" y="1295400"/>
              <a:ext cx="353376" cy="272472"/>
              <a:chOff x="1110" y="2656"/>
              <a:chExt cx="1549" cy="1351"/>
            </a:xfrm>
          </p:grpSpPr>
          <p:sp>
            <p:nvSpPr>
              <p:cNvPr id="12" name="AutoShape 18">
                <a:extLst>
                  <a:ext uri="{FF2B5EF4-FFF2-40B4-BE49-F238E27FC236}">
                    <a16:creationId xmlns:a16="http://schemas.microsoft.com/office/drawing/2014/main" xmlns="" id="{7FE5A8CE-B662-A505-926E-949B91A95B2A}"/>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3" name="AutoShape 19">
                <a:extLst>
                  <a:ext uri="{FF2B5EF4-FFF2-40B4-BE49-F238E27FC236}">
                    <a16:creationId xmlns:a16="http://schemas.microsoft.com/office/drawing/2014/main" xmlns="" id="{3C1883BE-6F2F-DF21-7A12-AAC5FA12826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4" name="AutoShape 20">
                <a:extLst>
                  <a:ext uri="{FF2B5EF4-FFF2-40B4-BE49-F238E27FC236}">
                    <a16:creationId xmlns:a16="http://schemas.microsoft.com/office/drawing/2014/main" xmlns="" id="{DBEE9836-DD1B-F675-666E-BD4464BD9DC6}"/>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5" name="Content Placeholder 2">
            <a:extLst>
              <a:ext uri="{FF2B5EF4-FFF2-40B4-BE49-F238E27FC236}">
                <a16:creationId xmlns:a16="http://schemas.microsoft.com/office/drawing/2014/main" xmlns="" id="{8D0D3A7D-DD0F-776B-3F6A-99C5C2378E8D}"/>
              </a:ext>
            </a:extLst>
          </p:cNvPr>
          <p:cNvSpPr txBox="1">
            <a:spLocks/>
          </p:cNvSpPr>
          <p:nvPr/>
        </p:nvSpPr>
        <p:spPr>
          <a:xfrm>
            <a:off x="253894" y="1723311"/>
            <a:ext cx="5688118" cy="2652008"/>
          </a:xfrm>
          <a:prstGeom prst="rect">
            <a:avLst/>
          </a:prstGeom>
        </p:spPr>
        <p:txBody>
          <a:bodyPr wrap="square" bIns="0" anchor="ctr" anchorCtr="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1000"/>
              </a:spcBef>
              <a:spcAft>
                <a:spcPts val="0"/>
              </a:spcAft>
              <a:buClr>
                <a:srgbClr val="215D9F"/>
              </a:buClr>
              <a:buSzTx/>
              <a:buFont typeface="Arial" pitchFamily="34" charset="0"/>
              <a:buNone/>
              <a:tabLst/>
              <a:defRPr/>
            </a:pPr>
            <a:r>
              <a:rPr kumimoji="0" lang="en-US" sz="24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rPr>
              <a:t>a, b = 7, 9</a:t>
            </a:r>
          </a:p>
          <a:p>
            <a:pPr marL="0" marR="0" lvl="0" indent="0" algn="just" defTabSz="914400" rtl="0" eaLnBrk="1" fontAlgn="auto" latinLnBrk="0" hangingPunct="1">
              <a:lnSpc>
                <a:spcPct val="100000"/>
              </a:lnSpc>
              <a:spcBef>
                <a:spcPts val="1000"/>
              </a:spcBef>
              <a:spcAft>
                <a:spcPts val="0"/>
              </a:spcAft>
              <a:buClr>
                <a:srgbClr val="215D9F"/>
              </a:buClr>
              <a:buSzTx/>
              <a:buFont typeface="Arial" pitchFamily="34" charset="0"/>
              <a:buNone/>
              <a:tabLst/>
              <a:defRPr/>
            </a:pPr>
            <a:r>
              <a:rPr kumimoji="0" lang="en-US" sz="24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rPr>
              <a:t>tmp = a</a:t>
            </a:r>
          </a:p>
          <a:p>
            <a:pPr marL="0" marR="0" lvl="0" indent="0" algn="just" defTabSz="914400" rtl="0" eaLnBrk="1" fontAlgn="auto" latinLnBrk="0" hangingPunct="1">
              <a:lnSpc>
                <a:spcPct val="100000"/>
              </a:lnSpc>
              <a:spcBef>
                <a:spcPts val="1000"/>
              </a:spcBef>
              <a:spcAft>
                <a:spcPts val="0"/>
              </a:spcAft>
              <a:buClr>
                <a:srgbClr val="215D9F"/>
              </a:buClr>
              <a:buSzTx/>
              <a:buFont typeface="Arial" pitchFamily="34" charset="0"/>
              <a:buNone/>
              <a:tabLst/>
              <a:defRPr/>
            </a:pPr>
            <a:r>
              <a:rPr kumimoji="0" lang="en-US" sz="24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rPr>
              <a:t>a = b</a:t>
            </a:r>
          </a:p>
          <a:p>
            <a:pPr marL="0" marR="0" lvl="0" indent="0" algn="just" defTabSz="914400" rtl="0" eaLnBrk="1" fontAlgn="auto" latinLnBrk="0" hangingPunct="1">
              <a:lnSpc>
                <a:spcPct val="100000"/>
              </a:lnSpc>
              <a:spcBef>
                <a:spcPts val="1000"/>
              </a:spcBef>
              <a:spcAft>
                <a:spcPts val="0"/>
              </a:spcAft>
              <a:buClr>
                <a:srgbClr val="215D9F"/>
              </a:buClr>
              <a:buSzTx/>
              <a:buFont typeface="Arial" pitchFamily="34" charset="0"/>
              <a:buNone/>
              <a:tabLst/>
              <a:defRPr/>
            </a:pPr>
            <a:r>
              <a:rPr kumimoji="0" lang="en-US" sz="24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rPr>
              <a:t>b = tmp</a:t>
            </a:r>
          </a:p>
          <a:p>
            <a:pPr marL="0" marR="0" lvl="0" indent="0" algn="just" defTabSz="914400" rtl="0" eaLnBrk="1" fontAlgn="auto" latinLnBrk="0" hangingPunct="1">
              <a:lnSpc>
                <a:spcPct val="100000"/>
              </a:lnSpc>
              <a:spcBef>
                <a:spcPts val="1000"/>
              </a:spcBef>
              <a:spcAft>
                <a:spcPts val="0"/>
              </a:spcAft>
              <a:buClr>
                <a:srgbClr val="215D9F"/>
              </a:buClr>
              <a:buSzTx/>
              <a:buFont typeface="Arial" pitchFamily="34" charset="0"/>
              <a:buNone/>
              <a:tabLst/>
              <a:defRPr/>
            </a:pPr>
            <a:r>
              <a:rPr kumimoji="0" lang="en-US" sz="2000" b="0" i="1" u="none" strike="noStrike" kern="1200" cap="none" spc="0" normalizeH="0" baseline="0" noProof="0">
                <a:ln>
                  <a:noFill/>
                </a:ln>
                <a:solidFill>
                  <a:srgbClr val="F79646">
                    <a:lumMod val="75000"/>
                  </a:srgbClr>
                </a:solidFill>
                <a:effectLst/>
                <a:uLnTx/>
                <a:uFillTx/>
                <a:latin typeface="Consolas" panose="020B0609020204030204" pitchFamily="49" charset="0"/>
                <a:ea typeface="Cambria" panose="02040503050406030204" pitchFamily="18" charset="0"/>
                <a:cs typeface="Courier New" panose="02070309020205020404" pitchFamily="49" charset="0"/>
              </a:rPr>
              <a:t># ban đầu a=7, b=9; sau khi hoán đổi a=9, b=7 (NNLT khác)</a:t>
            </a:r>
          </a:p>
        </p:txBody>
      </p:sp>
      <p:sp>
        <p:nvSpPr>
          <p:cNvPr id="16" name="Content Placeholder 2">
            <a:extLst>
              <a:ext uri="{FF2B5EF4-FFF2-40B4-BE49-F238E27FC236}">
                <a16:creationId xmlns:a16="http://schemas.microsoft.com/office/drawing/2014/main" xmlns="" id="{35D1FCED-AB91-08AD-F928-2DA6400DE1FE}"/>
              </a:ext>
            </a:extLst>
          </p:cNvPr>
          <p:cNvSpPr txBox="1">
            <a:spLocks/>
          </p:cNvSpPr>
          <p:nvPr/>
        </p:nvSpPr>
        <p:spPr>
          <a:xfrm>
            <a:off x="6585353" y="1723313"/>
            <a:ext cx="5603472" cy="2698175"/>
          </a:xfrm>
          <a:prstGeom prst="rect">
            <a:avLst/>
          </a:prstGeom>
        </p:spPr>
        <p:txBody>
          <a:bodyPr wrap="square" anchor="ctr" anchorCtr="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1000"/>
              </a:spcBef>
              <a:spcAft>
                <a:spcPts val="0"/>
              </a:spcAft>
              <a:buClr>
                <a:srgbClr val="215D9F"/>
              </a:buClr>
              <a:buSzTx/>
              <a:buFont typeface="Arial" pitchFamily="34" charset="0"/>
              <a:buNone/>
              <a:tabLst/>
              <a:defRPr/>
            </a:pPr>
            <a:r>
              <a:rPr kumimoji="0" lang="en-US" sz="24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rPr>
              <a:t>a, b = 7, 9</a:t>
            </a:r>
          </a:p>
          <a:p>
            <a:pPr marL="0" marR="0" lvl="0" indent="0" algn="just" defTabSz="914400" rtl="0" eaLnBrk="1" fontAlgn="auto" latinLnBrk="0" hangingPunct="1">
              <a:lnSpc>
                <a:spcPct val="100000"/>
              </a:lnSpc>
              <a:spcBef>
                <a:spcPts val="1000"/>
              </a:spcBef>
              <a:spcAft>
                <a:spcPts val="0"/>
              </a:spcAft>
              <a:buClr>
                <a:srgbClr val="215D9F"/>
              </a:buClr>
              <a:buSzTx/>
              <a:buFont typeface="Arial" pitchFamily="34" charset="0"/>
              <a:buNone/>
              <a:tabLst/>
              <a:defRPr/>
            </a:pPr>
            <a:r>
              <a:rPr kumimoji="0" lang="en-US" sz="24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rPr>
              <a:t>a = a + b</a:t>
            </a:r>
          </a:p>
          <a:p>
            <a:pPr marL="0" marR="0" lvl="0" indent="0" algn="just" defTabSz="914400" rtl="0" eaLnBrk="1" fontAlgn="auto" latinLnBrk="0" hangingPunct="1">
              <a:lnSpc>
                <a:spcPct val="100000"/>
              </a:lnSpc>
              <a:spcBef>
                <a:spcPts val="1000"/>
              </a:spcBef>
              <a:spcAft>
                <a:spcPts val="0"/>
              </a:spcAft>
              <a:buClr>
                <a:srgbClr val="215D9F"/>
              </a:buClr>
              <a:buSzTx/>
              <a:buFont typeface="Arial" pitchFamily="34" charset="0"/>
              <a:buNone/>
              <a:tabLst/>
              <a:defRPr/>
            </a:pPr>
            <a:r>
              <a:rPr kumimoji="0" lang="en-US" sz="24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rPr>
              <a:t>b = a - b</a:t>
            </a:r>
          </a:p>
          <a:p>
            <a:pPr marL="0" marR="0" lvl="0" indent="0" algn="just" defTabSz="914400" rtl="0" eaLnBrk="1" fontAlgn="auto" latinLnBrk="0" hangingPunct="1">
              <a:lnSpc>
                <a:spcPct val="100000"/>
              </a:lnSpc>
              <a:spcBef>
                <a:spcPts val="1000"/>
              </a:spcBef>
              <a:spcAft>
                <a:spcPts val="0"/>
              </a:spcAft>
              <a:buClr>
                <a:srgbClr val="215D9F"/>
              </a:buClr>
              <a:buSzTx/>
              <a:buFont typeface="Arial" pitchFamily="34" charset="0"/>
              <a:buNone/>
              <a:tabLst/>
              <a:defRPr/>
            </a:pPr>
            <a:r>
              <a:rPr kumimoji="0" lang="en-US" sz="24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rPr>
              <a:t>a = a-b</a:t>
            </a:r>
          </a:p>
          <a:p>
            <a:pPr marL="0" marR="0" lvl="0" indent="0" algn="just" defTabSz="914400" rtl="0" eaLnBrk="1" fontAlgn="auto" latinLnBrk="0" hangingPunct="1">
              <a:lnSpc>
                <a:spcPct val="100000"/>
              </a:lnSpc>
              <a:spcBef>
                <a:spcPts val="1000"/>
              </a:spcBef>
              <a:spcAft>
                <a:spcPts val="0"/>
              </a:spcAft>
              <a:buClr>
                <a:srgbClr val="215D9F"/>
              </a:buClr>
              <a:buSzTx/>
              <a:buFont typeface="Arial" pitchFamily="34" charset="0"/>
              <a:buNone/>
              <a:tabLst/>
              <a:defRPr/>
            </a:pPr>
            <a:r>
              <a:rPr kumimoji="0" lang="en-US" sz="2000" b="0" i="1" u="none" strike="noStrike" kern="1200" cap="none" spc="0" normalizeH="0" baseline="0" noProof="0">
                <a:ln>
                  <a:noFill/>
                </a:ln>
                <a:solidFill>
                  <a:srgbClr val="F79646">
                    <a:lumMod val="75000"/>
                  </a:srgbClr>
                </a:solidFill>
                <a:effectLst/>
                <a:uLnTx/>
                <a:uFillTx/>
                <a:latin typeface="Consolas" panose="020B0609020204030204" pitchFamily="49" charset="0"/>
                <a:ea typeface="Cambria" panose="02040503050406030204" pitchFamily="18" charset="0"/>
                <a:cs typeface="Courier New" panose="02070309020205020404" pitchFamily="49" charset="0"/>
              </a:rPr>
              <a:t># ban đầu a=7, b=9; sau khi hoán đổi a=9, b=7 (NNLT khác)</a:t>
            </a:r>
          </a:p>
        </p:txBody>
      </p:sp>
      <p:sp>
        <p:nvSpPr>
          <p:cNvPr id="17" name="TextBox 16">
            <a:extLst>
              <a:ext uri="{FF2B5EF4-FFF2-40B4-BE49-F238E27FC236}">
                <a16:creationId xmlns:a16="http://schemas.microsoft.com/office/drawing/2014/main" xmlns="" id="{7B3A0494-9647-4B49-2455-9F1E9CCF7596}"/>
              </a:ext>
            </a:extLst>
          </p:cNvPr>
          <p:cNvSpPr txBox="1"/>
          <p:nvPr/>
        </p:nvSpPr>
        <p:spPr>
          <a:xfrm>
            <a:off x="1015736" y="4557900"/>
            <a:ext cx="9701576" cy="1323439"/>
          </a:xfrm>
          <a:prstGeom prst="rect">
            <a:avLst/>
          </a:prstGeom>
          <a:noFill/>
        </p:spPr>
        <p:txBody>
          <a:bodyPr wrap="square">
            <a:spAutoFit/>
          </a:bodyPr>
          <a:lstStyle/>
          <a:p>
            <a:pPr algn="ctr"/>
            <a:r>
              <a:rPr lang="en-US" sz="4000" smtClean="0">
                <a:solidFill>
                  <a:srgbClr val="0000CC"/>
                </a:solidFill>
                <a:latin typeface="Cambria" panose="02040503050406030204" pitchFamily="18" charset="0"/>
                <a:ea typeface="Cambria" panose="02040503050406030204" pitchFamily="18" charset="0"/>
                <a:cs typeface="Courier New" panose="02070309020205020404" pitchFamily="49" charset="0"/>
              </a:rPr>
              <a:t>Python</a:t>
            </a:r>
          </a:p>
          <a:p>
            <a:pPr algn="ctr"/>
            <a:r>
              <a:rPr lang="en-US" sz="4000" b="1" smtClean="0">
                <a:solidFill>
                  <a:srgbClr val="0000CC"/>
                </a:solidFill>
                <a:latin typeface="Courier New" panose="02070309020205020404" pitchFamily="49" charset="0"/>
                <a:ea typeface="Cambria" panose="02040503050406030204" pitchFamily="18" charset="0"/>
                <a:cs typeface="Courier New" panose="02070309020205020404" pitchFamily="49" charset="0"/>
              </a:rPr>
              <a:t>a</a:t>
            </a:r>
            <a:r>
              <a:rPr lang="en-US" sz="4000" b="1">
                <a:solidFill>
                  <a:srgbClr val="0000CC"/>
                </a:solidFill>
                <a:latin typeface="Courier New" panose="02070309020205020404" pitchFamily="49" charset="0"/>
                <a:ea typeface="Cambria" panose="02040503050406030204" pitchFamily="18" charset="0"/>
                <a:cs typeface="Courier New" panose="02070309020205020404" pitchFamily="49" charset="0"/>
              </a:rPr>
              <a:t>, b = b, a</a:t>
            </a:r>
            <a:endParaRPr lang="en-US" sz="4000" b="1">
              <a:solidFill>
                <a:srgbClr val="0000CC"/>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04265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grpId="0" nodeType="afterEffect" nodePh="1">
                                  <p:stCondLst>
                                    <p:cond delay="0"/>
                                  </p:stCondLst>
                                  <p:endCondLst>
                                    <p:cond evt="begin" delay="0">
                                      <p:tn val="5"/>
                                    </p:cond>
                                  </p:endCondLst>
                                  <p:childTnLst>
                                    <p:set>
                                      <p:cBhvr>
                                        <p:cTn id="6" dur="1" fill="hold">
                                          <p:stCondLst>
                                            <p:cond delay="0"/>
                                          </p:stCondLst>
                                        </p:cTn>
                                        <p:tgtEl>
                                          <p:spTgt spid="44046"/>
                                        </p:tgtEl>
                                        <p:attrNameLst>
                                          <p:attrName>style.visibility</p:attrName>
                                        </p:attrNameLst>
                                      </p:cBhvr>
                                      <p:to>
                                        <p:strVal val="visible"/>
                                      </p:to>
                                    </p:set>
                                    <p:animEffect transition="in" filter="strips(downRight)">
                                      <p:cBhvr>
                                        <p:cTn id="7" dur="10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9" name="Picture 7" descr="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00800"/>
            <a:ext cx="121888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44040" name="Picture 8" descr="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09600"/>
          </a:xfrm>
          <a:prstGeom prst="rect">
            <a:avLst/>
          </a:prstGeom>
          <a:noFill/>
          <a:extLst>
            <a:ext uri="{909E8E84-426E-40DD-AFC4-6F175D3DCCD1}">
              <a14:hiddenFill xmlns:a14="http://schemas.microsoft.com/office/drawing/2010/main">
                <a:solidFill>
                  <a:srgbClr val="FFFFFF"/>
                </a:solidFill>
              </a14:hiddenFill>
            </a:ext>
          </a:extLst>
        </p:spPr>
      </p:pic>
      <p:sp>
        <p:nvSpPr>
          <p:cNvPr id="44046" name="Rectangle 14"/>
          <p:cNvSpPr>
            <a:spLocks noChangeArrowheads="1"/>
          </p:cNvSpPr>
          <p:nvPr/>
        </p:nvSpPr>
        <p:spPr bwMode="auto">
          <a:xfrm>
            <a:off x="507868" y="5105400"/>
            <a:ext cx="1117309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96875" indent="-396875" algn="just">
              <a:spcBef>
                <a:spcPct val="20000"/>
              </a:spcBef>
              <a:buClr>
                <a:srgbClr val="0000FF"/>
              </a:buClr>
              <a:buFont typeface="Wingdings" pitchFamily="2" charset="2"/>
              <a:buChar char="v"/>
            </a:pPr>
            <a:endParaRPr lang="en-US" sz="2200" b="1">
              <a:latin typeface=".VnSouthern" pitchFamily="34" charset="0"/>
            </a:endParaRPr>
          </a:p>
        </p:txBody>
      </p:sp>
      <p:sp>
        <p:nvSpPr>
          <p:cNvPr id="5" name="Rectangle 4"/>
          <p:cNvSpPr/>
          <p:nvPr/>
        </p:nvSpPr>
        <p:spPr>
          <a:xfrm>
            <a:off x="4469236" y="3436"/>
            <a:ext cx="7414869" cy="584775"/>
          </a:xfrm>
          <a:prstGeom prst="rect">
            <a:avLst/>
          </a:prstGeom>
        </p:spPr>
        <p:txBody>
          <a:bodyPr wrap="square">
            <a:spAutoFit/>
          </a:bodyPr>
          <a:lstStyle/>
          <a:p>
            <a:pPr lvl="1"/>
            <a:r>
              <a:rPr lang="en-US" b="1">
                <a:solidFill>
                  <a:srgbClr val="FF0000"/>
                </a:solidFill>
                <a:latin typeface="Times New Roman" pitchFamily="18" charset="0"/>
                <a:cs typeface="Times New Roman" pitchFamily="18" charset="0"/>
              </a:rPr>
              <a:t>NỘI DUNG</a:t>
            </a:r>
            <a:endParaRPr lang="en-US" sz="1800">
              <a:solidFill>
                <a:srgbClr val="FF0000"/>
              </a:solidFill>
              <a:latin typeface="Times New Roman" pitchFamily="18" charset="0"/>
              <a:cs typeface="Times New Roman" pitchFamily="18" charset="0"/>
            </a:endParaRPr>
          </a:p>
        </p:txBody>
      </p:sp>
      <p:sp>
        <p:nvSpPr>
          <p:cNvPr id="6" name="Content Placeholder 2"/>
          <p:cNvSpPr txBox="1">
            <a:spLocks/>
          </p:cNvSpPr>
          <p:nvPr/>
        </p:nvSpPr>
        <p:spPr>
          <a:xfrm>
            <a:off x="0" y="642257"/>
            <a:ext cx="12188825" cy="3352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lnSpc>
                <a:spcPct val="114000"/>
              </a:lnSpc>
              <a:spcBef>
                <a:spcPts val="1000"/>
              </a:spcBef>
              <a:buClr>
                <a:srgbClr val="215D9F"/>
              </a:buClr>
              <a:buNone/>
            </a:pPr>
            <a:r>
              <a:rPr lang="vi-VN" sz="2800">
                <a:solidFill>
                  <a:prstClr val="black"/>
                </a:solidFill>
                <a:latin typeface="Cambria" panose="02040503050406030204" pitchFamily="18" charset="0"/>
              </a:rPr>
              <a:t>Mỗi một ngôn ngữ lập trình đều có tập các toán tử thường dùng và đa phần chúng khá giống nhau. </a:t>
            </a:r>
            <a:r>
              <a:rPr lang="en-US" sz="2800">
                <a:solidFill>
                  <a:prstClr val="black"/>
                </a:solidFill>
                <a:latin typeface="Cambria" panose="02040503050406030204" pitchFamily="18" charset="0"/>
              </a:rPr>
              <a:t>Các toán tử trong Python khá giống với C</a:t>
            </a:r>
            <a:r>
              <a:rPr lang="vi-VN" sz="2800">
                <a:solidFill>
                  <a:prstClr val="black"/>
                </a:solidFill>
                <a:latin typeface="Cambria" panose="02040503050406030204" pitchFamily="18" charset="0"/>
              </a:rPr>
              <a:t>++, java, C#</a:t>
            </a:r>
            <a:r>
              <a:rPr lang="en-US" sz="2800">
                <a:solidFill>
                  <a:prstClr val="black"/>
                </a:solidFill>
                <a:latin typeface="Cambria" panose="02040503050406030204" pitchFamily="18" charset="0"/>
              </a:rPr>
              <a:t>... Mặt khác </a:t>
            </a:r>
            <a:r>
              <a:rPr lang="vi-VN" sz="2800">
                <a:solidFill>
                  <a:prstClr val="black"/>
                </a:solidFill>
                <a:latin typeface="Cambria" panose="02040503050406030204" pitchFamily="18" charset="0"/>
              </a:rPr>
              <a:t>Python còn bổ sung thêm nhiều toán tử khá hữu ích khác nữa, </a:t>
            </a:r>
            <a:r>
              <a:rPr lang="en-US" sz="2800" err="1">
                <a:solidFill>
                  <a:prstClr val="black"/>
                </a:solidFill>
                <a:latin typeface="Cambria" panose="02040503050406030204" pitchFamily="18" charset="0"/>
              </a:rPr>
              <a:t>sau</a:t>
            </a:r>
            <a:r>
              <a:rPr lang="en-US" sz="2800">
                <a:solidFill>
                  <a:prstClr val="black"/>
                </a:solidFill>
                <a:latin typeface="Cambria" panose="02040503050406030204" pitchFamily="18" charset="0"/>
              </a:rPr>
              <a:t> </a:t>
            </a:r>
            <a:r>
              <a:rPr lang="en-US" sz="2800" err="1">
                <a:solidFill>
                  <a:prstClr val="black"/>
                </a:solidFill>
                <a:latin typeface="Cambria" panose="02040503050406030204" pitchFamily="18" charset="0"/>
              </a:rPr>
              <a:t>đây</a:t>
            </a:r>
            <a:r>
              <a:rPr lang="en-US" sz="2800">
                <a:solidFill>
                  <a:prstClr val="black"/>
                </a:solidFill>
                <a:latin typeface="Cambria" panose="02040503050406030204" pitchFamily="18" charset="0"/>
              </a:rPr>
              <a:t> </a:t>
            </a:r>
            <a:r>
              <a:rPr lang="en-US" sz="2800" err="1">
                <a:solidFill>
                  <a:prstClr val="black"/>
                </a:solidFill>
                <a:latin typeface="Cambria" panose="02040503050406030204" pitchFamily="18" charset="0"/>
              </a:rPr>
              <a:t>sẽ</a:t>
            </a:r>
            <a:r>
              <a:rPr lang="vi-VN" sz="2800">
                <a:solidFill>
                  <a:prstClr val="black"/>
                </a:solidFill>
                <a:latin typeface="Cambria" panose="02040503050406030204" pitchFamily="18" charset="0"/>
              </a:rPr>
              <a:t> liệt kê 4 loại toán tử cơ bản thường dùng nhất trong Python</a:t>
            </a:r>
            <a:r>
              <a:rPr lang="en-US" sz="2800">
                <a:solidFill>
                  <a:prstClr val="black"/>
                </a:solidFill>
                <a:latin typeface="Cambria" panose="02040503050406030204" pitchFamily="18" charset="0"/>
              </a:rPr>
              <a:t> </a:t>
            </a:r>
            <a:r>
              <a:rPr lang="vi-VN" sz="2800">
                <a:solidFill>
                  <a:prstClr val="black"/>
                </a:solidFill>
                <a:latin typeface="Cambria" panose="02040503050406030204" pitchFamily="18" charset="0"/>
              </a:rPr>
              <a:t>(các loại khác</a:t>
            </a:r>
            <a:r>
              <a:rPr lang="en-US" sz="2800">
                <a:solidFill>
                  <a:prstClr val="black"/>
                </a:solidFill>
                <a:latin typeface="Cambria" panose="02040503050406030204" pitchFamily="18" charset="0"/>
              </a:rPr>
              <a:t> </a:t>
            </a:r>
            <a:r>
              <a:rPr lang="vi-VN" sz="2800">
                <a:solidFill>
                  <a:prstClr val="black"/>
                </a:solidFill>
                <a:latin typeface="Cambria" panose="02040503050406030204" pitchFamily="18" charset="0"/>
              </a:rPr>
              <a:t>có thể xem thêm tại: </a:t>
            </a:r>
            <a:r>
              <a:rPr lang="vi-VN" sz="2800">
                <a:solidFill>
                  <a:prstClr val="black"/>
                </a:solidFill>
                <a:latin typeface="Cambria" panose="02040503050406030204" pitchFamily="18" charset="0"/>
                <a:hlinkClick r:id="rId4"/>
              </a:rPr>
              <a:t>https://docs.python.org/3/library/stdtypes.html</a:t>
            </a:r>
            <a:r>
              <a:rPr lang="en-US" sz="2800">
                <a:solidFill>
                  <a:prstClr val="black"/>
                </a:solidFill>
                <a:latin typeface="Cambria" panose="02040503050406030204" pitchFamily="18" charset="0"/>
              </a:rPr>
              <a:t> </a:t>
            </a:r>
            <a:r>
              <a:rPr lang="vi-VN" sz="2800">
                <a:solidFill>
                  <a:prstClr val="black"/>
                </a:solidFill>
                <a:latin typeface="Cambria" panose="02040503050406030204" pitchFamily="18" charset="0"/>
              </a:rPr>
              <a:t>):</a:t>
            </a:r>
            <a:endParaRPr lang="en-US" sz="2800">
              <a:solidFill>
                <a:prstClr val="black"/>
              </a:solidFill>
              <a:latin typeface="Cambria" panose="02040503050406030204" pitchFamily="18" charset="0"/>
            </a:endParaRPr>
          </a:p>
        </p:txBody>
      </p:sp>
    </p:spTree>
    <p:extLst>
      <p:ext uri="{BB962C8B-B14F-4D97-AF65-F5344CB8AC3E}">
        <p14:creationId xmlns:p14="http://schemas.microsoft.com/office/powerpoint/2010/main" val="1879264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grpId="0" nodeType="afterEffect" nodePh="1">
                                  <p:stCondLst>
                                    <p:cond delay="0"/>
                                  </p:stCondLst>
                                  <p:endCondLst>
                                    <p:cond evt="begin" delay="0">
                                      <p:tn val="5"/>
                                    </p:cond>
                                  </p:endCondLst>
                                  <p:childTnLst>
                                    <p:set>
                                      <p:cBhvr>
                                        <p:cTn id="6" dur="1" fill="hold">
                                          <p:stCondLst>
                                            <p:cond delay="0"/>
                                          </p:stCondLst>
                                        </p:cTn>
                                        <p:tgtEl>
                                          <p:spTgt spid="44046"/>
                                        </p:tgtEl>
                                        <p:attrNameLst>
                                          <p:attrName>style.visibility</p:attrName>
                                        </p:attrNameLst>
                                      </p:cBhvr>
                                      <p:to>
                                        <p:strVal val="visible"/>
                                      </p:to>
                                    </p:set>
                                    <p:animEffect transition="in" filter="strips(downRight)">
                                      <p:cBhvr>
                                        <p:cTn id="7" dur="10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9" name="Picture 7" descr="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00800"/>
            <a:ext cx="121888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44040" name="Picture 8" descr="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09600"/>
          </a:xfrm>
          <a:prstGeom prst="rect">
            <a:avLst/>
          </a:prstGeom>
          <a:noFill/>
          <a:extLst>
            <a:ext uri="{909E8E84-426E-40DD-AFC4-6F175D3DCCD1}">
              <a14:hiddenFill xmlns:a14="http://schemas.microsoft.com/office/drawing/2010/main">
                <a:solidFill>
                  <a:srgbClr val="FFFFFF"/>
                </a:solidFill>
              </a14:hiddenFill>
            </a:ext>
          </a:extLst>
        </p:spPr>
      </p:pic>
      <p:sp>
        <p:nvSpPr>
          <p:cNvPr id="44046" name="Rectangle 14"/>
          <p:cNvSpPr>
            <a:spLocks noChangeArrowheads="1"/>
          </p:cNvSpPr>
          <p:nvPr/>
        </p:nvSpPr>
        <p:spPr bwMode="auto">
          <a:xfrm>
            <a:off x="507868" y="5105400"/>
            <a:ext cx="1117309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96875" indent="-396875" algn="just">
              <a:spcBef>
                <a:spcPct val="20000"/>
              </a:spcBef>
              <a:buClr>
                <a:srgbClr val="0000FF"/>
              </a:buClr>
              <a:buFont typeface="Wingdings" pitchFamily="2" charset="2"/>
              <a:buChar char="v"/>
            </a:pPr>
            <a:endParaRPr lang="en-US" sz="2200" b="1">
              <a:latin typeface=".VnSouthern" pitchFamily="34" charset="0"/>
            </a:endParaRPr>
          </a:p>
        </p:txBody>
      </p:sp>
      <p:sp>
        <p:nvSpPr>
          <p:cNvPr id="5" name="Rectangle 4"/>
          <p:cNvSpPr/>
          <p:nvPr/>
        </p:nvSpPr>
        <p:spPr>
          <a:xfrm>
            <a:off x="4469236" y="3436"/>
            <a:ext cx="7414869" cy="584775"/>
          </a:xfrm>
          <a:prstGeom prst="rect">
            <a:avLst/>
          </a:prstGeom>
        </p:spPr>
        <p:txBody>
          <a:bodyPr wrap="square">
            <a:spAutoFit/>
          </a:bodyPr>
          <a:lstStyle/>
          <a:p>
            <a:pPr lvl="1"/>
            <a:r>
              <a:rPr lang="en-US" b="1">
                <a:solidFill>
                  <a:srgbClr val="FF0000"/>
                </a:solidFill>
                <a:latin typeface="Times New Roman" pitchFamily="18" charset="0"/>
                <a:cs typeface="Times New Roman" pitchFamily="18" charset="0"/>
              </a:rPr>
              <a:t>NỘI DUNG</a:t>
            </a:r>
            <a:endParaRPr lang="en-US" sz="1800">
              <a:solidFill>
                <a:srgbClr val="FF0000"/>
              </a:solidFill>
              <a:latin typeface="Times New Roman" pitchFamily="18" charset="0"/>
              <a:cs typeface="Times New Roman" pitchFamily="18" charset="0"/>
            </a:endParaRPr>
          </a:p>
        </p:txBody>
      </p:sp>
      <p:sp>
        <p:nvSpPr>
          <p:cNvPr id="6" name="Content Placeholder 2"/>
          <p:cNvSpPr txBox="1">
            <a:spLocks/>
          </p:cNvSpPr>
          <p:nvPr/>
        </p:nvSpPr>
        <p:spPr>
          <a:xfrm>
            <a:off x="1859929" y="1371600"/>
            <a:ext cx="8569000" cy="3810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lnSpc>
                <a:spcPct val="150000"/>
              </a:lnSpc>
              <a:spcBef>
                <a:spcPts val="1000"/>
              </a:spcBef>
              <a:buClr>
                <a:srgbClr val="215D9F"/>
              </a:buClr>
              <a:buNone/>
            </a:pPr>
            <a:r>
              <a:rPr lang="en-US" sz="2800">
                <a:solidFill>
                  <a:prstClr val="black"/>
                </a:solidFill>
                <a:latin typeface="Cambria" panose="02040503050406030204" pitchFamily="18" charset="0"/>
              </a:rPr>
              <a:t>1.</a:t>
            </a:r>
            <a:r>
              <a:rPr lang="vi-VN" sz="2800">
                <a:solidFill>
                  <a:prstClr val="black"/>
                </a:solidFill>
                <a:latin typeface="Cambria" panose="02040503050406030204" pitchFamily="18" charset="0"/>
              </a:rPr>
              <a:t>Toán tử </a:t>
            </a:r>
            <a:r>
              <a:rPr lang="vi-VN" sz="2800">
                <a:solidFill>
                  <a:srgbClr val="FF0000"/>
                </a:solidFill>
                <a:latin typeface="Cambria" panose="02040503050406030204" pitchFamily="18" charset="0"/>
              </a:rPr>
              <a:t>số học</a:t>
            </a:r>
            <a:r>
              <a:rPr lang="vi-VN" sz="2800">
                <a:solidFill>
                  <a:prstClr val="black"/>
                </a:solidFill>
                <a:latin typeface="Cambria" panose="02040503050406030204" pitchFamily="18" charset="0"/>
              </a:rPr>
              <a:t> cơ bản</a:t>
            </a:r>
          </a:p>
          <a:p>
            <a:pPr marL="0" lvl="0" indent="0" algn="just">
              <a:lnSpc>
                <a:spcPct val="150000"/>
              </a:lnSpc>
              <a:spcBef>
                <a:spcPts val="1000"/>
              </a:spcBef>
              <a:buClr>
                <a:srgbClr val="215D9F"/>
              </a:buClr>
              <a:buNone/>
            </a:pPr>
            <a:r>
              <a:rPr lang="en-US" sz="2800">
                <a:solidFill>
                  <a:prstClr val="black"/>
                </a:solidFill>
                <a:latin typeface="Cambria" panose="02040503050406030204" pitchFamily="18" charset="0"/>
              </a:rPr>
              <a:t>2.</a:t>
            </a:r>
            <a:r>
              <a:rPr lang="vi-VN" sz="2800">
                <a:solidFill>
                  <a:prstClr val="black"/>
                </a:solidFill>
                <a:latin typeface="Cambria" panose="02040503050406030204" pitchFamily="18" charset="0"/>
              </a:rPr>
              <a:t>Toán tử gán</a:t>
            </a:r>
          </a:p>
          <a:p>
            <a:pPr marL="0" lvl="0" indent="0" algn="just">
              <a:lnSpc>
                <a:spcPct val="150000"/>
              </a:lnSpc>
              <a:spcBef>
                <a:spcPts val="1000"/>
              </a:spcBef>
              <a:buClr>
                <a:srgbClr val="215D9F"/>
              </a:buClr>
              <a:buNone/>
            </a:pPr>
            <a:r>
              <a:rPr lang="en-US" sz="2800">
                <a:solidFill>
                  <a:prstClr val="black"/>
                </a:solidFill>
                <a:latin typeface="Cambria" panose="02040503050406030204" pitchFamily="18" charset="0"/>
              </a:rPr>
              <a:t>3.</a:t>
            </a:r>
            <a:r>
              <a:rPr lang="vi-VN" sz="2800">
                <a:solidFill>
                  <a:prstClr val="black"/>
                </a:solidFill>
                <a:latin typeface="Cambria" panose="02040503050406030204" pitchFamily="18" charset="0"/>
              </a:rPr>
              <a:t>Toán tử So sánh</a:t>
            </a:r>
          </a:p>
          <a:p>
            <a:pPr marL="0" lvl="0" indent="0" algn="just">
              <a:lnSpc>
                <a:spcPct val="150000"/>
              </a:lnSpc>
              <a:spcBef>
                <a:spcPts val="1000"/>
              </a:spcBef>
              <a:buClr>
                <a:srgbClr val="215D9F"/>
              </a:buClr>
              <a:buNone/>
            </a:pPr>
            <a:r>
              <a:rPr lang="en-US" sz="2800">
                <a:solidFill>
                  <a:prstClr val="black"/>
                </a:solidFill>
                <a:latin typeface="Cambria" panose="02040503050406030204" pitchFamily="18" charset="0"/>
              </a:rPr>
              <a:t>4.</a:t>
            </a:r>
            <a:r>
              <a:rPr lang="vi-VN" sz="2800">
                <a:solidFill>
                  <a:prstClr val="black"/>
                </a:solidFill>
                <a:latin typeface="Cambria" panose="02040503050406030204" pitchFamily="18" charset="0"/>
              </a:rPr>
              <a:t>Toán tử Logic</a:t>
            </a:r>
          </a:p>
          <a:p>
            <a:pPr marL="0" lvl="0" indent="0" algn="just">
              <a:lnSpc>
                <a:spcPct val="150000"/>
              </a:lnSpc>
              <a:spcBef>
                <a:spcPts val="1000"/>
              </a:spcBef>
              <a:buClr>
                <a:srgbClr val="215D9F"/>
              </a:buClr>
              <a:buNone/>
            </a:pPr>
            <a:r>
              <a:rPr lang="en-US" sz="2800">
                <a:solidFill>
                  <a:prstClr val="black"/>
                </a:solidFill>
                <a:latin typeface="Cambria" panose="02040503050406030204" pitchFamily="18" charset="0"/>
              </a:rPr>
              <a:t>5.</a:t>
            </a:r>
            <a:r>
              <a:rPr lang="vi-VN" sz="2800">
                <a:solidFill>
                  <a:prstClr val="black"/>
                </a:solidFill>
                <a:latin typeface="Cambria" panose="02040503050406030204" pitchFamily="18" charset="0"/>
              </a:rPr>
              <a:t>Độ ưu tiên toán tử</a:t>
            </a:r>
            <a:endParaRPr lang="en-US" sz="2800">
              <a:solidFill>
                <a:prstClr val="black"/>
              </a:solidFill>
              <a:latin typeface="Cambria" panose="02040503050406030204" pitchFamily="18" charset="0"/>
            </a:endParaRPr>
          </a:p>
        </p:txBody>
      </p:sp>
    </p:spTree>
    <p:extLst>
      <p:ext uri="{BB962C8B-B14F-4D97-AF65-F5344CB8AC3E}">
        <p14:creationId xmlns:p14="http://schemas.microsoft.com/office/powerpoint/2010/main" val="1879264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grpId="0" nodeType="afterEffect" nodePh="1">
                                  <p:stCondLst>
                                    <p:cond delay="0"/>
                                  </p:stCondLst>
                                  <p:endCondLst>
                                    <p:cond evt="begin" delay="0">
                                      <p:tn val="5"/>
                                    </p:cond>
                                  </p:endCondLst>
                                  <p:childTnLst>
                                    <p:set>
                                      <p:cBhvr>
                                        <p:cTn id="6" dur="1" fill="hold">
                                          <p:stCondLst>
                                            <p:cond delay="0"/>
                                          </p:stCondLst>
                                        </p:cTn>
                                        <p:tgtEl>
                                          <p:spTgt spid="44046"/>
                                        </p:tgtEl>
                                        <p:attrNameLst>
                                          <p:attrName>style.visibility</p:attrName>
                                        </p:attrNameLst>
                                      </p:cBhvr>
                                      <p:to>
                                        <p:strVal val="visible"/>
                                      </p:to>
                                    </p:set>
                                    <p:animEffect transition="in" filter="strips(downRight)">
                                      <p:cBhvr>
                                        <p:cTn id="7" dur="10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9" name="Picture 7" descr="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00800"/>
            <a:ext cx="121888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44040" name="Picture 8" descr="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09600"/>
          </a:xfrm>
          <a:prstGeom prst="rect">
            <a:avLst/>
          </a:prstGeom>
          <a:noFill/>
          <a:extLst>
            <a:ext uri="{909E8E84-426E-40DD-AFC4-6F175D3DCCD1}">
              <a14:hiddenFill xmlns:a14="http://schemas.microsoft.com/office/drawing/2010/main">
                <a:solidFill>
                  <a:srgbClr val="FFFFFF"/>
                </a:solidFill>
              </a14:hiddenFill>
            </a:ext>
          </a:extLst>
        </p:spPr>
      </p:pic>
      <p:sp>
        <p:nvSpPr>
          <p:cNvPr id="44046" name="Rectangle 14"/>
          <p:cNvSpPr>
            <a:spLocks noChangeArrowheads="1"/>
          </p:cNvSpPr>
          <p:nvPr/>
        </p:nvSpPr>
        <p:spPr bwMode="auto">
          <a:xfrm>
            <a:off x="507868" y="5105400"/>
            <a:ext cx="1117309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96875" indent="-396875" algn="just">
              <a:spcBef>
                <a:spcPct val="20000"/>
              </a:spcBef>
              <a:buClr>
                <a:srgbClr val="0000FF"/>
              </a:buClr>
              <a:buFont typeface="Wingdings" pitchFamily="2" charset="2"/>
              <a:buChar char="v"/>
            </a:pPr>
            <a:endParaRPr lang="en-US" sz="2200" b="1">
              <a:latin typeface=".VnSouthern" pitchFamily="34" charset="0"/>
            </a:endParaRPr>
          </a:p>
        </p:txBody>
      </p:sp>
      <p:sp>
        <p:nvSpPr>
          <p:cNvPr id="5" name="Rectangle 4"/>
          <p:cNvSpPr/>
          <p:nvPr/>
        </p:nvSpPr>
        <p:spPr>
          <a:xfrm>
            <a:off x="4469236" y="3436"/>
            <a:ext cx="7414869" cy="584775"/>
          </a:xfrm>
          <a:prstGeom prst="rect">
            <a:avLst/>
          </a:prstGeom>
        </p:spPr>
        <p:txBody>
          <a:bodyPr wrap="square">
            <a:spAutoFit/>
          </a:bodyPr>
          <a:lstStyle/>
          <a:p>
            <a:pPr lvl="1"/>
            <a:r>
              <a:rPr lang="en-US" b="1">
                <a:solidFill>
                  <a:srgbClr val="FF0000"/>
                </a:solidFill>
                <a:latin typeface="Times New Roman" pitchFamily="18" charset="0"/>
                <a:cs typeface="Times New Roman" pitchFamily="18" charset="0"/>
              </a:rPr>
              <a:t>NỘI DUNG</a:t>
            </a:r>
            <a:endParaRPr lang="en-US" sz="1800">
              <a:solidFill>
                <a:srgbClr val="FF0000"/>
              </a:solidFill>
              <a:latin typeface="Times New Roman" pitchFamily="18" charset="0"/>
              <a:cs typeface="Times New Roman" pitchFamily="18" charset="0"/>
            </a:endParaRPr>
          </a:p>
        </p:txBody>
      </p:sp>
      <p:grpSp>
        <p:nvGrpSpPr>
          <p:cNvPr id="6" name="Group 5"/>
          <p:cNvGrpSpPr/>
          <p:nvPr/>
        </p:nvGrpSpPr>
        <p:grpSpPr>
          <a:xfrm>
            <a:off x="1422030" y="609600"/>
            <a:ext cx="8836898" cy="508000"/>
            <a:chOff x="789624" y="1191463"/>
            <a:chExt cx="6629400" cy="508000"/>
          </a:xfrm>
        </p:grpSpPr>
        <p:sp>
          <p:nvSpPr>
            <p:cNvPr id="7"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lnSpc>
                  <a:spcPct val="90000"/>
                </a:lnSpc>
                <a:spcBef>
                  <a:spcPts val="1000"/>
                </a:spcBef>
                <a:buClr>
                  <a:srgbClr val="215D9F"/>
                </a:buClr>
              </a:pPr>
              <a:r>
                <a:rPr lang="en-US" sz="2800" b="1">
                  <a:solidFill>
                    <a:prstClr val="black"/>
                  </a:solidFill>
                  <a:latin typeface="Cambria" panose="02040503050406030204" pitchFamily="18" charset="0"/>
                </a:rPr>
                <a:t>1.</a:t>
              </a:r>
              <a:r>
                <a:rPr lang="vi-VN" sz="2800" b="1">
                  <a:solidFill>
                    <a:prstClr val="black"/>
                  </a:solidFill>
                  <a:latin typeface="Cambria" panose="02040503050406030204" pitchFamily="18" charset="0"/>
                </a:rPr>
                <a:t>Toán tử số học cơ bản</a:t>
              </a:r>
            </a:p>
          </p:txBody>
        </p:sp>
        <p:grpSp>
          <p:nvGrpSpPr>
            <p:cNvPr id="8" name="Group 17"/>
            <p:cNvGrpSpPr>
              <a:grpSpLocks/>
            </p:cNvGrpSpPr>
            <p:nvPr/>
          </p:nvGrpSpPr>
          <p:grpSpPr bwMode="auto">
            <a:xfrm>
              <a:off x="789624" y="1295400"/>
              <a:ext cx="353376" cy="272472"/>
              <a:chOff x="1110" y="2656"/>
              <a:chExt cx="1549" cy="1351"/>
            </a:xfrm>
          </p:grpSpPr>
          <p:sp>
            <p:nvSpPr>
              <p:cNvPr id="9"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kern="0">
                  <a:solidFill>
                    <a:srgbClr val="000000"/>
                  </a:solidFill>
                  <a:latin typeface="Arial" panose="020B0604020202020204" pitchFamily="34" charset="0"/>
                </a:endParaRPr>
              </a:p>
            </p:txBody>
          </p:sp>
          <p:sp>
            <p:nvSpPr>
              <p:cNvPr id="10"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kern="0">
                  <a:solidFill>
                    <a:srgbClr val="000000"/>
                  </a:solidFill>
                  <a:latin typeface="Arial" panose="020B0604020202020204" pitchFamily="34" charset="0"/>
                </a:endParaRPr>
              </a:p>
            </p:txBody>
          </p:sp>
          <p:sp>
            <p:nvSpPr>
              <p:cNvPr id="11"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kern="0">
                  <a:solidFill>
                    <a:srgbClr val="000000"/>
                  </a:solidFill>
                  <a:latin typeface="Arial" panose="020B0604020202020204" pitchFamily="34" charset="0"/>
                </a:endParaRPr>
              </a:p>
            </p:txBody>
          </p:sp>
        </p:grpSp>
      </p:grpSp>
      <p:graphicFrame>
        <p:nvGraphicFramePr>
          <p:cNvPr id="18" name="Table 17">
            <a:extLst>
              <a:ext uri="{FF2B5EF4-FFF2-40B4-BE49-F238E27FC236}">
                <a16:creationId xmlns:a16="http://schemas.microsoft.com/office/drawing/2014/main" xmlns="" id="{E20EA413-3D18-4BCC-958C-55002BB5BEB4}"/>
              </a:ext>
            </a:extLst>
          </p:cNvPr>
          <p:cNvGraphicFramePr>
            <a:graphicFrameLocks noGrp="1"/>
          </p:cNvGraphicFramePr>
          <p:nvPr>
            <p:extLst>
              <p:ext uri="{D42A27DB-BD31-4B8C-83A1-F6EECF244321}">
                <p14:modId xmlns:p14="http://schemas.microsoft.com/office/powerpoint/2010/main" val="666560441"/>
              </p:ext>
            </p:extLst>
          </p:nvPr>
        </p:nvGraphicFramePr>
        <p:xfrm>
          <a:off x="150812" y="1066800"/>
          <a:ext cx="11887200" cy="5297170"/>
        </p:xfrm>
        <a:graphic>
          <a:graphicData uri="http://schemas.openxmlformats.org/drawingml/2006/table">
            <a:tbl>
              <a:tblPr/>
              <a:tblGrid>
                <a:gridCol w="1447800">
                  <a:extLst>
                    <a:ext uri="{9D8B030D-6E8A-4147-A177-3AD203B41FA5}">
                      <a16:colId xmlns:a16="http://schemas.microsoft.com/office/drawing/2014/main" xmlns="" val="2100911752"/>
                    </a:ext>
                  </a:extLst>
                </a:gridCol>
                <a:gridCol w="3048000">
                  <a:extLst>
                    <a:ext uri="{9D8B030D-6E8A-4147-A177-3AD203B41FA5}">
                      <a16:colId xmlns:a16="http://schemas.microsoft.com/office/drawing/2014/main" xmlns="" val="3541184973"/>
                    </a:ext>
                  </a:extLst>
                </a:gridCol>
                <a:gridCol w="5410200">
                  <a:extLst>
                    <a:ext uri="{9D8B030D-6E8A-4147-A177-3AD203B41FA5}">
                      <a16:colId xmlns:a16="http://schemas.microsoft.com/office/drawing/2014/main" xmlns="" val="2955522244"/>
                    </a:ext>
                  </a:extLst>
                </a:gridCol>
                <a:gridCol w="1981200">
                  <a:extLst>
                    <a:ext uri="{9D8B030D-6E8A-4147-A177-3AD203B41FA5}">
                      <a16:colId xmlns:a16="http://schemas.microsoft.com/office/drawing/2014/main" xmlns="" val="1502351878"/>
                    </a:ext>
                  </a:extLst>
                </a:gridCol>
              </a:tblGrid>
              <a:tr h="428625">
                <a:tc>
                  <a:txBody>
                    <a:bodyPr/>
                    <a:lstStyle/>
                    <a:p>
                      <a:pPr marL="0" marR="0" algn="ctr">
                        <a:lnSpc>
                          <a:spcPct val="1000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Toán tử</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57439" marR="157439"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000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Mô tả</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57439" marR="157439"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00000"/>
                        </a:lnSpc>
                        <a:spcBef>
                          <a:spcPts val="0"/>
                        </a:spcBef>
                        <a:spcAft>
                          <a:spcPts val="1875"/>
                        </a:spcAft>
                      </a:pPr>
                      <a:r>
                        <a:rPr lang="en-US" sz="21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Ví dụ</a:t>
                      </a:r>
                      <a:endParaRPr lang="en-US" sz="2100">
                        <a:effectLst/>
                        <a:latin typeface="Cambria" panose="02040503050406030204" pitchFamily="18" charset="0"/>
                        <a:ea typeface="Calibri" panose="020F0502020204030204" pitchFamily="34" charset="0"/>
                        <a:cs typeface="Times New Roman" panose="02020603050405020304" pitchFamily="18" charset="0"/>
                      </a:endParaRPr>
                    </a:p>
                  </a:txBody>
                  <a:tcPr marL="157439" marR="157439"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00000"/>
                        </a:lnSpc>
                        <a:spcBef>
                          <a:spcPts val="0"/>
                        </a:spcBef>
                        <a:spcAft>
                          <a:spcPts val="1875"/>
                        </a:spcAft>
                      </a:pPr>
                      <a:r>
                        <a:rPr lang="en-US" sz="2100" b="1" kern="1200">
                          <a:solidFill>
                            <a:srgbClr val="01435F"/>
                          </a:solidFill>
                          <a:effectLst/>
                          <a:latin typeface="Cambria" panose="02040503050406030204" pitchFamily="18" charset="0"/>
                          <a:ea typeface="Calibri" panose="020F0502020204030204" pitchFamily="34" charset="0"/>
                          <a:cs typeface="Times New Roman" panose="02020603050405020304" pitchFamily="18" charset="0"/>
                        </a:rPr>
                        <a:t>Dữ liệu trả về</a:t>
                      </a:r>
                    </a:p>
                  </a:txBody>
                  <a:tcPr marL="157439" marR="157439"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1251920941"/>
                  </a:ext>
                </a:extLst>
              </a:tr>
              <a:tr h="428625">
                <a:tc>
                  <a:txBody>
                    <a:bodyPr/>
                    <a:lstStyle/>
                    <a:p>
                      <a:pPr marL="0" marR="0" algn="ctr">
                        <a:lnSpc>
                          <a:spcPct val="114000"/>
                        </a:lnSpc>
                        <a:spcBef>
                          <a:spcPts val="0"/>
                        </a:spcBef>
                        <a:spcAft>
                          <a:spcPts val="0"/>
                        </a:spcAft>
                      </a:pPr>
                      <a:r>
                        <a:rPr lang="en-US" sz="2400" b="1">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b="1">
                        <a:solidFill>
                          <a:srgbClr val="FF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157439" marR="157439"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ct val="1140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Cộng</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57439" marR="157439"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ct val="114000"/>
                        </a:lnSpc>
                        <a:spcBef>
                          <a:spcPts val="0"/>
                        </a:spcBef>
                        <a:spcAft>
                          <a:spcPts val="0"/>
                        </a:spcAft>
                      </a:pPr>
                      <a:r>
                        <a:rPr lang="en-US" sz="2400">
                          <a:solidFill>
                            <a:srgbClr val="0000CC"/>
                          </a:solidFill>
                          <a:effectLst/>
                          <a:latin typeface="Cambria" panose="02040503050406030204" pitchFamily="18" charset="0"/>
                          <a:ea typeface="Times New Roman" panose="02020603050405020304" pitchFamily="18" charset="0"/>
                          <a:cs typeface="Times New Roman" panose="02020603050405020304" pitchFamily="18" charset="0"/>
                        </a:rPr>
                        <a:t> 12 + 4.9 =&gt; </a:t>
                      </a:r>
                      <a:r>
                        <a:rPr lang="en-US" sz="2400" err="1">
                          <a:solidFill>
                            <a:srgbClr val="0000CC"/>
                          </a:solidFill>
                          <a:effectLst/>
                          <a:latin typeface="Cambria" panose="02040503050406030204" pitchFamily="18" charset="0"/>
                          <a:ea typeface="Times New Roman" panose="02020603050405020304" pitchFamily="18" charset="0"/>
                          <a:cs typeface="Times New Roman" panose="02020603050405020304" pitchFamily="18" charset="0"/>
                        </a:rPr>
                        <a:t>kết</a:t>
                      </a:r>
                      <a:r>
                        <a:rPr lang="en-US" sz="2400">
                          <a:solidFill>
                            <a:srgbClr val="0000CC"/>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000CC"/>
                          </a:solidFill>
                          <a:effectLst/>
                          <a:latin typeface="Cambria" panose="02040503050406030204" pitchFamily="18" charset="0"/>
                          <a:ea typeface="Times New Roman" panose="02020603050405020304" pitchFamily="18" charset="0"/>
                          <a:cs typeface="Times New Roman" panose="02020603050405020304" pitchFamily="18" charset="0"/>
                        </a:rPr>
                        <a:t>quả</a:t>
                      </a:r>
                      <a:r>
                        <a:rPr lang="en-US" sz="2400">
                          <a:solidFill>
                            <a:srgbClr val="0000CC"/>
                          </a:solidFill>
                          <a:effectLst/>
                          <a:latin typeface="Cambria" panose="02040503050406030204" pitchFamily="18" charset="0"/>
                          <a:ea typeface="Times New Roman" panose="02020603050405020304" pitchFamily="18" charset="0"/>
                          <a:cs typeface="Times New Roman" panose="02020603050405020304" pitchFamily="18" charset="0"/>
                        </a:rPr>
                        <a:t>  16.9</a:t>
                      </a:r>
                      <a:endParaRPr lang="en-US" sz="2400">
                        <a:solidFill>
                          <a:srgbClr val="0000CC"/>
                        </a:solidFill>
                        <a:effectLst/>
                        <a:latin typeface="Cambria" panose="02040503050406030204" pitchFamily="18" charset="0"/>
                        <a:ea typeface="Calibri" panose="020F0502020204030204" pitchFamily="34" charset="0"/>
                        <a:cs typeface="Times New Roman" panose="02020603050405020304" pitchFamily="18" charset="0"/>
                      </a:endParaRPr>
                    </a:p>
                  </a:txBody>
                  <a:tcPr marL="157439" marR="157439"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ct val="114000"/>
                        </a:lnSpc>
                        <a:spcBef>
                          <a:spcPts val="0"/>
                        </a:spcBef>
                        <a:spcAft>
                          <a:spcPts val="0"/>
                        </a:spcAft>
                      </a:pPr>
                      <a:r>
                        <a:rPr lang="en-US" sz="1600" i="1">
                          <a:solidFill>
                            <a:srgbClr val="0000CC"/>
                          </a:solidFill>
                          <a:effectLst/>
                          <a:latin typeface="Century Gothic" panose="020B0502020202020204" pitchFamily="34" charset="0"/>
                          <a:ea typeface="Calibri" panose="020F0502020204030204" pitchFamily="34" charset="0"/>
                          <a:cs typeface="Times New Roman" panose="02020603050405020304" pitchFamily="18" charset="0"/>
                        </a:rPr>
                        <a:t>Số </a:t>
                      </a:r>
                      <a:r>
                        <a:rPr lang="en-US" sz="1600" i="1" smtClean="0">
                          <a:solidFill>
                            <a:srgbClr val="0000CC"/>
                          </a:solidFill>
                          <a:effectLst/>
                          <a:latin typeface="Century Gothic" panose="020B0502020202020204" pitchFamily="34" charset="0"/>
                          <a:ea typeface="Calibri" panose="020F0502020204030204" pitchFamily="34" charset="0"/>
                          <a:cs typeface="Times New Roman" panose="02020603050405020304" pitchFamily="18" charset="0"/>
                        </a:rPr>
                        <a:t>thực, nguyên</a:t>
                      </a:r>
                      <a:endParaRPr lang="en-US" sz="1600" i="1">
                        <a:solidFill>
                          <a:srgbClr val="0000CC"/>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157439" marR="157439"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extLst>
                  <a:ext uri="{0D108BD9-81ED-4DB2-BD59-A6C34878D82A}">
                    <a16:rowId xmlns:a16="http://schemas.microsoft.com/office/drawing/2014/main" xmlns="" val="3334761513"/>
                  </a:ext>
                </a:extLst>
              </a:tr>
              <a:tr h="428625">
                <a:tc>
                  <a:txBody>
                    <a:bodyPr/>
                    <a:lstStyle/>
                    <a:p>
                      <a:pPr marL="0" marR="0" algn="ctr">
                        <a:lnSpc>
                          <a:spcPct val="114000"/>
                        </a:lnSpc>
                        <a:spcBef>
                          <a:spcPts val="0"/>
                        </a:spcBef>
                        <a:spcAft>
                          <a:spcPts val="0"/>
                        </a:spcAft>
                      </a:pPr>
                      <a:r>
                        <a:rPr lang="en-US" sz="2400" b="1">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b="1">
                        <a:solidFill>
                          <a:srgbClr val="FF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157439" marR="157439"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ct val="1140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Trừ</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57439" marR="157439"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ct val="114000"/>
                        </a:lnSpc>
                        <a:spcBef>
                          <a:spcPts val="0"/>
                        </a:spcBef>
                        <a:spcAft>
                          <a:spcPts val="0"/>
                        </a:spcAft>
                      </a:pPr>
                      <a:r>
                        <a:rPr lang="en-US" sz="2400">
                          <a:solidFill>
                            <a:srgbClr val="0000CC"/>
                          </a:solidFill>
                          <a:effectLst/>
                          <a:latin typeface="Cambria" panose="02040503050406030204" pitchFamily="18" charset="0"/>
                          <a:ea typeface="Times New Roman" panose="02020603050405020304" pitchFamily="18" charset="0"/>
                          <a:cs typeface="Times New Roman" panose="02020603050405020304" pitchFamily="18" charset="0"/>
                        </a:rPr>
                        <a:t> 3.98 – 4 =&gt; kết quả  -0.02</a:t>
                      </a:r>
                      <a:endParaRPr lang="en-US" sz="2400">
                        <a:solidFill>
                          <a:srgbClr val="0000CC"/>
                        </a:solidFill>
                        <a:effectLst/>
                        <a:latin typeface="Cambria" panose="02040503050406030204" pitchFamily="18" charset="0"/>
                        <a:ea typeface="Calibri" panose="020F0502020204030204" pitchFamily="34" charset="0"/>
                        <a:cs typeface="Times New Roman" panose="02020603050405020304" pitchFamily="18" charset="0"/>
                      </a:endParaRPr>
                    </a:p>
                  </a:txBody>
                  <a:tcPr marL="157439" marR="157439"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sz="1600" b="0" i="1" u="none" strike="noStrike" kern="1200" cap="none" spc="0" normalizeH="0" baseline="0" noProof="0">
                          <a:ln>
                            <a:noFill/>
                          </a:ln>
                          <a:solidFill>
                            <a:srgbClr val="0000CC"/>
                          </a:solidFill>
                          <a:effectLst/>
                          <a:uLnTx/>
                          <a:uFillTx/>
                          <a:latin typeface="Century Gothic" panose="020B0502020202020204" pitchFamily="34" charset="0"/>
                          <a:ea typeface="Calibri" panose="020F0502020204030204" pitchFamily="34" charset="0"/>
                          <a:cs typeface="Times New Roman" panose="02020603050405020304" pitchFamily="18" charset="0"/>
                        </a:rPr>
                        <a:t>Số </a:t>
                      </a:r>
                      <a:r>
                        <a:rPr kumimoji="0" lang="en-US" sz="1600" b="0" i="1" u="none" strike="noStrike" kern="1200" cap="none" spc="0" normalizeH="0" baseline="0" noProof="0" smtClean="0">
                          <a:ln>
                            <a:noFill/>
                          </a:ln>
                          <a:solidFill>
                            <a:srgbClr val="0000CC"/>
                          </a:solidFill>
                          <a:effectLst/>
                          <a:uLnTx/>
                          <a:uFillTx/>
                          <a:latin typeface="Century Gothic" panose="020B0502020202020204" pitchFamily="34" charset="0"/>
                          <a:ea typeface="Calibri" panose="020F0502020204030204" pitchFamily="34" charset="0"/>
                          <a:cs typeface="Times New Roman" panose="02020603050405020304" pitchFamily="18" charset="0"/>
                        </a:rPr>
                        <a:t> thực, nguyên</a:t>
                      </a:r>
                      <a:endParaRPr kumimoji="0" lang="en-US" sz="1600" b="0" i="1" u="none" strike="noStrike" kern="1200" cap="none" spc="0" normalizeH="0" baseline="0" noProof="0">
                        <a:ln>
                          <a:noFill/>
                        </a:ln>
                        <a:solidFill>
                          <a:srgbClr val="0000CC"/>
                        </a:solidFill>
                        <a:effectLst/>
                        <a:uLnTx/>
                        <a:uFillTx/>
                        <a:latin typeface="Century Gothic" panose="020B0502020202020204" pitchFamily="34" charset="0"/>
                        <a:ea typeface="Calibri" panose="020F0502020204030204" pitchFamily="34" charset="0"/>
                        <a:cs typeface="Times New Roman" panose="02020603050405020304" pitchFamily="18" charset="0"/>
                      </a:endParaRPr>
                    </a:p>
                  </a:txBody>
                  <a:tcPr marL="157439" marR="157439"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extLst>
                  <a:ext uri="{0D108BD9-81ED-4DB2-BD59-A6C34878D82A}">
                    <a16:rowId xmlns:a16="http://schemas.microsoft.com/office/drawing/2014/main" xmlns="" val="3576153234"/>
                  </a:ext>
                </a:extLst>
              </a:tr>
              <a:tr h="428625">
                <a:tc>
                  <a:txBody>
                    <a:bodyPr/>
                    <a:lstStyle/>
                    <a:p>
                      <a:pPr marL="0" marR="0" algn="ctr">
                        <a:lnSpc>
                          <a:spcPct val="114000"/>
                        </a:lnSpc>
                        <a:spcBef>
                          <a:spcPts val="0"/>
                        </a:spcBef>
                        <a:spcAft>
                          <a:spcPts val="0"/>
                        </a:spcAft>
                      </a:pPr>
                      <a:r>
                        <a:rPr lang="en-US" sz="2400" b="1">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b="1">
                        <a:solidFill>
                          <a:srgbClr val="FF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157439" marR="157439"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ct val="1140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Nhân</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57439" marR="157439"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ct val="114000"/>
                        </a:lnSpc>
                        <a:spcBef>
                          <a:spcPts val="0"/>
                        </a:spcBef>
                        <a:spcAft>
                          <a:spcPts val="0"/>
                        </a:spcAft>
                      </a:pPr>
                      <a:r>
                        <a:rPr lang="en-US" sz="2400">
                          <a:solidFill>
                            <a:srgbClr val="0000CC"/>
                          </a:solidFill>
                          <a:effectLst/>
                          <a:latin typeface="Cambria" panose="02040503050406030204" pitchFamily="18" charset="0"/>
                          <a:ea typeface="Times New Roman" panose="02020603050405020304" pitchFamily="18" charset="0"/>
                          <a:cs typeface="Times New Roman" panose="02020603050405020304" pitchFamily="18" charset="0"/>
                        </a:rPr>
                        <a:t> 2 * </a:t>
                      </a:r>
                      <a:r>
                        <a:rPr lang="en-US" sz="2400" smtClean="0">
                          <a:solidFill>
                            <a:srgbClr val="0000CC"/>
                          </a:solidFill>
                          <a:effectLst/>
                          <a:latin typeface="Cambria" panose="02040503050406030204" pitchFamily="18" charset="0"/>
                          <a:ea typeface="Times New Roman" panose="02020603050405020304" pitchFamily="18" charset="0"/>
                          <a:cs typeface="Times New Roman" panose="02020603050405020304" pitchFamily="18" charset="0"/>
                        </a:rPr>
                        <a:t>3 </a:t>
                      </a:r>
                      <a:r>
                        <a:rPr lang="en-US" sz="2400">
                          <a:solidFill>
                            <a:srgbClr val="0000CC"/>
                          </a:solidFill>
                          <a:effectLst/>
                          <a:latin typeface="Cambria" panose="02040503050406030204" pitchFamily="18" charset="0"/>
                          <a:ea typeface="Times New Roman" panose="02020603050405020304" pitchFamily="18" charset="0"/>
                          <a:cs typeface="Times New Roman" panose="02020603050405020304" pitchFamily="18" charset="0"/>
                        </a:rPr>
                        <a:t>=&gt; kết quả </a:t>
                      </a:r>
                      <a:r>
                        <a:rPr lang="en-US" sz="2400" smtClean="0">
                          <a:solidFill>
                            <a:srgbClr val="0000CC"/>
                          </a:solidFill>
                          <a:effectLst/>
                          <a:latin typeface="Cambria" panose="02040503050406030204" pitchFamily="18" charset="0"/>
                          <a:ea typeface="Times New Roman" panose="02020603050405020304" pitchFamily="18" charset="0"/>
                          <a:cs typeface="Times New Roman" panose="02020603050405020304" pitchFamily="18" charset="0"/>
                        </a:rPr>
                        <a:t>6</a:t>
                      </a:r>
                      <a:endParaRPr lang="en-US" sz="2400">
                        <a:solidFill>
                          <a:srgbClr val="0000CC"/>
                        </a:solidFill>
                        <a:effectLst/>
                        <a:latin typeface="Cambria" panose="02040503050406030204" pitchFamily="18" charset="0"/>
                        <a:ea typeface="Calibri" panose="020F0502020204030204" pitchFamily="34" charset="0"/>
                        <a:cs typeface="Times New Roman" panose="02020603050405020304" pitchFamily="18" charset="0"/>
                      </a:endParaRPr>
                    </a:p>
                  </a:txBody>
                  <a:tcPr marL="157439" marR="157439"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sz="1600" b="0" i="1" u="none" strike="noStrike" kern="1200" cap="none" spc="0" normalizeH="0" baseline="0" noProof="0" smtClean="0">
                          <a:ln>
                            <a:noFill/>
                          </a:ln>
                          <a:solidFill>
                            <a:srgbClr val="0000CC"/>
                          </a:solidFill>
                          <a:effectLst/>
                          <a:uLnTx/>
                          <a:uFillTx/>
                          <a:latin typeface="Century Gothic" panose="020B0502020202020204" pitchFamily="34" charset="0"/>
                          <a:ea typeface="Calibri" panose="020F0502020204030204" pitchFamily="34" charset="0"/>
                          <a:cs typeface="Times New Roman" panose="02020603050405020304" pitchFamily="18" charset="0"/>
                        </a:rPr>
                        <a:t>Số thực, nguyên</a:t>
                      </a:r>
                      <a:endParaRPr kumimoji="0" lang="en-US" sz="1600" b="0" i="1" u="none" strike="noStrike" kern="1200" cap="none" spc="0" normalizeH="0" baseline="0" noProof="0">
                        <a:ln>
                          <a:noFill/>
                        </a:ln>
                        <a:solidFill>
                          <a:srgbClr val="0000CC"/>
                        </a:solidFill>
                        <a:effectLst/>
                        <a:uLnTx/>
                        <a:uFillTx/>
                        <a:latin typeface="Century Gothic" panose="020B0502020202020204" pitchFamily="34" charset="0"/>
                        <a:ea typeface="Calibri" panose="020F0502020204030204" pitchFamily="34" charset="0"/>
                        <a:cs typeface="Times New Roman" panose="02020603050405020304" pitchFamily="18" charset="0"/>
                      </a:endParaRPr>
                    </a:p>
                  </a:txBody>
                  <a:tcPr marL="157439" marR="157439"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extLst>
                  <a:ext uri="{0D108BD9-81ED-4DB2-BD59-A6C34878D82A}">
                    <a16:rowId xmlns:a16="http://schemas.microsoft.com/office/drawing/2014/main" xmlns="" val="887091777"/>
                  </a:ext>
                </a:extLst>
              </a:tr>
              <a:tr h="428625">
                <a:tc>
                  <a:txBody>
                    <a:bodyPr/>
                    <a:lstStyle/>
                    <a:p>
                      <a:pPr marL="0" marR="0" algn="ctr">
                        <a:lnSpc>
                          <a:spcPct val="114000"/>
                        </a:lnSpc>
                        <a:spcBef>
                          <a:spcPts val="0"/>
                        </a:spcBef>
                        <a:spcAft>
                          <a:spcPts val="0"/>
                        </a:spcAft>
                      </a:pPr>
                      <a:r>
                        <a:rPr lang="en-US" sz="2400" b="1">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b="1">
                        <a:solidFill>
                          <a:srgbClr val="FF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157439" marR="157439"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ct val="1140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Chia</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57439" marR="157439"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ct val="1140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a:solidFill>
                            <a:srgbClr val="0000CC"/>
                          </a:solidFill>
                          <a:effectLst/>
                          <a:latin typeface="Cambria" panose="02040503050406030204" pitchFamily="18" charset="0"/>
                          <a:ea typeface="Times New Roman" panose="02020603050405020304" pitchFamily="18" charset="0"/>
                          <a:cs typeface="Times New Roman" panose="02020603050405020304" pitchFamily="18" charset="0"/>
                        </a:rPr>
                        <a:t>9 / 2 =&gt; kết quả </a:t>
                      </a:r>
                      <a:r>
                        <a:rPr lang="en-US" sz="2400">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4</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.5</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57439" marR="157439"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ct val="114000"/>
                        </a:lnSpc>
                        <a:spcBef>
                          <a:spcPts val="0"/>
                        </a:spcBef>
                        <a:spcAft>
                          <a:spcPts val="0"/>
                        </a:spcAft>
                      </a:pPr>
                      <a:r>
                        <a:rPr kumimoji="0" lang="en-US" sz="1600" b="0" i="1" u="none" strike="noStrike" kern="1200" cap="none" spc="0" normalizeH="0" baseline="0" noProof="0">
                          <a:ln>
                            <a:noFill/>
                          </a:ln>
                          <a:solidFill>
                            <a:srgbClr val="0000CC"/>
                          </a:solidFill>
                          <a:effectLst/>
                          <a:uLnTx/>
                          <a:uFillTx/>
                          <a:latin typeface="Century Gothic" panose="020B0502020202020204" pitchFamily="34" charset="0"/>
                          <a:ea typeface="Calibri" panose="020F0502020204030204" pitchFamily="34" charset="0"/>
                          <a:cs typeface="Times New Roman" panose="02020603050405020304" pitchFamily="18" charset="0"/>
                        </a:rPr>
                        <a:t>Số thực</a:t>
                      </a:r>
                      <a:endParaRPr lang="en-US" sz="2000">
                        <a:effectLst/>
                        <a:latin typeface="Century Gothic" panose="020B0502020202020204" pitchFamily="34" charset="0"/>
                        <a:ea typeface="Calibri" panose="020F0502020204030204" pitchFamily="34" charset="0"/>
                        <a:cs typeface="Times New Roman" panose="02020603050405020304" pitchFamily="18" charset="0"/>
                      </a:endParaRPr>
                    </a:p>
                  </a:txBody>
                  <a:tcPr marL="157439" marR="157439"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extLst>
                  <a:ext uri="{0D108BD9-81ED-4DB2-BD59-A6C34878D82A}">
                    <a16:rowId xmlns:a16="http://schemas.microsoft.com/office/drawing/2014/main" xmlns="" val="1118865542"/>
                  </a:ext>
                </a:extLst>
              </a:tr>
              <a:tr h="428625">
                <a:tc>
                  <a:txBody>
                    <a:bodyPr/>
                    <a:lstStyle/>
                    <a:p>
                      <a:pPr marL="0" marR="0" algn="ctr">
                        <a:lnSpc>
                          <a:spcPct val="114000"/>
                        </a:lnSpc>
                        <a:spcBef>
                          <a:spcPts val="0"/>
                        </a:spcBef>
                        <a:spcAft>
                          <a:spcPts val="0"/>
                        </a:spcAft>
                      </a:pPr>
                      <a:r>
                        <a:rPr lang="en-US" sz="2400" b="1">
                          <a:solidFill>
                            <a:srgbClr val="00B050"/>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b="1">
                        <a:solidFill>
                          <a:srgbClr val="00B050"/>
                        </a:solidFill>
                        <a:effectLst/>
                        <a:latin typeface="Cambria" panose="02040503050406030204" pitchFamily="18" charset="0"/>
                        <a:ea typeface="Calibri" panose="020F0502020204030204" pitchFamily="34" charset="0"/>
                        <a:cs typeface="Times New Roman" panose="02020603050405020304" pitchFamily="18" charset="0"/>
                      </a:endParaRPr>
                    </a:p>
                  </a:txBody>
                  <a:tcPr marL="157439" marR="157439"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ct val="114000"/>
                        </a:lnSpc>
                        <a:spcBef>
                          <a:spcPts val="0"/>
                        </a:spcBef>
                        <a:spcAft>
                          <a:spcPts val="0"/>
                        </a:spcAft>
                      </a:pPr>
                      <a:r>
                        <a:rPr lang="en-US" sz="2400">
                          <a:solidFill>
                            <a:srgbClr val="7030A0"/>
                          </a:solidFill>
                          <a:effectLst/>
                          <a:latin typeface="Cambria" panose="02040503050406030204" pitchFamily="18" charset="0"/>
                          <a:ea typeface="Times New Roman" panose="02020603050405020304" pitchFamily="18" charset="0"/>
                          <a:cs typeface="Times New Roman" panose="02020603050405020304" pitchFamily="18" charset="0"/>
                        </a:rPr>
                        <a:t>Chia </a:t>
                      </a:r>
                      <a:r>
                        <a:rPr lang="en-US" sz="2400" err="1">
                          <a:solidFill>
                            <a:srgbClr val="7030A0"/>
                          </a:solidFill>
                          <a:effectLst/>
                          <a:latin typeface="Cambria" panose="02040503050406030204" pitchFamily="18" charset="0"/>
                          <a:ea typeface="Times New Roman" panose="02020603050405020304" pitchFamily="18" charset="0"/>
                          <a:cs typeface="Times New Roman" panose="02020603050405020304" pitchFamily="18" charset="0"/>
                        </a:rPr>
                        <a:t>lấy</a:t>
                      </a:r>
                      <a:r>
                        <a:rPr lang="en-US" sz="2400">
                          <a:solidFill>
                            <a:srgbClr val="7030A0"/>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7030A0"/>
                          </a:solidFill>
                          <a:effectLst/>
                          <a:latin typeface="Cambria" panose="02040503050406030204" pitchFamily="18" charset="0"/>
                          <a:ea typeface="Times New Roman" panose="02020603050405020304" pitchFamily="18" charset="0"/>
                          <a:cs typeface="Times New Roman" panose="02020603050405020304" pitchFamily="18" charset="0"/>
                        </a:rPr>
                        <a:t>phần</a:t>
                      </a:r>
                      <a:r>
                        <a:rPr lang="en-US" sz="2400">
                          <a:solidFill>
                            <a:srgbClr val="7030A0"/>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7030A0"/>
                          </a:solidFill>
                          <a:effectLst/>
                          <a:latin typeface="Cambria" panose="02040503050406030204" pitchFamily="18" charset="0"/>
                          <a:ea typeface="Times New Roman" panose="02020603050405020304" pitchFamily="18" charset="0"/>
                          <a:cs typeface="Times New Roman" panose="02020603050405020304" pitchFamily="18" charset="0"/>
                        </a:rPr>
                        <a:t>nguyên</a:t>
                      </a:r>
                      <a:endParaRPr lang="en-US" sz="2400">
                        <a:solidFill>
                          <a:srgbClr val="7030A0"/>
                        </a:solidFill>
                        <a:effectLst/>
                        <a:latin typeface="Cambria" panose="02040503050406030204" pitchFamily="18" charset="0"/>
                        <a:ea typeface="Calibri" panose="020F0502020204030204" pitchFamily="34" charset="0"/>
                        <a:cs typeface="Times New Roman" panose="02020603050405020304" pitchFamily="18" charset="0"/>
                      </a:endParaRPr>
                    </a:p>
                  </a:txBody>
                  <a:tcPr marL="157439" marR="157439"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ct val="1140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9 </a:t>
                      </a:r>
                      <a:r>
                        <a:rPr lang="en-US" sz="2400">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2 =&gt;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kết</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quả</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4</a:t>
                      </a:r>
                      <a:endParaRPr lang="en-US" sz="2400">
                        <a:solidFill>
                          <a:srgbClr val="FF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157439" marR="157439"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sz="1600" b="0" i="1" u="none" strike="noStrike" kern="1200" cap="none" spc="0" normalizeH="0" baseline="0" noProof="0">
                          <a:ln>
                            <a:noFill/>
                          </a:ln>
                          <a:solidFill>
                            <a:srgbClr val="0000CC"/>
                          </a:solidFill>
                          <a:effectLst/>
                          <a:uLnTx/>
                          <a:uFillTx/>
                          <a:latin typeface="Century Gothic" panose="020B0502020202020204" pitchFamily="34" charset="0"/>
                          <a:ea typeface="Calibri" panose="020F0502020204030204" pitchFamily="34" charset="0"/>
                          <a:cs typeface="Times New Roman" panose="02020603050405020304" pitchFamily="18" charset="0"/>
                        </a:rPr>
                        <a:t>Số nguyên</a:t>
                      </a:r>
                      <a:endParaRPr kumimoji="0" lang="en-US" sz="2000" b="0" i="0" u="none" strike="noStrike" kern="1200" cap="none" spc="0" normalizeH="0" baseline="0" noProof="0">
                        <a:ln>
                          <a:noFill/>
                        </a:ln>
                        <a:solidFill>
                          <a:prstClr val="black"/>
                        </a:solidFill>
                        <a:effectLst/>
                        <a:uLnTx/>
                        <a:uFillTx/>
                        <a:latin typeface="Century Gothic" panose="020B0502020202020204" pitchFamily="34" charset="0"/>
                        <a:ea typeface="Calibri" panose="020F0502020204030204" pitchFamily="34" charset="0"/>
                        <a:cs typeface="Times New Roman" panose="02020603050405020304" pitchFamily="18" charset="0"/>
                      </a:endParaRPr>
                    </a:p>
                  </a:txBody>
                  <a:tcPr marL="157439" marR="157439"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extLst>
                  <a:ext uri="{0D108BD9-81ED-4DB2-BD59-A6C34878D82A}">
                    <a16:rowId xmlns:a16="http://schemas.microsoft.com/office/drawing/2014/main" xmlns="" val="3617343596"/>
                  </a:ext>
                </a:extLst>
              </a:tr>
              <a:tr h="428625">
                <a:tc>
                  <a:txBody>
                    <a:bodyPr/>
                    <a:lstStyle/>
                    <a:p>
                      <a:pPr marL="0" marR="0" algn="ctr">
                        <a:lnSpc>
                          <a:spcPct val="114000"/>
                        </a:lnSpc>
                        <a:spcBef>
                          <a:spcPts val="0"/>
                        </a:spcBef>
                        <a:spcAft>
                          <a:spcPts val="0"/>
                        </a:spcAft>
                      </a:pPr>
                      <a:r>
                        <a:rPr lang="en-US" sz="2400" b="1">
                          <a:solidFill>
                            <a:srgbClr val="00B050"/>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b="1">
                        <a:solidFill>
                          <a:srgbClr val="00B050"/>
                        </a:solidFill>
                        <a:effectLst/>
                        <a:latin typeface="Cambria" panose="02040503050406030204" pitchFamily="18" charset="0"/>
                        <a:ea typeface="Calibri" panose="020F0502020204030204" pitchFamily="34" charset="0"/>
                        <a:cs typeface="Times New Roman" panose="02020603050405020304" pitchFamily="18" charset="0"/>
                      </a:endParaRPr>
                    </a:p>
                  </a:txBody>
                  <a:tcPr marL="157439" marR="157439"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ct val="114000"/>
                        </a:lnSpc>
                        <a:spcBef>
                          <a:spcPts val="0"/>
                        </a:spcBef>
                        <a:spcAft>
                          <a:spcPts val="0"/>
                        </a:spcAft>
                      </a:pPr>
                      <a:r>
                        <a:rPr lang="en-US" sz="2400">
                          <a:solidFill>
                            <a:srgbClr val="7030A0"/>
                          </a:solidFill>
                          <a:effectLst/>
                          <a:latin typeface="Cambria" panose="02040503050406030204" pitchFamily="18" charset="0"/>
                          <a:ea typeface="Times New Roman" panose="02020603050405020304" pitchFamily="18" charset="0"/>
                          <a:cs typeface="Times New Roman" panose="02020603050405020304" pitchFamily="18" charset="0"/>
                        </a:rPr>
                        <a:t> Chia </a:t>
                      </a:r>
                      <a:r>
                        <a:rPr lang="en-US" sz="2400" err="1">
                          <a:solidFill>
                            <a:srgbClr val="7030A0"/>
                          </a:solidFill>
                          <a:effectLst/>
                          <a:latin typeface="Cambria" panose="02040503050406030204" pitchFamily="18" charset="0"/>
                          <a:ea typeface="Times New Roman" panose="02020603050405020304" pitchFamily="18" charset="0"/>
                          <a:cs typeface="Times New Roman" panose="02020603050405020304" pitchFamily="18" charset="0"/>
                        </a:rPr>
                        <a:t>lấy</a:t>
                      </a:r>
                      <a:r>
                        <a:rPr lang="en-US" sz="2400">
                          <a:solidFill>
                            <a:srgbClr val="7030A0"/>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7030A0"/>
                          </a:solidFill>
                          <a:effectLst/>
                          <a:latin typeface="Cambria" panose="02040503050406030204" pitchFamily="18" charset="0"/>
                          <a:ea typeface="Times New Roman" panose="02020603050405020304" pitchFamily="18" charset="0"/>
                          <a:cs typeface="Times New Roman" panose="02020603050405020304" pitchFamily="18" charset="0"/>
                        </a:rPr>
                        <a:t>phần</a:t>
                      </a:r>
                      <a:r>
                        <a:rPr lang="en-US" sz="2400">
                          <a:solidFill>
                            <a:srgbClr val="7030A0"/>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7030A0"/>
                          </a:solidFill>
                          <a:effectLst/>
                          <a:latin typeface="Cambria" panose="02040503050406030204" pitchFamily="18" charset="0"/>
                          <a:ea typeface="Times New Roman" panose="02020603050405020304" pitchFamily="18" charset="0"/>
                          <a:cs typeface="Times New Roman" panose="02020603050405020304" pitchFamily="18" charset="0"/>
                        </a:rPr>
                        <a:t>dư</a:t>
                      </a:r>
                      <a:endParaRPr lang="en-US" sz="2400">
                        <a:solidFill>
                          <a:srgbClr val="7030A0"/>
                        </a:solidFill>
                        <a:effectLst/>
                        <a:latin typeface="Cambria" panose="02040503050406030204" pitchFamily="18" charset="0"/>
                        <a:ea typeface="Calibri" panose="020F0502020204030204" pitchFamily="34" charset="0"/>
                        <a:cs typeface="Times New Roman" panose="02020603050405020304" pitchFamily="18" charset="0"/>
                      </a:endParaRPr>
                    </a:p>
                  </a:txBody>
                  <a:tcPr marL="157439" marR="157439"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ct val="1140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9</a:t>
                      </a:r>
                      <a:r>
                        <a:rPr lang="en-US" sz="2400">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2 =&gt;</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kết</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quả</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1</a:t>
                      </a:r>
                      <a:endParaRPr lang="en-US" sz="2400">
                        <a:solidFill>
                          <a:srgbClr val="FF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157439" marR="157439"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sz="1600" b="0" i="1" u="none" strike="noStrike" kern="1200" cap="none" spc="0" normalizeH="0" baseline="0" noProof="0">
                          <a:ln>
                            <a:noFill/>
                          </a:ln>
                          <a:solidFill>
                            <a:srgbClr val="0000CC"/>
                          </a:solidFill>
                          <a:effectLst/>
                          <a:uLnTx/>
                          <a:uFillTx/>
                          <a:latin typeface="Century Gothic" panose="020B0502020202020204" pitchFamily="34" charset="0"/>
                          <a:ea typeface="Calibri" panose="020F0502020204030204" pitchFamily="34" charset="0"/>
                          <a:cs typeface="Times New Roman" panose="02020603050405020304" pitchFamily="18" charset="0"/>
                        </a:rPr>
                        <a:t>Số nguyên</a:t>
                      </a:r>
                      <a:endParaRPr kumimoji="0" lang="en-US" sz="2000" b="0" i="0" u="none" strike="noStrike" kern="1200" cap="none" spc="0" normalizeH="0" baseline="0" noProof="0">
                        <a:ln>
                          <a:noFill/>
                        </a:ln>
                        <a:solidFill>
                          <a:prstClr val="black"/>
                        </a:solidFill>
                        <a:effectLst/>
                        <a:uLnTx/>
                        <a:uFillTx/>
                        <a:latin typeface="Century Gothic" panose="020B0502020202020204" pitchFamily="34" charset="0"/>
                        <a:ea typeface="Calibri" panose="020F0502020204030204" pitchFamily="34" charset="0"/>
                        <a:cs typeface="Times New Roman" panose="02020603050405020304" pitchFamily="18" charset="0"/>
                      </a:endParaRPr>
                    </a:p>
                  </a:txBody>
                  <a:tcPr marL="157439" marR="157439"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extLst>
                  <a:ext uri="{0D108BD9-81ED-4DB2-BD59-A6C34878D82A}">
                    <a16:rowId xmlns:a16="http://schemas.microsoft.com/office/drawing/2014/main" xmlns="" val="3378011105"/>
                  </a:ext>
                </a:extLst>
              </a:tr>
              <a:tr h="428625">
                <a:tc>
                  <a:txBody>
                    <a:bodyPr/>
                    <a:lstStyle/>
                    <a:p>
                      <a:pPr marL="0" marR="0" algn="ctr">
                        <a:lnSpc>
                          <a:spcPct val="114000"/>
                        </a:lnSpc>
                        <a:spcBef>
                          <a:spcPts val="0"/>
                        </a:spcBef>
                        <a:spcAft>
                          <a:spcPts val="0"/>
                        </a:spcAft>
                      </a:pPr>
                      <a:r>
                        <a:rPr lang="en-US" sz="2400" b="1">
                          <a:solidFill>
                            <a:srgbClr val="00B050"/>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b="1">
                        <a:solidFill>
                          <a:srgbClr val="00B050"/>
                        </a:solidFill>
                        <a:effectLst/>
                        <a:latin typeface="Cambria" panose="02040503050406030204" pitchFamily="18" charset="0"/>
                        <a:ea typeface="Calibri" panose="020F0502020204030204" pitchFamily="34" charset="0"/>
                        <a:cs typeface="Times New Roman" panose="02020603050405020304" pitchFamily="18" charset="0"/>
                      </a:endParaRPr>
                    </a:p>
                  </a:txBody>
                  <a:tcPr marL="157439" marR="157439"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ct val="114000"/>
                        </a:lnSpc>
                        <a:spcBef>
                          <a:spcPts val="0"/>
                        </a:spcBef>
                        <a:spcAft>
                          <a:spcPts val="0"/>
                        </a:spcAft>
                      </a:pPr>
                      <a:r>
                        <a:rPr lang="en-US" sz="2400">
                          <a:solidFill>
                            <a:srgbClr val="7030A0"/>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7030A0"/>
                          </a:solidFill>
                          <a:effectLst/>
                          <a:latin typeface="Cambria" panose="02040503050406030204" pitchFamily="18" charset="0"/>
                          <a:ea typeface="Times New Roman" panose="02020603050405020304" pitchFamily="18" charset="0"/>
                          <a:cs typeface="Times New Roman" panose="02020603050405020304" pitchFamily="18" charset="0"/>
                        </a:rPr>
                        <a:t>Lũy</a:t>
                      </a:r>
                      <a:r>
                        <a:rPr lang="en-US" sz="2400">
                          <a:solidFill>
                            <a:srgbClr val="7030A0"/>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7030A0"/>
                          </a:solidFill>
                          <a:effectLst/>
                          <a:latin typeface="Cambria" panose="02040503050406030204" pitchFamily="18" charset="0"/>
                          <a:ea typeface="Times New Roman" panose="02020603050405020304" pitchFamily="18" charset="0"/>
                          <a:cs typeface="Times New Roman" panose="02020603050405020304" pitchFamily="18" charset="0"/>
                        </a:rPr>
                        <a:t>thừa</a:t>
                      </a:r>
                      <a:endParaRPr lang="en-US" sz="2400">
                        <a:solidFill>
                          <a:srgbClr val="7030A0"/>
                        </a:solidFill>
                        <a:effectLst/>
                        <a:latin typeface="Cambria" panose="02040503050406030204" pitchFamily="18" charset="0"/>
                        <a:ea typeface="Calibri" panose="020F0502020204030204" pitchFamily="34" charset="0"/>
                        <a:cs typeface="Times New Roman" panose="02020603050405020304" pitchFamily="18" charset="0"/>
                      </a:endParaRPr>
                    </a:p>
                  </a:txBody>
                  <a:tcPr marL="157439" marR="157439"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ct val="1140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2**3 </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kết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quả</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8 ~ pow(2,3)</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57439" marR="157439"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sz="1600" b="0" i="1" u="none" strike="noStrike" kern="1200" cap="none" spc="0" normalizeH="0" baseline="0" noProof="0">
                          <a:ln>
                            <a:noFill/>
                          </a:ln>
                          <a:solidFill>
                            <a:srgbClr val="0000CC"/>
                          </a:solidFill>
                          <a:effectLst/>
                          <a:uLnTx/>
                          <a:uFillTx/>
                          <a:latin typeface="Century Gothic" panose="020B0502020202020204" pitchFamily="34" charset="0"/>
                          <a:ea typeface="Calibri" panose="020F0502020204030204" pitchFamily="34" charset="0"/>
                          <a:cs typeface="Times New Roman" panose="02020603050405020304" pitchFamily="18" charset="0"/>
                        </a:rPr>
                        <a:t>Số </a:t>
                      </a:r>
                      <a:r>
                        <a:rPr kumimoji="0" lang="en-US" sz="1600" b="0" i="1" u="none" strike="noStrike" kern="1200" cap="none" spc="0" normalizeH="0" baseline="0" noProof="0" smtClean="0">
                          <a:ln>
                            <a:noFill/>
                          </a:ln>
                          <a:solidFill>
                            <a:srgbClr val="0000CC"/>
                          </a:solidFill>
                          <a:effectLst/>
                          <a:uLnTx/>
                          <a:uFillTx/>
                          <a:latin typeface="Century Gothic" panose="020B0502020202020204" pitchFamily="34" charset="0"/>
                          <a:ea typeface="Calibri" panose="020F0502020204030204" pitchFamily="34" charset="0"/>
                          <a:cs typeface="Times New Roman" panose="02020603050405020304" pitchFamily="18" charset="0"/>
                        </a:rPr>
                        <a:t>nguyên, thực</a:t>
                      </a:r>
                      <a:endParaRPr kumimoji="0" lang="en-US" sz="1600" b="0" i="1" u="none" strike="noStrike" kern="1200" cap="none" spc="0" normalizeH="0" baseline="0" noProof="0">
                        <a:ln>
                          <a:noFill/>
                        </a:ln>
                        <a:solidFill>
                          <a:srgbClr val="0000CC"/>
                        </a:solidFill>
                        <a:effectLst/>
                        <a:uLnTx/>
                        <a:uFillTx/>
                        <a:latin typeface="Century Gothic" panose="020B0502020202020204" pitchFamily="34" charset="0"/>
                        <a:ea typeface="Calibri" panose="020F0502020204030204" pitchFamily="34" charset="0"/>
                        <a:cs typeface="Times New Roman" panose="02020603050405020304" pitchFamily="18" charset="0"/>
                      </a:endParaRPr>
                    </a:p>
                  </a:txBody>
                  <a:tcPr marL="157439" marR="157439"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extLst>
                  <a:ext uri="{0D108BD9-81ED-4DB2-BD59-A6C34878D82A}">
                    <a16:rowId xmlns:a16="http://schemas.microsoft.com/office/drawing/2014/main" xmlns="" val="1616614196"/>
                  </a:ext>
                </a:extLst>
              </a:tr>
              <a:tr h="428625">
                <a:tc>
                  <a:txBody>
                    <a:bodyPr/>
                    <a:lstStyle/>
                    <a:p>
                      <a:pPr marL="0" marR="0" algn="ctr">
                        <a:lnSpc>
                          <a:spcPct val="114000"/>
                        </a:lnSpc>
                        <a:spcBef>
                          <a:spcPts val="0"/>
                        </a:spcBef>
                        <a:spcAft>
                          <a:spcPts val="0"/>
                        </a:spcAft>
                      </a:pPr>
                      <a:r>
                        <a:rPr lang="en-US" sz="2400" b="1">
                          <a:solidFill>
                            <a:srgbClr val="3333FF"/>
                          </a:solidFill>
                          <a:effectLst/>
                          <a:latin typeface="Cambria" panose="02040503050406030204" pitchFamily="18" charset="0"/>
                          <a:ea typeface="Calibri" panose="020F0502020204030204" pitchFamily="34" charset="0"/>
                          <a:cs typeface="Times New Roman" panose="02020603050405020304" pitchFamily="18" charset="0"/>
                        </a:rPr>
                        <a:t>+</a:t>
                      </a:r>
                    </a:p>
                  </a:txBody>
                  <a:tcPr marL="157439" marR="157439"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ct val="114000"/>
                        </a:lnSpc>
                        <a:spcBef>
                          <a:spcPts val="0"/>
                        </a:spcBef>
                        <a:spcAft>
                          <a:spcPts val="0"/>
                        </a:spcAft>
                      </a:pPr>
                      <a:r>
                        <a:rPr lang="en-US" sz="2400">
                          <a:solidFill>
                            <a:srgbClr val="3333FF"/>
                          </a:solidFill>
                          <a:effectLst/>
                          <a:latin typeface="Cambria" panose="02040503050406030204" pitchFamily="18" charset="0"/>
                          <a:ea typeface="Calibri" panose="020F0502020204030204" pitchFamily="34" charset="0"/>
                          <a:cs typeface="Times New Roman" panose="02020603050405020304" pitchFamily="18" charset="0"/>
                        </a:rPr>
                        <a:t>Ghép xâu</a:t>
                      </a:r>
                    </a:p>
                  </a:txBody>
                  <a:tcPr marL="157439" marR="157439"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ct val="114000"/>
                        </a:lnSpc>
                        <a:spcBef>
                          <a:spcPts val="0"/>
                        </a:spcBef>
                        <a:spcAft>
                          <a:spcPts val="0"/>
                        </a:spcAft>
                      </a:pPr>
                      <a:r>
                        <a:rPr lang="en-US" sz="2000" smtClean="0">
                          <a:solidFill>
                            <a:srgbClr val="3333FF"/>
                          </a:solidFill>
                          <a:effectLst/>
                          <a:latin typeface="Cambria" panose="02040503050406030204" pitchFamily="18" charset="0"/>
                          <a:ea typeface="Calibri" panose="020F0502020204030204" pitchFamily="34" charset="0"/>
                          <a:cs typeface="Times New Roman" panose="02020603050405020304" pitchFamily="18" charset="0"/>
                        </a:rPr>
                        <a:t>‘chilanggialai’</a:t>
                      </a:r>
                      <a:r>
                        <a:rPr lang="en-US" sz="2000" b="1" smtClean="0">
                          <a:solidFill>
                            <a:srgbClr val="3333FF"/>
                          </a:solidFill>
                          <a:effectLst/>
                          <a:latin typeface="Cambria" panose="02040503050406030204" pitchFamily="18" charset="0"/>
                          <a:ea typeface="Calibri" panose="020F0502020204030204" pitchFamily="34" charset="0"/>
                          <a:cs typeface="Times New Roman" panose="02020603050405020304" pitchFamily="18" charset="0"/>
                        </a:rPr>
                        <a:t>+</a:t>
                      </a:r>
                      <a:r>
                        <a:rPr lang="en-US" sz="2000" smtClean="0">
                          <a:solidFill>
                            <a:srgbClr val="3333FF"/>
                          </a:solidFill>
                          <a:effectLst/>
                          <a:latin typeface="Cambria" panose="02040503050406030204" pitchFamily="18" charset="0"/>
                          <a:ea typeface="Calibri" panose="020F0502020204030204" pitchFamily="34" charset="0"/>
                          <a:cs typeface="Times New Roman" panose="02020603050405020304" pitchFamily="18" charset="0"/>
                        </a:rPr>
                        <a:t>‘.edu.vn’ </a:t>
                      </a:r>
                      <a:r>
                        <a:rPr lang="en-US" sz="2000" smtClean="0">
                          <a:solidFill>
                            <a:srgbClr val="3333FF"/>
                          </a:solidFill>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r>
                        <a:rPr lang="en-US" sz="2000" smtClean="0">
                          <a:solidFill>
                            <a:srgbClr val="3333FF"/>
                          </a:solidFill>
                          <a:effectLst/>
                          <a:latin typeface="Cambria" panose="02040503050406030204" pitchFamily="18" charset="0"/>
                          <a:ea typeface="Calibri" panose="020F0502020204030204" pitchFamily="34" charset="0"/>
                          <a:cs typeface="Times New Roman" panose="02020603050405020304" pitchFamily="18" charset="0"/>
                        </a:rPr>
                        <a:t>‘chilanggialai.edu.vn’</a:t>
                      </a:r>
                      <a:endParaRPr lang="en-US" sz="2000">
                        <a:solidFill>
                          <a:srgbClr val="3333FF"/>
                        </a:solidFill>
                        <a:effectLst/>
                        <a:latin typeface="Cambria" panose="02040503050406030204" pitchFamily="18" charset="0"/>
                        <a:ea typeface="Calibri" panose="020F0502020204030204" pitchFamily="34" charset="0"/>
                        <a:cs typeface="Times New Roman" panose="02020603050405020304" pitchFamily="18" charset="0"/>
                      </a:endParaRPr>
                    </a:p>
                  </a:txBody>
                  <a:tcPr marL="157439" marR="157439"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sz="1600" b="0" i="1" u="none" strike="noStrike" kern="1200" cap="none" spc="0" normalizeH="0" baseline="0" noProof="0">
                          <a:ln>
                            <a:noFill/>
                          </a:ln>
                          <a:solidFill>
                            <a:srgbClr val="3333FF"/>
                          </a:solidFill>
                          <a:effectLst/>
                          <a:uLnTx/>
                          <a:uFillTx/>
                          <a:latin typeface="Century Gothic" panose="020B0502020202020204" pitchFamily="34" charset="0"/>
                          <a:ea typeface="Calibri" panose="020F0502020204030204" pitchFamily="34" charset="0"/>
                          <a:cs typeface="Times New Roman" panose="02020603050405020304" pitchFamily="18" charset="0"/>
                        </a:rPr>
                        <a:t>Xâu kí </a:t>
                      </a:r>
                      <a:r>
                        <a:rPr kumimoji="0" lang="en-US" sz="1600" b="0" i="1" u="none" strike="noStrike" kern="1200" cap="none" spc="0" normalizeH="0" baseline="0" noProof="0" smtClean="0">
                          <a:ln>
                            <a:noFill/>
                          </a:ln>
                          <a:solidFill>
                            <a:srgbClr val="3333FF"/>
                          </a:solidFill>
                          <a:effectLst/>
                          <a:uLnTx/>
                          <a:uFillTx/>
                          <a:latin typeface="Century Gothic" panose="020B0502020202020204" pitchFamily="34" charset="0"/>
                          <a:ea typeface="Calibri" panose="020F0502020204030204" pitchFamily="34" charset="0"/>
                          <a:cs typeface="Times New Roman" panose="02020603050405020304" pitchFamily="18" charset="0"/>
                        </a:rPr>
                        <a:t>tự</a:t>
                      </a:r>
                      <a:endParaRPr kumimoji="0" lang="en-US" sz="1600" b="0" i="1" u="none" strike="noStrike" kern="1200" cap="none" spc="0" normalizeH="0" baseline="0" noProof="0">
                        <a:ln>
                          <a:noFill/>
                        </a:ln>
                        <a:solidFill>
                          <a:srgbClr val="3333FF"/>
                        </a:solidFill>
                        <a:effectLst/>
                        <a:uLnTx/>
                        <a:uFillTx/>
                        <a:latin typeface="Century Gothic" panose="020B0502020202020204" pitchFamily="34" charset="0"/>
                        <a:ea typeface="Calibri" panose="020F0502020204030204" pitchFamily="34" charset="0"/>
                        <a:cs typeface="Times New Roman" panose="02020603050405020304" pitchFamily="18" charset="0"/>
                      </a:endParaRPr>
                    </a:p>
                  </a:txBody>
                  <a:tcPr marL="157439" marR="157439"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extLst>
                  <a:ext uri="{0D108BD9-81ED-4DB2-BD59-A6C34878D82A}">
                    <a16:rowId xmlns:a16="http://schemas.microsoft.com/office/drawing/2014/main" xmlns="" val="399450603"/>
                  </a:ext>
                </a:extLst>
              </a:tr>
              <a:tr h="428625">
                <a:tc>
                  <a:txBody>
                    <a:bodyPr/>
                    <a:lstStyle/>
                    <a:p>
                      <a:pPr marL="0" marR="0" algn="ctr">
                        <a:lnSpc>
                          <a:spcPct val="114000"/>
                        </a:lnSpc>
                        <a:spcBef>
                          <a:spcPts val="0"/>
                        </a:spcBef>
                        <a:spcAft>
                          <a:spcPts val="0"/>
                        </a:spcAft>
                      </a:pPr>
                      <a:r>
                        <a:rPr lang="en-US" sz="2400" b="1">
                          <a:solidFill>
                            <a:srgbClr val="3333FF"/>
                          </a:solidFill>
                          <a:effectLst/>
                          <a:latin typeface="Cambria" panose="02040503050406030204" pitchFamily="18" charset="0"/>
                          <a:ea typeface="Calibri" panose="020F0502020204030204" pitchFamily="34" charset="0"/>
                          <a:cs typeface="Times New Roman" panose="02020603050405020304" pitchFamily="18" charset="0"/>
                        </a:rPr>
                        <a:t>*</a:t>
                      </a:r>
                    </a:p>
                  </a:txBody>
                  <a:tcPr marL="157439" marR="157439"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ct val="114000"/>
                        </a:lnSpc>
                        <a:spcBef>
                          <a:spcPts val="0"/>
                        </a:spcBef>
                        <a:spcAft>
                          <a:spcPts val="0"/>
                        </a:spcAft>
                      </a:pPr>
                      <a:r>
                        <a:rPr lang="en-US" sz="2400">
                          <a:solidFill>
                            <a:srgbClr val="3333FF"/>
                          </a:solidFill>
                          <a:effectLst/>
                          <a:latin typeface="Cambria" panose="02040503050406030204" pitchFamily="18" charset="0"/>
                          <a:ea typeface="Calibri" panose="020F0502020204030204" pitchFamily="34" charset="0"/>
                          <a:cs typeface="Times New Roman" panose="02020603050405020304" pitchFamily="18" charset="0"/>
                        </a:rPr>
                        <a:t>Lặp xâu </a:t>
                      </a:r>
                      <a:r>
                        <a:rPr lang="en-US" sz="1800" i="1">
                          <a:solidFill>
                            <a:srgbClr val="3333FF"/>
                          </a:solidFill>
                          <a:effectLst/>
                          <a:latin typeface="Cambria" panose="02040503050406030204" pitchFamily="18" charset="0"/>
                          <a:ea typeface="Calibri" panose="020F0502020204030204" pitchFamily="34" charset="0"/>
                          <a:cs typeface="Times New Roman" panose="02020603050405020304" pitchFamily="18" charset="0"/>
                        </a:rPr>
                        <a:t>(nhân xâu với số)</a:t>
                      </a:r>
                      <a:endParaRPr lang="en-US" sz="2400" i="1">
                        <a:solidFill>
                          <a:srgbClr val="3333FF"/>
                        </a:solidFill>
                        <a:effectLst/>
                        <a:latin typeface="Cambria" panose="02040503050406030204" pitchFamily="18" charset="0"/>
                        <a:ea typeface="Calibri" panose="020F0502020204030204" pitchFamily="34" charset="0"/>
                        <a:cs typeface="Times New Roman" panose="02020603050405020304" pitchFamily="18" charset="0"/>
                      </a:endParaRPr>
                    </a:p>
                  </a:txBody>
                  <a:tcPr marL="157439" marR="157439"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lang="en-US" sz="2400" smtClean="0">
                          <a:solidFill>
                            <a:srgbClr val="3333FF"/>
                          </a:solidFill>
                          <a:effectLst/>
                          <a:latin typeface="Cambria" panose="02040503050406030204" pitchFamily="18" charset="0"/>
                          <a:ea typeface="Calibri" panose="020F0502020204030204" pitchFamily="34" charset="0"/>
                          <a:cs typeface="Times New Roman" panose="02020603050405020304" pitchFamily="18" charset="0"/>
                        </a:rPr>
                        <a:t>‘chilang’ </a:t>
                      </a:r>
                      <a:r>
                        <a:rPr lang="en-US" sz="2400" b="1">
                          <a:solidFill>
                            <a:srgbClr val="3333FF"/>
                          </a:solidFill>
                          <a:effectLst/>
                          <a:latin typeface="Cambria" panose="02040503050406030204" pitchFamily="18" charset="0"/>
                          <a:ea typeface="Calibri" panose="020F0502020204030204" pitchFamily="34" charset="0"/>
                          <a:cs typeface="Times New Roman" panose="02020603050405020304" pitchFamily="18" charset="0"/>
                        </a:rPr>
                        <a:t>* </a:t>
                      </a:r>
                      <a:r>
                        <a:rPr lang="en-US" sz="2400">
                          <a:solidFill>
                            <a:srgbClr val="3333FF"/>
                          </a:solidFill>
                          <a:effectLst/>
                          <a:latin typeface="Cambria" panose="02040503050406030204" pitchFamily="18" charset="0"/>
                          <a:ea typeface="Calibri" panose="020F0502020204030204" pitchFamily="34" charset="0"/>
                          <a:cs typeface="Times New Roman" panose="02020603050405020304" pitchFamily="18" charset="0"/>
                        </a:rPr>
                        <a:t>2 </a:t>
                      </a:r>
                      <a:r>
                        <a:rPr lang="en-US" sz="2400">
                          <a:solidFill>
                            <a:srgbClr val="3333FF"/>
                          </a:solidFill>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 </a:t>
                      </a:r>
                      <a:r>
                        <a:rPr lang="en-US" sz="2400" smtClean="0">
                          <a:solidFill>
                            <a:srgbClr val="3333FF"/>
                          </a:solidFill>
                          <a:effectLst/>
                          <a:latin typeface="Cambria" panose="02040503050406030204" pitchFamily="18" charset="0"/>
                          <a:ea typeface="Calibri" panose="020F0502020204030204" pitchFamily="34" charset="0"/>
                          <a:cs typeface="Times New Roman" panose="02020603050405020304" pitchFamily="18" charset="0"/>
                        </a:rPr>
                        <a:t>‘chilangchilang’</a:t>
                      </a:r>
                      <a:endParaRPr lang="en-US" sz="2400">
                        <a:solidFill>
                          <a:srgbClr val="3333FF"/>
                        </a:solidFill>
                        <a:effectLst/>
                        <a:latin typeface="Cambria" panose="02040503050406030204" pitchFamily="18" charset="0"/>
                        <a:ea typeface="Calibri" panose="020F0502020204030204" pitchFamily="34" charset="0"/>
                        <a:cs typeface="Times New Roman" panose="02020603050405020304" pitchFamily="18" charset="0"/>
                      </a:endParaRPr>
                    </a:p>
                  </a:txBody>
                  <a:tcPr marL="157439" marR="157439"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sz="1600" b="0" i="1" u="none" strike="noStrike" kern="1200" cap="none" spc="0" normalizeH="0" baseline="0" noProof="0">
                          <a:ln>
                            <a:noFill/>
                          </a:ln>
                          <a:solidFill>
                            <a:srgbClr val="3333FF"/>
                          </a:solidFill>
                          <a:effectLst/>
                          <a:uLnTx/>
                          <a:uFillTx/>
                          <a:latin typeface="Century Gothic" panose="020B0502020202020204" pitchFamily="34" charset="0"/>
                          <a:ea typeface="Calibri" panose="020F0502020204030204" pitchFamily="34" charset="0"/>
                          <a:cs typeface="Times New Roman" panose="02020603050405020304" pitchFamily="18" charset="0"/>
                        </a:rPr>
                        <a:t>Xâu kí tự</a:t>
                      </a:r>
                    </a:p>
                  </a:txBody>
                  <a:tcPr marL="157439" marR="157439"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extLst>
                  <a:ext uri="{0D108BD9-81ED-4DB2-BD59-A6C34878D82A}">
                    <a16:rowId xmlns:a16="http://schemas.microsoft.com/office/drawing/2014/main" xmlns="" val="4044336504"/>
                  </a:ext>
                </a:extLst>
              </a:tr>
            </a:tbl>
          </a:graphicData>
        </a:graphic>
      </p:graphicFrame>
    </p:spTree>
    <p:extLst>
      <p:ext uri="{BB962C8B-B14F-4D97-AF65-F5344CB8AC3E}">
        <p14:creationId xmlns:p14="http://schemas.microsoft.com/office/powerpoint/2010/main" val="1879264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grpId="0" nodeType="afterEffect" nodePh="1">
                                  <p:stCondLst>
                                    <p:cond delay="0"/>
                                  </p:stCondLst>
                                  <p:endCondLst>
                                    <p:cond evt="begin" delay="0">
                                      <p:tn val="5"/>
                                    </p:cond>
                                  </p:endCondLst>
                                  <p:childTnLst>
                                    <p:set>
                                      <p:cBhvr>
                                        <p:cTn id="6" dur="1" fill="hold">
                                          <p:stCondLst>
                                            <p:cond delay="0"/>
                                          </p:stCondLst>
                                        </p:cTn>
                                        <p:tgtEl>
                                          <p:spTgt spid="44046"/>
                                        </p:tgtEl>
                                        <p:attrNameLst>
                                          <p:attrName>style.visibility</p:attrName>
                                        </p:attrNameLst>
                                      </p:cBhvr>
                                      <p:to>
                                        <p:strVal val="visible"/>
                                      </p:to>
                                    </p:set>
                                    <p:animEffect transition="in" filter="strips(downRight)">
                                      <p:cBhvr>
                                        <p:cTn id="7" dur="10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9" name="Picture 7" descr="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00800"/>
            <a:ext cx="121888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44040" name="Picture 8" descr="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09600"/>
          </a:xfrm>
          <a:prstGeom prst="rect">
            <a:avLst/>
          </a:prstGeom>
          <a:noFill/>
          <a:extLst>
            <a:ext uri="{909E8E84-426E-40DD-AFC4-6F175D3DCCD1}">
              <a14:hiddenFill xmlns:a14="http://schemas.microsoft.com/office/drawing/2010/main">
                <a:solidFill>
                  <a:srgbClr val="FFFFFF"/>
                </a:solidFill>
              </a14:hiddenFill>
            </a:ext>
          </a:extLst>
        </p:spPr>
      </p:pic>
      <p:sp>
        <p:nvSpPr>
          <p:cNvPr id="44046" name="Rectangle 14"/>
          <p:cNvSpPr>
            <a:spLocks noChangeArrowheads="1"/>
          </p:cNvSpPr>
          <p:nvPr/>
        </p:nvSpPr>
        <p:spPr bwMode="auto">
          <a:xfrm>
            <a:off x="507868" y="5105400"/>
            <a:ext cx="1117309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96875" indent="-396875" algn="just">
              <a:spcBef>
                <a:spcPct val="20000"/>
              </a:spcBef>
              <a:buClr>
                <a:srgbClr val="0000FF"/>
              </a:buClr>
              <a:buFont typeface="Wingdings" pitchFamily="2" charset="2"/>
              <a:buChar char="v"/>
            </a:pPr>
            <a:endParaRPr lang="en-US" sz="2200" b="1">
              <a:latin typeface=".VnSouthern" pitchFamily="34" charset="0"/>
            </a:endParaRPr>
          </a:p>
        </p:txBody>
      </p:sp>
      <p:sp>
        <p:nvSpPr>
          <p:cNvPr id="5" name="Rectangle 4"/>
          <p:cNvSpPr/>
          <p:nvPr/>
        </p:nvSpPr>
        <p:spPr>
          <a:xfrm>
            <a:off x="4469236" y="3436"/>
            <a:ext cx="7414869" cy="584775"/>
          </a:xfrm>
          <a:prstGeom prst="rect">
            <a:avLst/>
          </a:prstGeom>
        </p:spPr>
        <p:txBody>
          <a:bodyPr wrap="square">
            <a:spAutoFit/>
          </a:bodyPr>
          <a:lstStyle/>
          <a:p>
            <a:pPr lvl="1"/>
            <a:r>
              <a:rPr lang="en-US" b="1">
                <a:solidFill>
                  <a:srgbClr val="FF0000"/>
                </a:solidFill>
                <a:latin typeface="Times New Roman" pitchFamily="18" charset="0"/>
                <a:cs typeface="Times New Roman" pitchFamily="18" charset="0"/>
              </a:rPr>
              <a:t>NỘI DUNG</a:t>
            </a:r>
            <a:endParaRPr lang="en-US" sz="1800">
              <a:solidFill>
                <a:srgbClr val="FF0000"/>
              </a:solidFill>
              <a:latin typeface="Times New Roman" pitchFamily="18" charset="0"/>
              <a:cs typeface="Times New Roman" pitchFamily="18" charset="0"/>
            </a:endParaRPr>
          </a:p>
        </p:txBody>
      </p:sp>
      <p:grpSp>
        <p:nvGrpSpPr>
          <p:cNvPr id="6" name="Group 5"/>
          <p:cNvGrpSpPr/>
          <p:nvPr/>
        </p:nvGrpSpPr>
        <p:grpSpPr>
          <a:xfrm>
            <a:off x="1066800" y="609600"/>
            <a:ext cx="6629400" cy="508000"/>
            <a:chOff x="789624" y="1191463"/>
            <a:chExt cx="6629400" cy="508000"/>
          </a:xfrm>
        </p:grpSpPr>
        <p:sp>
          <p:nvSpPr>
            <p:cNvPr id="7"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lnSpc>
                  <a:spcPct val="90000"/>
                </a:lnSpc>
                <a:spcBef>
                  <a:spcPts val="1000"/>
                </a:spcBef>
                <a:buClr>
                  <a:srgbClr val="215D9F"/>
                </a:buClr>
              </a:pPr>
              <a:r>
                <a:rPr lang="en-US" sz="2800" b="1">
                  <a:solidFill>
                    <a:prstClr val="black"/>
                  </a:solidFill>
                  <a:latin typeface="Cambria" panose="02040503050406030204" pitchFamily="18" charset="0"/>
                </a:rPr>
                <a:t>2.</a:t>
              </a:r>
              <a:r>
                <a:rPr lang="vi-VN" sz="2800" b="1">
                  <a:solidFill>
                    <a:prstClr val="black"/>
                  </a:solidFill>
                  <a:latin typeface="Cambria" panose="02040503050406030204" pitchFamily="18" charset="0"/>
                </a:rPr>
                <a:t>Toán tử gán</a:t>
              </a:r>
            </a:p>
          </p:txBody>
        </p:sp>
        <p:grpSp>
          <p:nvGrpSpPr>
            <p:cNvPr id="8" name="Group 17"/>
            <p:cNvGrpSpPr>
              <a:grpSpLocks/>
            </p:cNvGrpSpPr>
            <p:nvPr/>
          </p:nvGrpSpPr>
          <p:grpSpPr bwMode="auto">
            <a:xfrm>
              <a:off x="789624" y="1295400"/>
              <a:ext cx="353376" cy="272472"/>
              <a:chOff x="1110" y="2656"/>
              <a:chExt cx="1549" cy="1351"/>
            </a:xfrm>
          </p:grpSpPr>
          <p:sp>
            <p:nvSpPr>
              <p:cNvPr id="9"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kern="0">
                  <a:solidFill>
                    <a:srgbClr val="000000"/>
                  </a:solidFill>
                  <a:latin typeface="Arial" panose="020B0604020202020204" pitchFamily="34" charset="0"/>
                </a:endParaRPr>
              </a:p>
            </p:txBody>
          </p:sp>
          <p:sp>
            <p:nvSpPr>
              <p:cNvPr id="10"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kern="0">
                  <a:solidFill>
                    <a:srgbClr val="000000"/>
                  </a:solidFill>
                  <a:latin typeface="Arial" panose="020B0604020202020204" pitchFamily="34" charset="0"/>
                </a:endParaRPr>
              </a:p>
            </p:txBody>
          </p:sp>
          <p:sp>
            <p:nvSpPr>
              <p:cNvPr id="11"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kern="0">
                  <a:solidFill>
                    <a:srgbClr val="000000"/>
                  </a:solidFill>
                  <a:latin typeface="Arial" panose="020B0604020202020204" pitchFamily="34" charset="0"/>
                </a:endParaRPr>
              </a:p>
            </p:txBody>
          </p:sp>
        </p:grpSp>
      </p:grpSp>
      <p:graphicFrame>
        <p:nvGraphicFramePr>
          <p:cNvPr id="12" name="Table 11">
            <a:extLst>
              <a:ext uri="{FF2B5EF4-FFF2-40B4-BE49-F238E27FC236}">
                <a16:creationId xmlns:a16="http://schemas.microsoft.com/office/drawing/2014/main" xmlns="" id="{ABED1B59-D609-48D6-B92B-EB2A66DD90AD}"/>
              </a:ext>
            </a:extLst>
          </p:cNvPr>
          <p:cNvGraphicFramePr>
            <a:graphicFrameLocks noGrp="1"/>
          </p:cNvGraphicFramePr>
          <p:nvPr>
            <p:extLst>
              <p:ext uri="{D42A27DB-BD31-4B8C-83A1-F6EECF244321}">
                <p14:modId xmlns:p14="http://schemas.microsoft.com/office/powerpoint/2010/main" val="184667176"/>
              </p:ext>
            </p:extLst>
          </p:nvPr>
        </p:nvGraphicFramePr>
        <p:xfrm>
          <a:off x="457200" y="1283512"/>
          <a:ext cx="11277599" cy="4876686"/>
        </p:xfrm>
        <a:graphic>
          <a:graphicData uri="http://schemas.openxmlformats.org/drawingml/2006/table">
            <a:tbl>
              <a:tblPr firstRow="1" firstCol="1" bandRow="1"/>
              <a:tblGrid>
                <a:gridCol w="1295400">
                  <a:extLst>
                    <a:ext uri="{9D8B030D-6E8A-4147-A177-3AD203B41FA5}">
                      <a16:colId xmlns:a16="http://schemas.microsoft.com/office/drawing/2014/main" xmlns="" val="108613731"/>
                    </a:ext>
                  </a:extLst>
                </a:gridCol>
                <a:gridCol w="4114800">
                  <a:extLst>
                    <a:ext uri="{9D8B030D-6E8A-4147-A177-3AD203B41FA5}">
                      <a16:colId xmlns:a16="http://schemas.microsoft.com/office/drawing/2014/main" xmlns="" val="3188897363"/>
                    </a:ext>
                  </a:extLst>
                </a:gridCol>
                <a:gridCol w="2895600">
                  <a:extLst>
                    <a:ext uri="{9D8B030D-6E8A-4147-A177-3AD203B41FA5}">
                      <a16:colId xmlns:a16="http://schemas.microsoft.com/office/drawing/2014/main" xmlns="" val="828429648"/>
                    </a:ext>
                  </a:extLst>
                </a:gridCol>
                <a:gridCol w="2971799">
                  <a:extLst>
                    <a:ext uri="{9D8B030D-6E8A-4147-A177-3AD203B41FA5}">
                      <a16:colId xmlns:a16="http://schemas.microsoft.com/office/drawing/2014/main" xmlns="" val="3599990734"/>
                    </a:ext>
                  </a:extLst>
                </a:gridCol>
              </a:tblGrid>
              <a:tr h="62794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Toán tử</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a:noFill/>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Mô tả</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Ví dụ</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Tương đương với</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extLst>
                  <a:ext uri="{0D108BD9-81ED-4DB2-BD59-A6C34878D82A}">
                    <a16:rowId xmlns:a16="http://schemas.microsoft.com/office/drawing/2014/main" xmlns="" val="3799080471"/>
                  </a:ext>
                </a:extLst>
              </a:tr>
              <a:tr h="6858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lnSpc>
                          <a:spcPts val="1800"/>
                        </a:lnSpc>
                        <a:spcBef>
                          <a:spcPts val="0"/>
                        </a:spcBef>
                        <a:spcAft>
                          <a:spcPts val="1875"/>
                        </a:spcAft>
                      </a:pPr>
                      <a:r>
                        <a:rPr lang="en-US" sz="2800" b="1">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800" b="1">
                        <a:solidFill>
                          <a:srgbClr val="FF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nSpc>
                          <a:spcPct val="114000"/>
                        </a:lnSpc>
                        <a:spcBef>
                          <a:spcPts val="0"/>
                        </a:spcBef>
                        <a:spcAft>
                          <a:spcPts val="1875"/>
                        </a:spcAft>
                      </a:pP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Phép</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gán</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giá</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trị</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bên</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phải</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cho</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biến</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bên</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trái</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dấu</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bằng</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l">
                        <a:lnSpc>
                          <a:spcPct val="100000"/>
                        </a:lnSpc>
                        <a:spcBef>
                          <a:spcPts val="0"/>
                        </a:spcBef>
                        <a:spcAft>
                          <a:spcPts val="0"/>
                        </a:spcAft>
                      </a:pPr>
                      <a:r>
                        <a:rPr lang="en-US" sz="2400">
                          <a:solidFill>
                            <a:srgbClr val="01435F"/>
                          </a:solidFill>
                          <a:effectLst/>
                          <a:latin typeface="Courier New" panose="02070309020205020404" pitchFamily="49" charset="0"/>
                          <a:ea typeface="Times New Roman" panose="02020603050405020304" pitchFamily="18" charset="0"/>
                          <a:cs typeface="Courier New" panose="02070309020205020404" pitchFamily="49" charset="0"/>
                        </a:rPr>
                        <a:t>x=5</a:t>
                      </a:r>
                      <a:endParaRPr lang="en-US" sz="2400">
                        <a:effectLst/>
                        <a:latin typeface="Courier New" panose="02070309020205020404" pitchFamily="49" charset="0"/>
                        <a:ea typeface="Calibri" panose="020F0502020204030204" pitchFamily="34" charset="0"/>
                        <a:cs typeface="Courier New" panose="02070309020205020404" pitchFamily="49"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lnSpc>
                          <a:spcPct val="107000"/>
                        </a:lnSpc>
                      </a:pPr>
                      <a:endParaRPr lang="en-US" sz="2400">
                        <a:effectLst/>
                        <a:latin typeface="Courier New" panose="02070309020205020404" pitchFamily="49" charset="0"/>
                        <a:cs typeface="Courier New" panose="02070309020205020404" pitchFamily="49"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extLst>
                  <a:ext uri="{0D108BD9-81ED-4DB2-BD59-A6C34878D82A}">
                    <a16:rowId xmlns:a16="http://schemas.microsoft.com/office/drawing/2014/main" xmlns="" val="2451717586"/>
                  </a:ext>
                </a:extLst>
              </a:tr>
              <a:tr h="68171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lnSpc>
                          <a:spcPts val="1800"/>
                        </a:lnSpc>
                        <a:spcBef>
                          <a:spcPts val="0"/>
                        </a:spcBef>
                        <a:spcAft>
                          <a:spcPts val="1875"/>
                        </a:spcAft>
                      </a:pPr>
                      <a:r>
                        <a:rPr lang="en-US" sz="2800" b="1">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800" b="1">
                        <a:solidFill>
                          <a:srgbClr val="FF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Cộng</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và</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gán</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l">
                        <a:lnSpc>
                          <a:spcPct val="100000"/>
                        </a:lnSpc>
                        <a:spcBef>
                          <a:spcPts val="0"/>
                        </a:spcBef>
                        <a:spcAft>
                          <a:spcPts val="0"/>
                        </a:spcAft>
                      </a:pPr>
                      <a:r>
                        <a:rPr lang="en-US" sz="2400">
                          <a:solidFill>
                            <a:srgbClr val="01435F"/>
                          </a:solidFill>
                          <a:effectLst/>
                          <a:latin typeface="Courier New" panose="02070309020205020404" pitchFamily="49" charset="0"/>
                          <a:ea typeface="Times New Roman" panose="02020603050405020304" pitchFamily="18" charset="0"/>
                          <a:cs typeface="Courier New" panose="02070309020205020404" pitchFamily="49" charset="0"/>
                        </a:rPr>
                        <a:t>x=1</a:t>
                      </a:r>
                    </a:p>
                    <a:p>
                      <a:pPr marL="0" marR="0" algn="l">
                        <a:lnSpc>
                          <a:spcPct val="100000"/>
                        </a:lnSpc>
                        <a:spcBef>
                          <a:spcPts val="0"/>
                        </a:spcBef>
                        <a:spcAft>
                          <a:spcPts val="0"/>
                        </a:spcAft>
                      </a:pPr>
                      <a:r>
                        <a:rPr lang="en-US" sz="2400">
                          <a:solidFill>
                            <a:srgbClr val="01435F"/>
                          </a:solidFill>
                          <a:effectLst/>
                          <a:latin typeface="Courier New" panose="02070309020205020404" pitchFamily="49" charset="0"/>
                          <a:ea typeface="Times New Roman" panose="02020603050405020304" pitchFamily="18" charset="0"/>
                          <a:cs typeface="Courier New" panose="02070309020205020404" pitchFamily="49" charset="0"/>
                        </a:rPr>
                        <a:t>x</a:t>
                      </a:r>
                      <a:r>
                        <a:rPr lang="en-US" sz="240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2400">
                          <a:solidFill>
                            <a:srgbClr val="01435F"/>
                          </a:solidFill>
                          <a:effectLst/>
                          <a:latin typeface="Courier New" panose="02070309020205020404" pitchFamily="49" charset="0"/>
                          <a:ea typeface="Times New Roman" panose="02020603050405020304" pitchFamily="18" charset="0"/>
                          <a:cs typeface="Courier New" panose="02070309020205020404" pitchFamily="49" charset="0"/>
                        </a:rPr>
                        <a:t>1</a:t>
                      </a:r>
                    </a:p>
                    <a:p>
                      <a:pPr marL="0" marR="0" algn="l">
                        <a:lnSpc>
                          <a:spcPct val="100000"/>
                        </a:lnSpc>
                        <a:spcBef>
                          <a:spcPts val="0"/>
                        </a:spcBef>
                        <a:spcAft>
                          <a:spcPts val="0"/>
                        </a:spcAft>
                      </a:pPr>
                      <a:r>
                        <a:rPr lang="en-US" sz="2400">
                          <a:solidFill>
                            <a:srgbClr val="01435F"/>
                          </a:solidFill>
                          <a:effectLst/>
                          <a:latin typeface="Courier New" panose="02070309020205020404" pitchFamily="49" charset="0"/>
                          <a:ea typeface="Times New Roman" panose="02020603050405020304" pitchFamily="18" charset="0"/>
                          <a:cs typeface="Courier New" panose="02070309020205020404" pitchFamily="49" charset="0"/>
                          <a:sym typeface="Wingdings" panose="05000000000000000000" pitchFamily="2" charset="2"/>
                        </a:rPr>
                        <a:t></a:t>
                      </a:r>
                      <a:r>
                        <a:rPr lang="en-US" sz="2400">
                          <a:solidFill>
                            <a:srgbClr val="01435F"/>
                          </a:solidFill>
                          <a:effectLst/>
                          <a:latin typeface="Courier New" panose="02070309020205020404" pitchFamily="49" charset="0"/>
                          <a:ea typeface="Times New Roman" panose="02020603050405020304" pitchFamily="18" charset="0"/>
                          <a:cs typeface="Courier New" panose="02070309020205020404" pitchFamily="49" charset="0"/>
                        </a:rPr>
                        <a:t>x=2</a:t>
                      </a:r>
                      <a:endParaRPr lang="en-US" sz="2400">
                        <a:effectLst/>
                        <a:latin typeface="Courier New" panose="02070309020205020404" pitchFamily="49" charset="0"/>
                        <a:ea typeface="Calibri" panose="020F0502020204030204" pitchFamily="34" charset="0"/>
                        <a:cs typeface="Courier New" panose="02070309020205020404" pitchFamily="49"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l">
                        <a:lnSpc>
                          <a:spcPts val="1800"/>
                        </a:lnSpc>
                        <a:spcBef>
                          <a:spcPts val="0"/>
                        </a:spcBef>
                        <a:spcAft>
                          <a:spcPts val="0"/>
                        </a:spcAft>
                      </a:pPr>
                      <a:r>
                        <a:rPr lang="en-US" sz="2400">
                          <a:solidFill>
                            <a:srgbClr val="01435F"/>
                          </a:solidFill>
                          <a:effectLst/>
                          <a:latin typeface="Courier New" panose="02070309020205020404" pitchFamily="49" charset="0"/>
                          <a:ea typeface="Times New Roman" panose="02020603050405020304" pitchFamily="18" charset="0"/>
                          <a:cs typeface="Courier New" panose="02070309020205020404" pitchFamily="49" charset="0"/>
                        </a:rPr>
                        <a:t> x=x+1</a:t>
                      </a:r>
                      <a:endParaRPr lang="en-US" sz="2400">
                        <a:effectLst/>
                        <a:latin typeface="Courier New" panose="02070309020205020404" pitchFamily="49" charset="0"/>
                        <a:ea typeface="Calibri" panose="020F0502020204030204" pitchFamily="34" charset="0"/>
                        <a:cs typeface="Courier New" panose="02070309020205020404" pitchFamily="49"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extLst>
                  <a:ext uri="{0D108BD9-81ED-4DB2-BD59-A6C34878D82A}">
                    <a16:rowId xmlns:a16="http://schemas.microsoft.com/office/drawing/2014/main" xmlns="" val="309132460"/>
                  </a:ext>
                </a:extLst>
              </a:tr>
              <a:tr h="584326">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lnSpc>
                          <a:spcPts val="1800"/>
                        </a:lnSpc>
                        <a:spcBef>
                          <a:spcPts val="0"/>
                        </a:spcBef>
                        <a:spcAft>
                          <a:spcPts val="0"/>
                        </a:spcAft>
                      </a:pPr>
                      <a:r>
                        <a:rPr lang="en-US" sz="2800" b="1">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800" b="1">
                        <a:solidFill>
                          <a:srgbClr val="FF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Trừ</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và</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gán</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l">
                        <a:lnSpc>
                          <a:spcPct val="100000"/>
                        </a:lnSpc>
                        <a:spcBef>
                          <a:spcPts val="0"/>
                        </a:spcBef>
                        <a:spcAft>
                          <a:spcPts val="0"/>
                        </a:spcAft>
                      </a:pPr>
                      <a:r>
                        <a:rPr lang="en-US" sz="2400">
                          <a:solidFill>
                            <a:srgbClr val="01435F"/>
                          </a:solidFill>
                          <a:effectLst/>
                          <a:latin typeface="Courier New" panose="02070309020205020404" pitchFamily="49" charset="0"/>
                          <a:ea typeface="Times New Roman" panose="02020603050405020304" pitchFamily="18" charset="0"/>
                          <a:cs typeface="Courier New" panose="02070309020205020404" pitchFamily="49" charset="0"/>
                        </a:rPr>
                        <a:t>x=2</a:t>
                      </a:r>
                      <a:endParaRPr lang="en-US" sz="2400">
                        <a:effectLst/>
                        <a:latin typeface="Courier New" panose="02070309020205020404" pitchFamily="49" charset="0"/>
                        <a:ea typeface="Calibri" panose="020F0502020204030204" pitchFamily="34" charset="0"/>
                        <a:cs typeface="Courier New" panose="02070309020205020404" pitchFamily="49" charset="0"/>
                      </a:endParaRPr>
                    </a:p>
                    <a:p>
                      <a:pPr marL="0" marR="0" algn="l">
                        <a:lnSpc>
                          <a:spcPct val="100000"/>
                        </a:lnSpc>
                        <a:spcBef>
                          <a:spcPts val="0"/>
                        </a:spcBef>
                        <a:spcAft>
                          <a:spcPts val="0"/>
                        </a:spcAft>
                      </a:pPr>
                      <a:r>
                        <a:rPr lang="en-US" sz="2400">
                          <a:solidFill>
                            <a:srgbClr val="01435F"/>
                          </a:solidFill>
                          <a:effectLst/>
                          <a:latin typeface="Courier New" panose="02070309020205020404" pitchFamily="49" charset="0"/>
                          <a:ea typeface="Times New Roman" panose="02020603050405020304" pitchFamily="18" charset="0"/>
                          <a:cs typeface="Courier New" panose="02070309020205020404" pitchFamily="49" charset="0"/>
                        </a:rPr>
                        <a:t>x-=5</a:t>
                      </a:r>
                    </a:p>
                    <a:p>
                      <a:pPr marL="0" marR="0" algn="l">
                        <a:lnSpc>
                          <a:spcPct val="100000"/>
                        </a:lnSpc>
                        <a:spcBef>
                          <a:spcPts val="0"/>
                        </a:spcBef>
                        <a:spcAft>
                          <a:spcPts val="0"/>
                        </a:spcAft>
                      </a:pPr>
                      <a:r>
                        <a:rPr lang="en-US" sz="2400">
                          <a:solidFill>
                            <a:srgbClr val="01435F"/>
                          </a:solidFill>
                          <a:effectLst/>
                          <a:latin typeface="Courier New" panose="02070309020205020404" pitchFamily="49" charset="0"/>
                          <a:ea typeface="Times New Roman" panose="02020603050405020304" pitchFamily="18" charset="0"/>
                          <a:cs typeface="Courier New" panose="02070309020205020404" pitchFamily="49" charset="0"/>
                          <a:sym typeface="Wingdings" panose="05000000000000000000" pitchFamily="2" charset="2"/>
                        </a:rPr>
                        <a:t></a:t>
                      </a:r>
                      <a:r>
                        <a:rPr lang="en-US" sz="2400">
                          <a:solidFill>
                            <a:srgbClr val="01435F"/>
                          </a:solidFill>
                          <a:effectLst/>
                          <a:latin typeface="Courier New" panose="02070309020205020404" pitchFamily="49" charset="0"/>
                          <a:ea typeface="Times New Roman" panose="02020603050405020304" pitchFamily="18" charset="0"/>
                          <a:cs typeface="Courier New" panose="02070309020205020404" pitchFamily="49" charset="0"/>
                        </a:rPr>
                        <a:t>x=-3</a:t>
                      </a:r>
                      <a:endParaRPr lang="en-US" sz="2400">
                        <a:effectLst/>
                        <a:latin typeface="Courier New" panose="02070309020205020404" pitchFamily="49" charset="0"/>
                        <a:ea typeface="Calibri" panose="020F0502020204030204" pitchFamily="34" charset="0"/>
                        <a:cs typeface="Courier New" panose="02070309020205020404" pitchFamily="49"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l">
                        <a:lnSpc>
                          <a:spcPts val="1800"/>
                        </a:lnSpc>
                        <a:spcBef>
                          <a:spcPts val="0"/>
                        </a:spcBef>
                        <a:spcAft>
                          <a:spcPts val="0"/>
                        </a:spcAft>
                      </a:pPr>
                      <a:r>
                        <a:rPr lang="en-US" sz="2400">
                          <a:solidFill>
                            <a:srgbClr val="01435F"/>
                          </a:solidFill>
                          <a:effectLst/>
                          <a:latin typeface="Courier New" panose="02070309020205020404" pitchFamily="49" charset="0"/>
                          <a:ea typeface="Times New Roman" panose="02020603050405020304" pitchFamily="18" charset="0"/>
                          <a:cs typeface="Courier New" panose="02070309020205020404" pitchFamily="49" charset="0"/>
                        </a:rPr>
                        <a:t> x=x-5</a:t>
                      </a:r>
                      <a:endParaRPr lang="en-US" sz="2400">
                        <a:effectLst/>
                        <a:latin typeface="Courier New" panose="02070309020205020404" pitchFamily="49" charset="0"/>
                        <a:ea typeface="Calibri" panose="020F0502020204030204" pitchFamily="34" charset="0"/>
                        <a:cs typeface="Courier New" panose="02070309020205020404" pitchFamily="49"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extLst>
                  <a:ext uri="{0D108BD9-81ED-4DB2-BD59-A6C34878D82A}">
                    <a16:rowId xmlns:a16="http://schemas.microsoft.com/office/drawing/2014/main" xmlns="" val="3140843877"/>
                  </a:ext>
                </a:extLst>
              </a:tr>
              <a:tr h="584326">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lnSpc>
                          <a:spcPts val="1800"/>
                        </a:lnSpc>
                        <a:spcBef>
                          <a:spcPts val="0"/>
                        </a:spcBef>
                        <a:spcAft>
                          <a:spcPts val="0"/>
                        </a:spcAft>
                      </a:pPr>
                      <a:r>
                        <a:rPr lang="en-US" sz="2800" b="1">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800" b="1">
                        <a:solidFill>
                          <a:srgbClr val="FF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Nhân</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và</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gán</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l">
                        <a:lnSpc>
                          <a:spcPct val="100000"/>
                        </a:lnSpc>
                        <a:spcBef>
                          <a:spcPts val="0"/>
                        </a:spcBef>
                        <a:spcAft>
                          <a:spcPts val="0"/>
                        </a:spcAft>
                      </a:pPr>
                      <a:r>
                        <a:rPr lang="en-US" sz="2400">
                          <a:solidFill>
                            <a:srgbClr val="01435F"/>
                          </a:solidFill>
                          <a:effectLst/>
                          <a:latin typeface="Courier New" panose="02070309020205020404" pitchFamily="49" charset="0"/>
                          <a:ea typeface="Times New Roman" panose="02020603050405020304" pitchFamily="18" charset="0"/>
                          <a:cs typeface="Courier New" panose="02070309020205020404" pitchFamily="49" charset="0"/>
                        </a:rPr>
                        <a:t>x=2</a:t>
                      </a:r>
                      <a:endParaRPr lang="en-US" sz="2400">
                        <a:effectLst/>
                        <a:latin typeface="Courier New" panose="02070309020205020404" pitchFamily="49" charset="0"/>
                        <a:ea typeface="Calibri" panose="020F0502020204030204" pitchFamily="34" charset="0"/>
                        <a:cs typeface="Courier New" panose="02070309020205020404" pitchFamily="49" charset="0"/>
                      </a:endParaRPr>
                    </a:p>
                    <a:p>
                      <a:pPr marL="0" marR="0" algn="l">
                        <a:lnSpc>
                          <a:spcPct val="100000"/>
                        </a:lnSpc>
                        <a:spcBef>
                          <a:spcPts val="0"/>
                        </a:spcBef>
                        <a:spcAft>
                          <a:spcPts val="0"/>
                        </a:spcAft>
                      </a:pPr>
                      <a:r>
                        <a:rPr lang="en-US" sz="2400">
                          <a:solidFill>
                            <a:srgbClr val="01435F"/>
                          </a:solidFill>
                          <a:effectLst/>
                          <a:latin typeface="Courier New" panose="02070309020205020404" pitchFamily="49" charset="0"/>
                          <a:ea typeface="Times New Roman" panose="02020603050405020304" pitchFamily="18" charset="0"/>
                          <a:cs typeface="Courier New" panose="02070309020205020404" pitchFamily="49" charset="0"/>
                        </a:rPr>
                        <a:t>x*=5</a:t>
                      </a:r>
                      <a:br>
                        <a:rPr lang="en-US" sz="2400">
                          <a:solidFill>
                            <a:srgbClr val="01435F"/>
                          </a:solidFill>
                          <a:effectLst/>
                          <a:latin typeface="Courier New" panose="02070309020205020404" pitchFamily="49" charset="0"/>
                          <a:ea typeface="Times New Roman" panose="02020603050405020304" pitchFamily="18" charset="0"/>
                          <a:cs typeface="Courier New" panose="02070309020205020404" pitchFamily="49" charset="0"/>
                        </a:rPr>
                      </a:br>
                      <a:r>
                        <a:rPr lang="en-US" sz="2400">
                          <a:solidFill>
                            <a:srgbClr val="01435F"/>
                          </a:solidFill>
                          <a:effectLst/>
                          <a:latin typeface="Courier New" panose="02070309020205020404" pitchFamily="49" charset="0"/>
                          <a:ea typeface="Times New Roman" panose="02020603050405020304" pitchFamily="18" charset="0"/>
                          <a:cs typeface="Courier New" panose="02070309020205020404" pitchFamily="49" charset="0"/>
                          <a:sym typeface="Wingdings" panose="05000000000000000000" pitchFamily="2" charset="2"/>
                        </a:rPr>
                        <a:t></a:t>
                      </a:r>
                      <a:r>
                        <a:rPr lang="en-US" sz="2400">
                          <a:solidFill>
                            <a:srgbClr val="01435F"/>
                          </a:solidFill>
                          <a:effectLst/>
                          <a:latin typeface="Courier New" panose="02070309020205020404" pitchFamily="49" charset="0"/>
                          <a:ea typeface="Times New Roman" panose="02020603050405020304" pitchFamily="18" charset="0"/>
                          <a:cs typeface="Courier New" panose="02070309020205020404" pitchFamily="49" charset="0"/>
                        </a:rPr>
                        <a:t>x=10</a:t>
                      </a:r>
                      <a:endParaRPr lang="en-US" sz="2400">
                        <a:effectLst/>
                        <a:latin typeface="Courier New" panose="02070309020205020404" pitchFamily="49" charset="0"/>
                        <a:ea typeface="Calibri" panose="020F0502020204030204" pitchFamily="34" charset="0"/>
                        <a:cs typeface="Courier New" panose="02070309020205020404" pitchFamily="49"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l">
                        <a:lnSpc>
                          <a:spcPts val="1800"/>
                        </a:lnSpc>
                        <a:spcBef>
                          <a:spcPts val="0"/>
                        </a:spcBef>
                        <a:spcAft>
                          <a:spcPts val="0"/>
                        </a:spcAft>
                      </a:pPr>
                      <a:r>
                        <a:rPr lang="en-US" sz="2400">
                          <a:solidFill>
                            <a:srgbClr val="01435F"/>
                          </a:solidFill>
                          <a:effectLst/>
                          <a:latin typeface="Courier New" panose="02070309020205020404" pitchFamily="49" charset="0"/>
                          <a:ea typeface="Times New Roman" panose="02020603050405020304" pitchFamily="18" charset="0"/>
                          <a:cs typeface="Courier New" panose="02070309020205020404" pitchFamily="49" charset="0"/>
                        </a:rPr>
                        <a:t> x=x*5</a:t>
                      </a:r>
                      <a:endParaRPr lang="en-US" sz="2400">
                        <a:effectLst/>
                        <a:latin typeface="Courier New" panose="02070309020205020404" pitchFamily="49" charset="0"/>
                        <a:ea typeface="Calibri" panose="020F0502020204030204" pitchFamily="34" charset="0"/>
                        <a:cs typeface="Courier New" panose="02070309020205020404" pitchFamily="49"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extLst>
                  <a:ext uri="{0D108BD9-81ED-4DB2-BD59-A6C34878D82A}">
                    <a16:rowId xmlns:a16="http://schemas.microsoft.com/office/drawing/2014/main" xmlns="" val="1787276245"/>
                  </a:ext>
                </a:extLst>
              </a:tr>
            </a:tbl>
          </a:graphicData>
        </a:graphic>
      </p:graphicFrame>
    </p:spTree>
    <p:extLst>
      <p:ext uri="{BB962C8B-B14F-4D97-AF65-F5344CB8AC3E}">
        <p14:creationId xmlns:p14="http://schemas.microsoft.com/office/powerpoint/2010/main" val="1879264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grpId="0" nodeType="afterEffect" nodePh="1">
                                  <p:stCondLst>
                                    <p:cond delay="0"/>
                                  </p:stCondLst>
                                  <p:endCondLst>
                                    <p:cond evt="begin" delay="0">
                                      <p:tn val="5"/>
                                    </p:cond>
                                  </p:endCondLst>
                                  <p:childTnLst>
                                    <p:set>
                                      <p:cBhvr>
                                        <p:cTn id="6" dur="1" fill="hold">
                                          <p:stCondLst>
                                            <p:cond delay="0"/>
                                          </p:stCondLst>
                                        </p:cTn>
                                        <p:tgtEl>
                                          <p:spTgt spid="44046"/>
                                        </p:tgtEl>
                                        <p:attrNameLst>
                                          <p:attrName>style.visibility</p:attrName>
                                        </p:attrNameLst>
                                      </p:cBhvr>
                                      <p:to>
                                        <p:strVal val="visible"/>
                                      </p:to>
                                    </p:set>
                                    <p:animEffect transition="in" filter="strips(downRight)">
                                      <p:cBhvr>
                                        <p:cTn id="7" dur="10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9" name="Picture 7" descr="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00800"/>
            <a:ext cx="121888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44040" name="Picture 8" descr="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09600"/>
          </a:xfrm>
          <a:prstGeom prst="rect">
            <a:avLst/>
          </a:prstGeom>
          <a:noFill/>
          <a:extLst>
            <a:ext uri="{909E8E84-426E-40DD-AFC4-6F175D3DCCD1}">
              <a14:hiddenFill xmlns:a14="http://schemas.microsoft.com/office/drawing/2010/main">
                <a:solidFill>
                  <a:srgbClr val="FFFFFF"/>
                </a:solidFill>
              </a14:hiddenFill>
            </a:ext>
          </a:extLst>
        </p:spPr>
      </p:pic>
      <p:sp>
        <p:nvSpPr>
          <p:cNvPr id="44046" name="Rectangle 14"/>
          <p:cNvSpPr>
            <a:spLocks noChangeArrowheads="1"/>
          </p:cNvSpPr>
          <p:nvPr/>
        </p:nvSpPr>
        <p:spPr bwMode="auto">
          <a:xfrm>
            <a:off x="507868" y="5105400"/>
            <a:ext cx="1117309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96875" indent="-396875" algn="just">
              <a:spcBef>
                <a:spcPct val="20000"/>
              </a:spcBef>
              <a:buClr>
                <a:srgbClr val="0000FF"/>
              </a:buClr>
              <a:buFont typeface="Wingdings" pitchFamily="2" charset="2"/>
              <a:buChar char="v"/>
            </a:pPr>
            <a:endParaRPr lang="en-US" sz="2200" b="1">
              <a:latin typeface=".VnSouthern" pitchFamily="34" charset="0"/>
            </a:endParaRPr>
          </a:p>
        </p:txBody>
      </p:sp>
      <p:sp>
        <p:nvSpPr>
          <p:cNvPr id="5" name="Rectangle 4"/>
          <p:cNvSpPr/>
          <p:nvPr/>
        </p:nvSpPr>
        <p:spPr>
          <a:xfrm>
            <a:off x="4469236" y="3436"/>
            <a:ext cx="7414869" cy="584775"/>
          </a:xfrm>
          <a:prstGeom prst="rect">
            <a:avLst/>
          </a:prstGeom>
        </p:spPr>
        <p:txBody>
          <a:bodyPr wrap="square">
            <a:spAutoFit/>
          </a:bodyPr>
          <a:lstStyle/>
          <a:p>
            <a:pPr lvl="1"/>
            <a:r>
              <a:rPr lang="en-US" b="1">
                <a:solidFill>
                  <a:srgbClr val="FF0000"/>
                </a:solidFill>
                <a:latin typeface="Times New Roman" pitchFamily="18" charset="0"/>
                <a:cs typeface="Times New Roman" pitchFamily="18" charset="0"/>
              </a:rPr>
              <a:t>NỘI DUNG</a:t>
            </a:r>
            <a:endParaRPr lang="en-US" sz="1800">
              <a:solidFill>
                <a:srgbClr val="FF0000"/>
              </a:solidFill>
              <a:latin typeface="Times New Roman" pitchFamily="18" charset="0"/>
              <a:cs typeface="Times New Roman" pitchFamily="18" charset="0"/>
            </a:endParaRPr>
          </a:p>
        </p:txBody>
      </p:sp>
      <p:grpSp>
        <p:nvGrpSpPr>
          <p:cNvPr id="6" name="Group 5"/>
          <p:cNvGrpSpPr/>
          <p:nvPr/>
        </p:nvGrpSpPr>
        <p:grpSpPr>
          <a:xfrm>
            <a:off x="529928" y="658727"/>
            <a:ext cx="6629400" cy="508000"/>
            <a:chOff x="789624" y="1191463"/>
            <a:chExt cx="6629400" cy="508000"/>
          </a:xfrm>
        </p:grpSpPr>
        <p:sp>
          <p:nvSpPr>
            <p:cNvPr id="7"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lnSpc>
                  <a:spcPct val="90000"/>
                </a:lnSpc>
                <a:spcBef>
                  <a:spcPts val="1000"/>
                </a:spcBef>
                <a:buClr>
                  <a:srgbClr val="215D9F"/>
                </a:buClr>
              </a:pPr>
              <a:r>
                <a:rPr lang="en-US" sz="2800" b="1">
                  <a:solidFill>
                    <a:prstClr val="black"/>
                  </a:solidFill>
                  <a:latin typeface="Cambria" panose="02040503050406030204" pitchFamily="18" charset="0"/>
                </a:rPr>
                <a:t>2.</a:t>
              </a:r>
              <a:r>
                <a:rPr lang="vi-VN" sz="2800" b="1">
                  <a:solidFill>
                    <a:prstClr val="black"/>
                  </a:solidFill>
                  <a:latin typeface="Cambria" panose="02040503050406030204" pitchFamily="18" charset="0"/>
                </a:rPr>
                <a:t>Toán tử gán</a:t>
              </a:r>
            </a:p>
          </p:txBody>
        </p:sp>
        <p:grpSp>
          <p:nvGrpSpPr>
            <p:cNvPr id="8" name="Group 17"/>
            <p:cNvGrpSpPr>
              <a:grpSpLocks/>
            </p:cNvGrpSpPr>
            <p:nvPr/>
          </p:nvGrpSpPr>
          <p:grpSpPr bwMode="auto">
            <a:xfrm>
              <a:off x="789624" y="1295400"/>
              <a:ext cx="353376" cy="272472"/>
              <a:chOff x="1110" y="2656"/>
              <a:chExt cx="1549" cy="1351"/>
            </a:xfrm>
          </p:grpSpPr>
          <p:sp>
            <p:nvSpPr>
              <p:cNvPr id="9"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0"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1"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graphicFrame>
        <p:nvGraphicFramePr>
          <p:cNvPr id="12" name="Table 11">
            <a:extLst>
              <a:ext uri="{FF2B5EF4-FFF2-40B4-BE49-F238E27FC236}">
                <a16:creationId xmlns:a16="http://schemas.microsoft.com/office/drawing/2014/main" xmlns="" id="{ABED1B59-D609-48D6-B92B-EB2A66DD90AD}"/>
              </a:ext>
            </a:extLst>
          </p:cNvPr>
          <p:cNvGraphicFramePr>
            <a:graphicFrameLocks noGrp="1"/>
          </p:cNvGraphicFramePr>
          <p:nvPr>
            <p:extLst>
              <p:ext uri="{D42A27DB-BD31-4B8C-83A1-F6EECF244321}">
                <p14:modId xmlns:p14="http://schemas.microsoft.com/office/powerpoint/2010/main" val="2778920400"/>
              </p:ext>
            </p:extLst>
          </p:nvPr>
        </p:nvGraphicFramePr>
        <p:xfrm>
          <a:off x="531812" y="1369051"/>
          <a:ext cx="11125200" cy="5181600"/>
        </p:xfrm>
        <a:graphic>
          <a:graphicData uri="http://schemas.openxmlformats.org/drawingml/2006/table">
            <a:tbl>
              <a:tblPr firstRow="1" firstCol="1" bandRow="1"/>
              <a:tblGrid>
                <a:gridCol w="1335024">
                  <a:extLst>
                    <a:ext uri="{9D8B030D-6E8A-4147-A177-3AD203B41FA5}">
                      <a16:colId xmlns:a16="http://schemas.microsoft.com/office/drawing/2014/main" xmlns="" val="108613731"/>
                    </a:ext>
                  </a:extLst>
                </a:gridCol>
                <a:gridCol w="3560064">
                  <a:extLst>
                    <a:ext uri="{9D8B030D-6E8A-4147-A177-3AD203B41FA5}">
                      <a16:colId xmlns:a16="http://schemas.microsoft.com/office/drawing/2014/main" xmlns="" val="3188897363"/>
                    </a:ext>
                  </a:extLst>
                </a:gridCol>
                <a:gridCol w="3263392">
                  <a:extLst>
                    <a:ext uri="{9D8B030D-6E8A-4147-A177-3AD203B41FA5}">
                      <a16:colId xmlns:a16="http://schemas.microsoft.com/office/drawing/2014/main" xmlns="" val="828429648"/>
                    </a:ext>
                  </a:extLst>
                </a:gridCol>
                <a:gridCol w="2966720">
                  <a:extLst>
                    <a:ext uri="{9D8B030D-6E8A-4147-A177-3AD203B41FA5}">
                      <a16:colId xmlns:a16="http://schemas.microsoft.com/office/drawing/2014/main" xmlns="" val="3599990734"/>
                    </a:ext>
                  </a:extLst>
                </a:gridCol>
              </a:tblGrid>
              <a:tr h="44269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lnSpc>
                          <a:spcPct val="100000"/>
                        </a:lnSpc>
                        <a:spcBef>
                          <a:spcPts val="0"/>
                        </a:spcBef>
                        <a:spcAft>
                          <a:spcPts val="0"/>
                        </a:spcAft>
                      </a:pPr>
                      <a:r>
                        <a:rPr lang="en-US" sz="2400" b="1"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Toán</a:t>
                      </a: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b="1"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tử</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a:noFill/>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lnSpc>
                          <a:spcPct val="100000"/>
                        </a:lnSpc>
                        <a:spcBef>
                          <a:spcPts val="0"/>
                        </a:spcBef>
                        <a:spcAft>
                          <a:spcPts val="0"/>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Mô tả</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lnSpc>
                          <a:spcPct val="100000"/>
                        </a:lnSpc>
                        <a:spcBef>
                          <a:spcPts val="0"/>
                        </a:spcBef>
                        <a:spcAft>
                          <a:spcPts val="0"/>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Ví dụ</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lnSpc>
                          <a:spcPct val="100000"/>
                        </a:lnSpc>
                        <a:spcBef>
                          <a:spcPts val="0"/>
                        </a:spcBef>
                        <a:spcAft>
                          <a:spcPts val="0"/>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Tương đương với</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extLst>
                  <a:ext uri="{0D108BD9-81ED-4DB2-BD59-A6C34878D82A}">
                    <a16:rowId xmlns:a16="http://schemas.microsoft.com/office/drawing/2014/main" xmlns="" val="3799080471"/>
                  </a:ext>
                </a:extLst>
              </a:tr>
              <a:tr h="1195286">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lnSpc>
                          <a:spcPct val="100000"/>
                        </a:lnSpc>
                        <a:spcBef>
                          <a:spcPts val="0"/>
                        </a:spcBef>
                        <a:spcAft>
                          <a:spcPts val="0"/>
                        </a:spcAft>
                      </a:pPr>
                      <a:r>
                        <a:rPr lang="en-US" sz="2400" b="1">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b="1">
                        <a:solidFill>
                          <a:srgbClr val="FF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nSpc>
                          <a:spcPct val="1000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Chia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và</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gán</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nSpc>
                          <a:spcPct val="100000"/>
                        </a:lnSpc>
                        <a:spcBef>
                          <a:spcPts val="0"/>
                        </a:spcBef>
                        <a:spcAft>
                          <a:spcPts val="0"/>
                        </a:spcAft>
                      </a:pPr>
                      <a:r>
                        <a:rPr lang="en-US" sz="2200">
                          <a:solidFill>
                            <a:srgbClr val="01435F"/>
                          </a:solidFill>
                          <a:effectLst/>
                          <a:latin typeface="Courier New" panose="02070309020205020404" pitchFamily="49" charset="0"/>
                          <a:ea typeface="Times New Roman" panose="02020603050405020304" pitchFamily="18" charset="0"/>
                          <a:cs typeface="Courier New" panose="02070309020205020404" pitchFamily="49" charset="0"/>
                        </a:rPr>
                        <a:t>x=7</a:t>
                      </a:r>
                      <a:endParaRPr lang="en-US" sz="220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0000"/>
                        </a:lnSpc>
                        <a:spcBef>
                          <a:spcPts val="0"/>
                        </a:spcBef>
                        <a:spcAft>
                          <a:spcPts val="0"/>
                        </a:spcAft>
                      </a:pPr>
                      <a:r>
                        <a:rPr lang="en-US" sz="2200">
                          <a:solidFill>
                            <a:srgbClr val="01435F"/>
                          </a:solidFill>
                          <a:effectLst/>
                          <a:latin typeface="Courier New" panose="02070309020205020404" pitchFamily="49" charset="0"/>
                          <a:ea typeface="Times New Roman" panose="02020603050405020304" pitchFamily="18" charset="0"/>
                          <a:cs typeface="Courier New" panose="02070309020205020404" pitchFamily="49" charset="0"/>
                        </a:rPr>
                        <a:t>x/=5</a:t>
                      </a:r>
                      <a:br>
                        <a:rPr lang="en-US" sz="2200">
                          <a:solidFill>
                            <a:srgbClr val="01435F"/>
                          </a:solidFill>
                          <a:effectLst/>
                          <a:latin typeface="Courier New" panose="02070309020205020404" pitchFamily="49" charset="0"/>
                          <a:ea typeface="Times New Roman" panose="02020603050405020304" pitchFamily="18" charset="0"/>
                          <a:cs typeface="Courier New" panose="02070309020205020404" pitchFamily="49" charset="0"/>
                        </a:rPr>
                      </a:br>
                      <a:r>
                        <a:rPr lang="en-US" sz="2200">
                          <a:solidFill>
                            <a:srgbClr val="01435F"/>
                          </a:solidFill>
                          <a:effectLst/>
                          <a:latin typeface="Courier New" panose="02070309020205020404" pitchFamily="49" charset="0"/>
                          <a:ea typeface="Times New Roman" panose="02020603050405020304" pitchFamily="18" charset="0"/>
                          <a:cs typeface="Courier New" panose="02070309020205020404" pitchFamily="49" charset="0"/>
                        </a:rPr>
                        <a:t>&gt;&gt; x=1.4</a:t>
                      </a:r>
                      <a:endParaRPr lang="en-US" sz="2200">
                        <a:effectLst/>
                        <a:latin typeface="Courier New" panose="02070309020205020404" pitchFamily="49" charset="0"/>
                        <a:ea typeface="Calibri" panose="020F0502020204030204" pitchFamily="34" charset="0"/>
                        <a:cs typeface="Courier New" panose="02070309020205020404" pitchFamily="49"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nSpc>
                          <a:spcPct val="100000"/>
                        </a:lnSpc>
                        <a:spcBef>
                          <a:spcPts val="0"/>
                        </a:spcBef>
                        <a:spcAft>
                          <a:spcPts val="0"/>
                        </a:spcAft>
                      </a:pPr>
                      <a:r>
                        <a:rPr lang="en-US" sz="2200">
                          <a:solidFill>
                            <a:srgbClr val="01435F"/>
                          </a:solidFill>
                          <a:effectLst/>
                          <a:latin typeface="Courier New" panose="02070309020205020404" pitchFamily="49" charset="0"/>
                          <a:ea typeface="Times New Roman" panose="02020603050405020304" pitchFamily="18" charset="0"/>
                          <a:cs typeface="Courier New" panose="02070309020205020404" pitchFamily="49" charset="0"/>
                        </a:rPr>
                        <a:t> x=x/5</a:t>
                      </a:r>
                      <a:endParaRPr lang="en-US" sz="2200">
                        <a:effectLst/>
                        <a:latin typeface="Courier New" panose="02070309020205020404" pitchFamily="49" charset="0"/>
                        <a:ea typeface="Calibri" panose="020F0502020204030204" pitchFamily="34" charset="0"/>
                        <a:cs typeface="Courier New" panose="02070309020205020404" pitchFamily="49"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extLst>
                  <a:ext uri="{0D108BD9-81ED-4DB2-BD59-A6C34878D82A}">
                    <a16:rowId xmlns:a16="http://schemas.microsoft.com/office/drawing/2014/main" xmlns="" val="1191190516"/>
                  </a:ext>
                </a:extLst>
              </a:tr>
              <a:tr h="123460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lnSpc>
                          <a:spcPct val="100000"/>
                        </a:lnSpc>
                        <a:spcBef>
                          <a:spcPts val="0"/>
                        </a:spcBef>
                        <a:spcAft>
                          <a:spcPts val="0"/>
                        </a:spcAft>
                      </a:pPr>
                      <a:r>
                        <a:rPr lang="en-US" sz="2400" b="1">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b="1">
                        <a:solidFill>
                          <a:srgbClr val="FF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nSpc>
                          <a:spcPct val="1000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Chia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và</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gán</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lấy</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nguyên</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nSpc>
                          <a:spcPct val="100000"/>
                        </a:lnSpc>
                        <a:spcBef>
                          <a:spcPts val="0"/>
                        </a:spcBef>
                        <a:spcAft>
                          <a:spcPts val="0"/>
                        </a:spcAft>
                      </a:pPr>
                      <a:r>
                        <a:rPr lang="en-US" sz="2200">
                          <a:solidFill>
                            <a:srgbClr val="01435F"/>
                          </a:solidFill>
                          <a:effectLst/>
                          <a:latin typeface="Courier New" panose="02070309020205020404" pitchFamily="49" charset="0"/>
                          <a:ea typeface="Times New Roman" panose="02020603050405020304" pitchFamily="18" charset="0"/>
                          <a:cs typeface="Courier New" panose="02070309020205020404" pitchFamily="49" charset="0"/>
                        </a:rPr>
                        <a:t>x=7</a:t>
                      </a:r>
                      <a:endParaRPr lang="en-US" sz="220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0000"/>
                        </a:lnSpc>
                        <a:spcBef>
                          <a:spcPts val="0"/>
                        </a:spcBef>
                        <a:spcAft>
                          <a:spcPts val="0"/>
                        </a:spcAft>
                      </a:pPr>
                      <a:r>
                        <a:rPr lang="en-US" sz="2200">
                          <a:solidFill>
                            <a:srgbClr val="01435F"/>
                          </a:solidFill>
                          <a:effectLst/>
                          <a:latin typeface="Courier New" panose="02070309020205020404" pitchFamily="49" charset="0"/>
                          <a:ea typeface="Times New Roman" panose="02020603050405020304" pitchFamily="18" charset="0"/>
                          <a:cs typeface="Courier New" panose="02070309020205020404" pitchFamily="49" charset="0"/>
                        </a:rPr>
                        <a:t>x//=5</a:t>
                      </a:r>
                      <a:br>
                        <a:rPr lang="en-US" sz="2200">
                          <a:solidFill>
                            <a:srgbClr val="01435F"/>
                          </a:solidFill>
                          <a:effectLst/>
                          <a:latin typeface="Courier New" panose="02070309020205020404" pitchFamily="49" charset="0"/>
                          <a:ea typeface="Times New Roman" panose="02020603050405020304" pitchFamily="18" charset="0"/>
                          <a:cs typeface="Courier New" panose="02070309020205020404" pitchFamily="49" charset="0"/>
                        </a:rPr>
                      </a:br>
                      <a:r>
                        <a:rPr lang="en-US" sz="2200">
                          <a:solidFill>
                            <a:srgbClr val="01435F"/>
                          </a:solidFill>
                          <a:effectLst/>
                          <a:latin typeface="Courier New" panose="02070309020205020404" pitchFamily="49" charset="0"/>
                          <a:ea typeface="Times New Roman" panose="02020603050405020304" pitchFamily="18" charset="0"/>
                          <a:cs typeface="Courier New" panose="02070309020205020404" pitchFamily="49" charset="0"/>
                        </a:rPr>
                        <a:t>&gt;&gt; x=1</a:t>
                      </a:r>
                      <a:endParaRPr lang="en-US" sz="2200">
                        <a:effectLst/>
                        <a:latin typeface="Courier New" panose="02070309020205020404" pitchFamily="49" charset="0"/>
                        <a:ea typeface="Calibri" panose="020F0502020204030204" pitchFamily="34" charset="0"/>
                        <a:cs typeface="Courier New" panose="02070309020205020404" pitchFamily="49"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nSpc>
                          <a:spcPct val="100000"/>
                        </a:lnSpc>
                        <a:spcBef>
                          <a:spcPts val="0"/>
                        </a:spcBef>
                        <a:spcAft>
                          <a:spcPts val="0"/>
                        </a:spcAft>
                      </a:pPr>
                      <a:r>
                        <a:rPr lang="en-US" sz="2200">
                          <a:solidFill>
                            <a:srgbClr val="01435F"/>
                          </a:solidFill>
                          <a:effectLst/>
                          <a:latin typeface="Courier New" panose="02070309020205020404" pitchFamily="49" charset="0"/>
                          <a:ea typeface="Times New Roman" panose="02020603050405020304" pitchFamily="18" charset="0"/>
                          <a:cs typeface="Courier New" panose="02070309020205020404" pitchFamily="49" charset="0"/>
                        </a:rPr>
                        <a:t> x=x//5</a:t>
                      </a:r>
                      <a:endParaRPr lang="en-US" sz="2200">
                        <a:effectLst/>
                        <a:latin typeface="Courier New" panose="02070309020205020404" pitchFamily="49" charset="0"/>
                        <a:ea typeface="Calibri" panose="020F0502020204030204" pitchFamily="34" charset="0"/>
                        <a:cs typeface="Courier New" panose="02070309020205020404" pitchFamily="49"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extLst>
                  <a:ext uri="{0D108BD9-81ED-4DB2-BD59-A6C34878D82A}">
                    <a16:rowId xmlns:a16="http://schemas.microsoft.com/office/drawing/2014/main" xmlns="" val="494811912"/>
                  </a:ext>
                </a:extLst>
              </a:tr>
              <a:tr h="125285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lnSpc>
                          <a:spcPct val="100000"/>
                        </a:lnSpc>
                        <a:spcBef>
                          <a:spcPts val="0"/>
                        </a:spcBef>
                        <a:spcAft>
                          <a:spcPts val="0"/>
                        </a:spcAft>
                      </a:pPr>
                      <a:r>
                        <a:rPr lang="en-US" sz="2400" b="1">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a:t>
                      </a:r>
                      <a:endParaRPr lang="en-US" sz="2400" b="1">
                        <a:solidFill>
                          <a:srgbClr val="FF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nSpc>
                          <a:spcPct val="1000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Chia lấy dư</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nSpc>
                          <a:spcPct val="100000"/>
                        </a:lnSpc>
                        <a:spcBef>
                          <a:spcPts val="0"/>
                        </a:spcBef>
                        <a:spcAft>
                          <a:spcPts val="0"/>
                        </a:spcAft>
                      </a:pPr>
                      <a:r>
                        <a:rPr lang="en-US" sz="2200">
                          <a:solidFill>
                            <a:srgbClr val="01435F"/>
                          </a:solidFill>
                          <a:effectLst/>
                          <a:latin typeface="Courier New" panose="02070309020205020404" pitchFamily="49" charset="0"/>
                          <a:ea typeface="Times New Roman" panose="02020603050405020304" pitchFamily="18" charset="0"/>
                          <a:cs typeface="Courier New" panose="02070309020205020404" pitchFamily="49" charset="0"/>
                        </a:rPr>
                        <a:t>x=7</a:t>
                      </a:r>
                      <a:endParaRPr lang="en-US" sz="220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0000"/>
                        </a:lnSpc>
                        <a:spcBef>
                          <a:spcPts val="0"/>
                        </a:spcBef>
                        <a:spcAft>
                          <a:spcPts val="0"/>
                        </a:spcAft>
                      </a:pPr>
                      <a:r>
                        <a:rPr lang="en-US" sz="2200">
                          <a:solidFill>
                            <a:srgbClr val="01435F"/>
                          </a:solidFill>
                          <a:effectLst/>
                          <a:latin typeface="Courier New" panose="02070309020205020404" pitchFamily="49" charset="0"/>
                          <a:ea typeface="Times New Roman" panose="02020603050405020304" pitchFamily="18" charset="0"/>
                          <a:cs typeface="Courier New" panose="02070309020205020404" pitchFamily="49" charset="0"/>
                        </a:rPr>
                        <a:t>x%=5</a:t>
                      </a:r>
                      <a:br>
                        <a:rPr lang="en-US" sz="2200">
                          <a:solidFill>
                            <a:srgbClr val="01435F"/>
                          </a:solidFill>
                          <a:effectLst/>
                          <a:latin typeface="Courier New" panose="02070309020205020404" pitchFamily="49" charset="0"/>
                          <a:ea typeface="Times New Roman" panose="02020603050405020304" pitchFamily="18" charset="0"/>
                          <a:cs typeface="Courier New" panose="02070309020205020404" pitchFamily="49" charset="0"/>
                        </a:rPr>
                      </a:br>
                      <a:r>
                        <a:rPr lang="en-US" sz="2200">
                          <a:solidFill>
                            <a:srgbClr val="01435F"/>
                          </a:solidFill>
                          <a:effectLst/>
                          <a:latin typeface="Courier New" panose="02070309020205020404" pitchFamily="49" charset="0"/>
                          <a:ea typeface="Times New Roman" panose="02020603050405020304" pitchFamily="18" charset="0"/>
                          <a:cs typeface="Courier New" panose="02070309020205020404" pitchFamily="49" charset="0"/>
                        </a:rPr>
                        <a:t>&gt;&gt; x=2</a:t>
                      </a:r>
                      <a:endParaRPr lang="en-US" sz="2200">
                        <a:effectLst/>
                        <a:latin typeface="Courier New" panose="02070309020205020404" pitchFamily="49" charset="0"/>
                        <a:ea typeface="Calibri" panose="020F0502020204030204" pitchFamily="34" charset="0"/>
                        <a:cs typeface="Courier New" panose="02070309020205020404" pitchFamily="49"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nSpc>
                          <a:spcPct val="100000"/>
                        </a:lnSpc>
                        <a:spcBef>
                          <a:spcPts val="0"/>
                        </a:spcBef>
                        <a:spcAft>
                          <a:spcPts val="0"/>
                        </a:spcAft>
                      </a:pPr>
                      <a:r>
                        <a:rPr lang="en-US" sz="2200">
                          <a:solidFill>
                            <a:srgbClr val="01435F"/>
                          </a:solidFill>
                          <a:effectLst/>
                          <a:latin typeface="Courier New" panose="02070309020205020404" pitchFamily="49" charset="0"/>
                          <a:ea typeface="Times New Roman" panose="02020603050405020304" pitchFamily="18" charset="0"/>
                          <a:cs typeface="Courier New" panose="02070309020205020404" pitchFamily="49" charset="0"/>
                        </a:rPr>
                        <a:t> x=x%5</a:t>
                      </a:r>
                      <a:endParaRPr lang="en-US" sz="2200">
                        <a:effectLst/>
                        <a:latin typeface="Courier New" panose="02070309020205020404" pitchFamily="49" charset="0"/>
                        <a:ea typeface="Calibri" panose="020F0502020204030204" pitchFamily="34" charset="0"/>
                        <a:cs typeface="Courier New" panose="02070309020205020404" pitchFamily="49"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extLst>
                  <a:ext uri="{0D108BD9-81ED-4DB2-BD59-A6C34878D82A}">
                    <a16:rowId xmlns:a16="http://schemas.microsoft.com/office/drawing/2014/main" xmlns="" val="3079879150"/>
                  </a:ext>
                </a:extLst>
              </a:tr>
              <a:tr h="105615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lnSpc>
                          <a:spcPct val="100000"/>
                        </a:lnSpc>
                        <a:spcBef>
                          <a:spcPts val="0"/>
                        </a:spcBef>
                        <a:spcAft>
                          <a:spcPts val="0"/>
                        </a:spcAft>
                      </a:pPr>
                      <a:r>
                        <a:rPr lang="en-US" sz="2400" b="1">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b="1">
                        <a:solidFill>
                          <a:srgbClr val="FF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nSpc>
                          <a:spcPct val="1000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Lấy lũy thừa và gán</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nSpc>
                          <a:spcPct val="100000"/>
                        </a:lnSpc>
                        <a:spcBef>
                          <a:spcPts val="0"/>
                        </a:spcBef>
                        <a:spcAft>
                          <a:spcPts val="0"/>
                        </a:spcAft>
                      </a:pPr>
                      <a:r>
                        <a:rPr lang="en-US" sz="2200">
                          <a:solidFill>
                            <a:srgbClr val="01435F"/>
                          </a:solidFill>
                          <a:effectLst/>
                          <a:latin typeface="Courier New" panose="02070309020205020404" pitchFamily="49" charset="0"/>
                          <a:ea typeface="Times New Roman" panose="02020603050405020304" pitchFamily="18" charset="0"/>
                          <a:cs typeface="Courier New" panose="02070309020205020404" pitchFamily="49" charset="0"/>
                        </a:rPr>
                        <a:t>x=2</a:t>
                      </a:r>
                    </a:p>
                    <a:p>
                      <a:pPr marL="0" marR="0">
                        <a:lnSpc>
                          <a:spcPct val="100000"/>
                        </a:lnSpc>
                        <a:spcBef>
                          <a:spcPts val="0"/>
                        </a:spcBef>
                        <a:spcAft>
                          <a:spcPts val="0"/>
                        </a:spcAft>
                      </a:pPr>
                      <a:r>
                        <a:rPr lang="en-US" sz="2200">
                          <a:solidFill>
                            <a:srgbClr val="01435F"/>
                          </a:solidFill>
                          <a:effectLst/>
                          <a:latin typeface="Courier New" panose="02070309020205020404" pitchFamily="49" charset="0"/>
                          <a:ea typeface="Times New Roman" panose="02020603050405020304" pitchFamily="18" charset="0"/>
                          <a:cs typeface="Courier New" panose="02070309020205020404" pitchFamily="49" charset="0"/>
                        </a:rPr>
                        <a:t>x**=3</a:t>
                      </a:r>
                      <a:endParaRPr lang="en-US" sz="220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0000"/>
                        </a:lnSpc>
                        <a:spcBef>
                          <a:spcPts val="0"/>
                        </a:spcBef>
                        <a:spcAft>
                          <a:spcPts val="0"/>
                        </a:spcAft>
                      </a:pPr>
                      <a:r>
                        <a:rPr lang="en-US" sz="2200">
                          <a:solidFill>
                            <a:srgbClr val="01435F"/>
                          </a:solidFill>
                          <a:effectLst/>
                          <a:latin typeface="Courier New" panose="02070309020205020404" pitchFamily="49" charset="0"/>
                          <a:ea typeface="Times New Roman" panose="02020603050405020304" pitchFamily="18" charset="0"/>
                          <a:cs typeface="Courier New" panose="02070309020205020404" pitchFamily="49" charset="0"/>
                        </a:rPr>
                        <a:t>&gt;&gt; x </a:t>
                      </a:r>
                      <a:r>
                        <a:rPr lang="en-US" sz="2200" err="1">
                          <a:solidFill>
                            <a:srgbClr val="01435F"/>
                          </a:solidFill>
                          <a:effectLst/>
                          <a:latin typeface="Courier New" panose="02070309020205020404" pitchFamily="49" charset="0"/>
                          <a:ea typeface="Times New Roman" panose="02020603050405020304" pitchFamily="18" charset="0"/>
                          <a:cs typeface="Courier New" panose="02070309020205020404" pitchFamily="49" charset="0"/>
                        </a:rPr>
                        <a:t>là</a:t>
                      </a:r>
                      <a:r>
                        <a:rPr lang="en-US" sz="2200">
                          <a:solidFill>
                            <a:srgbClr val="01435F"/>
                          </a:solidFill>
                          <a:effectLst/>
                          <a:latin typeface="Courier New" panose="02070309020205020404" pitchFamily="49" charset="0"/>
                          <a:ea typeface="Times New Roman" panose="02020603050405020304" pitchFamily="18" charset="0"/>
                          <a:cs typeface="Courier New" panose="02070309020205020404" pitchFamily="49" charset="0"/>
                        </a:rPr>
                        <a:t> 2 </a:t>
                      </a:r>
                      <a:r>
                        <a:rPr lang="en-US" sz="2200" err="1">
                          <a:solidFill>
                            <a:srgbClr val="01435F"/>
                          </a:solidFill>
                          <a:effectLst/>
                          <a:latin typeface="Courier New" panose="02070309020205020404" pitchFamily="49" charset="0"/>
                          <a:ea typeface="Times New Roman" panose="02020603050405020304" pitchFamily="18" charset="0"/>
                          <a:cs typeface="Courier New" panose="02070309020205020404" pitchFamily="49" charset="0"/>
                        </a:rPr>
                        <a:t>mũ</a:t>
                      </a:r>
                      <a:r>
                        <a:rPr lang="en-US" sz="2200">
                          <a:solidFill>
                            <a:srgbClr val="01435F"/>
                          </a:solidFill>
                          <a:effectLst/>
                          <a:latin typeface="Courier New" panose="02070309020205020404" pitchFamily="49" charset="0"/>
                          <a:ea typeface="Times New Roman" panose="02020603050405020304" pitchFamily="18" charset="0"/>
                          <a:cs typeface="Courier New" panose="02070309020205020404" pitchFamily="49" charset="0"/>
                        </a:rPr>
                        <a:t> 3=8</a:t>
                      </a:r>
                      <a:endParaRPr lang="en-US" sz="2200">
                        <a:effectLst/>
                        <a:latin typeface="Courier New" panose="02070309020205020404" pitchFamily="49" charset="0"/>
                        <a:ea typeface="Calibri" panose="020F0502020204030204" pitchFamily="34" charset="0"/>
                        <a:cs typeface="Courier New" panose="02070309020205020404" pitchFamily="49"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nSpc>
                          <a:spcPct val="100000"/>
                        </a:lnSpc>
                        <a:spcBef>
                          <a:spcPts val="0"/>
                        </a:spcBef>
                        <a:spcAft>
                          <a:spcPts val="0"/>
                        </a:spcAft>
                      </a:pPr>
                      <a:r>
                        <a:rPr lang="en-US" sz="2200">
                          <a:solidFill>
                            <a:srgbClr val="01435F"/>
                          </a:solidFill>
                          <a:effectLst/>
                          <a:latin typeface="Courier New" panose="02070309020205020404" pitchFamily="49" charset="0"/>
                          <a:ea typeface="Times New Roman" panose="02020603050405020304" pitchFamily="18" charset="0"/>
                          <a:cs typeface="Courier New" panose="02070309020205020404" pitchFamily="49" charset="0"/>
                        </a:rPr>
                        <a:t> x=x**3</a:t>
                      </a:r>
                      <a:endParaRPr lang="en-US" sz="2200">
                        <a:effectLst/>
                        <a:latin typeface="Courier New" panose="02070309020205020404" pitchFamily="49" charset="0"/>
                        <a:ea typeface="Calibri" panose="020F0502020204030204" pitchFamily="34" charset="0"/>
                        <a:cs typeface="Courier New" panose="02070309020205020404" pitchFamily="49"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extLst>
                  <a:ext uri="{0D108BD9-81ED-4DB2-BD59-A6C34878D82A}">
                    <a16:rowId xmlns:a16="http://schemas.microsoft.com/office/drawing/2014/main" xmlns="" val="1219867586"/>
                  </a:ext>
                </a:extLst>
              </a:tr>
            </a:tbl>
          </a:graphicData>
        </a:graphic>
      </p:graphicFrame>
    </p:spTree>
    <p:extLst>
      <p:ext uri="{BB962C8B-B14F-4D97-AF65-F5344CB8AC3E}">
        <p14:creationId xmlns:p14="http://schemas.microsoft.com/office/powerpoint/2010/main" val="1879264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grpId="0" nodeType="afterEffect" nodePh="1">
                                  <p:stCondLst>
                                    <p:cond delay="0"/>
                                  </p:stCondLst>
                                  <p:endCondLst>
                                    <p:cond evt="begin" delay="0">
                                      <p:tn val="5"/>
                                    </p:cond>
                                  </p:endCondLst>
                                  <p:childTnLst>
                                    <p:set>
                                      <p:cBhvr>
                                        <p:cTn id="6" dur="1" fill="hold">
                                          <p:stCondLst>
                                            <p:cond delay="0"/>
                                          </p:stCondLst>
                                        </p:cTn>
                                        <p:tgtEl>
                                          <p:spTgt spid="44046"/>
                                        </p:tgtEl>
                                        <p:attrNameLst>
                                          <p:attrName>style.visibility</p:attrName>
                                        </p:attrNameLst>
                                      </p:cBhvr>
                                      <p:to>
                                        <p:strVal val="visible"/>
                                      </p:to>
                                    </p:set>
                                    <p:animEffect transition="in" filter="strips(downRight)">
                                      <p:cBhvr>
                                        <p:cTn id="7" dur="10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9" name="Picture 7" descr="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00800"/>
            <a:ext cx="121888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44040" name="Picture 8" descr="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09600"/>
          </a:xfrm>
          <a:prstGeom prst="rect">
            <a:avLst/>
          </a:prstGeom>
          <a:noFill/>
          <a:extLst>
            <a:ext uri="{909E8E84-426E-40DD-AFC4-6F175D3DCCD1}">
              <a14:hiddenFill xmlns:a14="http://schemas.microsoft.com/office/drawing/2010/main">
                <a:solidFill>
                  <a:srgbClr val="FFFFFF"/>
                </a:solidFill>
              </a14:hiddenFill>
            </a:ext>
          </a:extLst>
        </p:spPr>
      </p:pic>
      <p:sp>
        <p:nvSpPr>
          <p:cNvPr id="44046" name="Rectangle 14"/>
          <p:cNvSpPr>
            <a:spLocks noChangeArrowheads="1"/>
          </p:cNvSpPr>
          <p:nvPr/>
        </p:nvSpPr>
        <p:spPr bwMode="auto">
          <a:xfrm>
            <a:off x="507868" y="5105400"/>
            <a:ext cx="1117309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96875" indent="-396875" algn="just">
              <a:spcBef>
                <a:spcPct val="20000"/>
              </a:spcBef>
              <a:buClr>
                <a:srgbClr val="0000FF"/>
              </a:buClr>
              <a:buFont typeface="Wingdings" pitchFamily="2" charset="2"/>
              <a:buChar char="v"/>
            </a:pPr>
            <a:endParaRPr lang="en-US" sz="2200" b="1">
              <a:latin typeface=".VnSouthern" pitchFamily="34" charset="0"/>
            </a:endParaRPr>
          </a:p>
        </p:txBody>
      </p:sp>
      <p:sp>
        <p:nvSpPr>
          <p:cNvPr id="5" name="Rectangle 4"/>
          <p:cNvSpPr/>
          <p:nvPr/>
        </p:nvSpPr>
        <p:spPr>
          <a:xfrm>
            <a:off x="4469236" y="3436"/>
            <a:ext cx="7414869" cy="584775"/>
          </a:xfrm>
          <a:prstGeom prst="rect">
            <a:avLst/>
          </a:prstGeom>
        </p:spPr>
        <p:txBody>
          <a:bodyPr wrap="square">
            <a:spAutoFit/>
          </a:bodyPr>
          <a:lstStyle/>
          <a:p>
            <a:pPr lvl="1"/>
            <a:r>
              <a:rPr lang="en-US" b="1">
                <a:solidFill>
                  <a:srgbClr val="FF0000"/>
                </a:solidFill>
                <a:latin typeface="Times New Roman" pitchFamily="18" charset="0"/>
                <a:cs typeface="Times New Roman" pitchFamily="18" charset="0"/>
              </a:rPr>
              <a:t>NỘI DUNG</a:t>
            </a:r>
            <a:endParaRPr lang="en-US" sz="1800">
              <a:solidFill>
                <a:srgbClr val="FF0000"/>
              </a:solidFill>
              <a:latin typeface="Times New Roman" pitchFamily="18" charset="0"/>
              <a:cs typeface="Times New Roman" pitchFamily="18" charset="0"/>
            </a:endParaRPr>
          </a:p>
        </p:txBody>
      </p:sp>
      <p:sp>
        <p:nvSpPr>
          <p:cNvPr id="6" name="AutoShape 52"/>
          <p:cNvSpPr>
            <a:spLocks noChangeArrowheads="1"/>
          </p:cNvSpPr>
          <p:nvPr/>
        </p:nvSpPr>
        <p:spPr bwMode="gray">
          <a:xfrm>
            <a:off x="227012" y="588211"/>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lnSpc>
                <a:spcPct val="90000"/>
              </a:lnSpc>
              <a:spcBef>
                <a:spcPts val="1000"/>
              </a:spcBef>
              <a:buClr>
                <a:srgbClr val="215D9F"/>
              </a:buClr>
            </a:pPr>
            <a:r>
              <a:rPr lang="en-US" sz="2800" b="1">
                <a:solidFill>
                  <a:prstClr val="black"/>
                </a:solidFill>
                <a:latin typeface="Cambria" panose="02040503050406030204" pitchFamily="18" charset="0"/>
              </a:rPr>
              <a:t>3.</a:t>
            </a:r>
            <a:r>
              <a:rPr lang="vi-VN" sz="2800" b="1">
                <a:solidFill>
                  <a:prstClr val="black"/>
                </a:solidFill>
                <a:latin typeface="Cambria" panose="02040503050406030204" pitchFamily="18" charset="0"/>
              </a:rPr>
              <a:t>Toán tử So sánh</a:t>
            </a:r>
          </a:p>
        </p:txBody>
      </p:sp>
      <p:graphicFrame>
        <p:nvGraphicFramePr>
          <p:cNvPr id="7" name="Table 6">
            <a:extLst>
              <a:ext uri="{FF2B5EF4-FFF2-40B4-BE49-F238E27FC236}">
                <a16:creationId xmlns:a16="http://schemas.microsoft.com/office/drawing/2014/main" xmlns="" id="{54890679-CF74-4CE3-9643-C59FEDA93809}"/>
              </a:ext>
            </a:extLst>
          </p:cNvPr>
          <p:cNvGraphicFramePr>
            <a:graphicFrameLocks noGrp="1"/>
          </p:cNvGraphicFramePr>
          <p:nvPr>
            <p:extLst>
              <p:ext uri="{D42A27DB-BD31-4B8C-83A1-F6EECF244321}">
                <p14:modId xmlns:p14="http://schemas.microsoft.com/office/powerpoint/2010/main" val="1091794330"/>
              </p:ext>
            </p:extLst>
          </p:nvPr>
        </p:nvGraphicFramePr>
        <p:xfrm>
          <a:off x="227012" y="1205186"/>
          <a:ext cx="11225364" cy="5622534"/>
        </p:xfrm>
        <a:graphic>
          <a:graphicData uri="http://schemas.openxmlformats.org/drawingml/2006/table">
            <a:tbl>
              <a:tblPr firstRow="1" firstCol="1" bandRow="1"/>
              <a:tblGrid>
                <a:gridCol w="1471764">
                  <a:extLst>
                    <a:ext uri="{9D8B030D-6E8A-4147-A177-3AD203B41FA5}">
                      <a16:colId xmlns:a16="http://schemas.microsoft.com/office/drawing/2014/main" xmlns="" val="3564859840"/>
                    </a:ext>
                  </a:extLst>
                </a:gridCol>
                <a:gridCol w="6483627">
                  <a:extLst>
                    <a:ext uri="{9D8B030D-6E8A-4147-A177-3AD203B41FA5}">
                      <a16:colId xmlns:a16="http://schemas.microsoft.com/office/drawing/2014/main" xmlns="" val="2020449217"/>
                    </a:ext>
                  </a:extLst>
                </a:gridCol>
                <a:gridCol w="3269973">
                  <a:extLst>
                    <a:ext uri="{9D8B030D-6E8A-4147-A177-3AD203B41FA5}">
                      <a16:colId xmlns:a16="http://schemas.microsoft.com/office/drawing/2014/main" xmlns="" val="1365086398"/>
                    </a:ext>
                  </a:extLst>
                </a:gridCol>
              </a:tblGrid>
              <a:tr h="373646">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lnSpc>
                          <a:spcPct val="110000"/>
                        </a:lnSpc>
                        <a:spcBef>
                          <a:spcPts val="0"/>
                        </a:spcBef>
                        <a:spcAft>
                          <a:spcPts val="1875"/>
                        </a:spcAft>
                      </a:pPr>
                      <a:r>
                        <a:rPr lang="en-US" sz="2200" b="1"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Toán</a:t>
                      </a:r>
                      <a:r>
                        <a:rPr lang="en-US" sz="22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200" b="1"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tử</a:t>
                      </a:r>
                      <a:endParaRPr lang="en-US" sz="22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a:noFill/>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lnSpc>
                          <a:spcPct val="110000"/>
                        </a:lnSpc>
                        <a:spcBef>
                          <a:spcPts val="0"/>
                        </a:spcBef>
                        <a:spcAft>
                          <a:spcPts val="1875"/>
                        </a:spcAft>
                      </a:pPr>
                      <a:r>
                        <a:rPr lang="en-US" sz="22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Mô tả</a:t>
                      </a:r>
                      <a:endParaRPr lang="en-US" sz="22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lnSpc>
                          <a:spcPct val="110000"/>
                        </a:lnSpc>
                        <a:spcBef>
                          <a:spcPts val="0"/>
                        </a:spcBef>
                        <a:spcAft>
                          <a:spcPts val="1875"/>
                        </a:spcAft>
                      </a:pPr>
                      <a:r>
                        <a:rPr lang="en-US" sz="22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Ví dụ</a:t>
                      </a:r>
                      <a:endParaRPr lang="en-US" sz="22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extLst>
                  <a:ext uri="{0D108BD9-81ED-4DB2-BD59-A6C34878D82A}">
                    <a16:rowId xmlns:a16="http://schemas.microsoft.com/office/drawing/2014/main" xmlns="" val="2194783193"/>
                  </a:ext>
                </a:extLst>
              </a:tr>
              <a:tr h="40363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lnSpc>
                          <a:spcPct val="110000"/>
                        </a:lnSpc>
                        <a:spcBef>
                          <a:spcPts val="0"/>
                        </a:spcBef>
                        <a:spcAft>
                          <a:spcPts val="1875"/>
                        </a:spcAft>
                      </a:pPr>
                      <a:r>
                        <a:rPr lang="en-US" sz="2400" b="1">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a:t>
                      </a:r>
                      <a:endParaRPr lang="en-US" sz="2400" b="1">
                        <a:solidFill>
                          <a:srgbClr val="FF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nSpc>
                          <a:spcPct val="110000"/>
                        </a:lnSpc>
                        <a:spcBef>
                          <a:spcPts val="0"/>
                        </a:spcBef>
                        <a:spcAft>
                          <a:spcPts val="1875"/>
                        </a:spcAft>
                      </a:pPr>
                      <a:r>
                        <a:rPr lang="en-US" sz="22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So sánh bằng</a:t>
                      </a:r>
                      <a:endParaRPr lang="en-US" sz="22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nSpc>
                          <a:spcPct val="110000"/>
                        </a:lnSpc>
                        <a:spcBef>
                          <a:spcPts val="0"/>
                        </a:spcBef>
                        <a:spcAft>
                          <a:spcPts val="1875"/>
                        </a:spcAft>
                      </a:pPr>
                      <a:r>
                        <a:rPr lang="en-US" sz="22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5 == 5 </a:t>
                      </a:r>
                      <a:r>
                        <a:rPr lang="en-US" sz="22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2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kết quả True</a:t>
                      </a:r>
                      <a:endParaRPr lang="en-US" sz="22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extLst>
                  <a:ext uri="{0D108BD9-81ED-4DB2-BD59-A6C34878D82A}">
                    <a16:rowId xmlns:a16="http://schemas.microsoft.com/office/drawing/2014/main" xmlns="" val="2415108097"/>
                  </a:ext>
                </a:extLst>
              </a:tr>
              <a:tr h="40363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lnSpc>
                          <a:spcPct val="110000"/>
                        </a:lnSpc>
                        <a:spcBef>
                          <a:spcPts val="0"/>
                        </a:spcBef>
                        <a:spcAft>
                          <a:spcPts val="1875"/>
                        </a:spcAft>
                      </a:pPr>
                      <a:r>
                        <a:rPr lang="en-US" sz="2400" b="1">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a:t>
                      </a:r>
                      <a:endParaRPr lang="en-US" sz="2400" b="1">
                        <a:solidFill>
                          <a:srgbClr val="FF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nSpc>
                          <a:spcPct val="110000"/>
                        </a:lnSpc>
                        <a:spcBef>
                          <a:spcPts val="0"/>
                        </a:spcBef>
                        <a:spcAft>
                          <a:spcPts val="1875"/>
                        </a:spcAft>
                      </a:pPr>
                      <a:r>
                        <a:rPr lang="en-US" sz="22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So </a:t>
                      </a:r>
                      <a:r>
                        <a:rPr lang="en-US" sz="22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sánh</a:t>
                      </a:r>
                      <a:r>
                        <a:rPr lang="en-US" sz="22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2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không</a:t>
                      </a:r>
                      <a:r>
                        <a:rPr lang="en-US" sz="22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2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bằng</a:t>
                      </a:r>
                      <a:endParaRPr lang="en-US" sz="22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nSpc>
                          <a:spcPct val="110000"/>
                        </a:lnSpc>
                        <a:spcBef>
                          <a:spcPts val="0"/>
                        </a:spcBef>
                        <a:spcAft>
                          <a:spcPts val="1875"/>
                        </a:spcAft>
                      </a:pPr>
                      <a:r>
                        <a:rPr lang="en-US" sz="22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5 != 5 </a:t>
                      </a:r>
                      <a:r>
                        <a:rPr lang="en-US" sz="22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2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kết quả False</a:t>
                      </a:r>
                      <a:endParaRPr lang="en-US" sz="22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extLst>
                  <a:ext uri="{0D108BD9-81ED-4DB2-BD59-A6C34878D82A}">
                    <a16:rowId xmlns:a16="http://schemas.microsoft.com/office/drawing/2014/main" xmlns="" val="1018252264"/>
                  </a:ext>
                </a:extLst>
              </a:tr>
              <a:tr h="40363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lnSpc>
                          <a:spcPct val="110000"/>
                        </a:lnSpc>
                        <a:spcBef>
                          <a:spcPts val="0"/>
                        </a:spcBef>
                        <a:spcAft>
                          <a:spcPts val="1875"/>
                        </a:spcAft>
                      </a:pPr>
                      <a:r>
                        <a:rPr lang="en-US" sz="2400" b="1">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&lt; </a:t>
                      </a:r>
                      <a:endParaRPr lang="en-US" sz="2400" b="1">
                        <a:solidFill>
                          <a:srgbClr val="FF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nSpc>
                          <a:spcPct val="110000"/>
                        </a:lnSpc>
                        <a:spcBef>
                          <a:spcPts val="0"/>
                        </a:spcBef>
                        <a:spcAft>
                          <a:spcPts val="1875"/>
                        </a:spcAft>
                      </a:pPr>
                      <a:r>
                        <a:rPr lang="en-US" sz="22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So </a:t>
                      </a:r>
                      <a:r>
                        <a:rPr lang="en-US" sz="22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sánh</a:t>
                      </a:r>
                      <a:r>
                        <a:rPr lang="en-US" sz="22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2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nhỏ</a:t>
                      </a:r>
                      <a:r>
                        <a:rPr lang="en-US" sz="22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2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hơn</a:t>
                      </a:r>
                      <a:endParaRPr lang="en-US" sz="22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nSpc>
                          <a:spcPct val="110000"/>
                        </a:lnSpc>
                        <a:spcBef>
                          <a:spcPts val="0"/>
                        </a:spcBef>
                        <a:spcAft>
                          <a:spcPts val="1875"/>
                        </a:spcAft>
                      </a:pPr>
                      <a:r>
                        <a:rPr lang="en-US" sz="22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5 &lt; 5 </a:t>
                      </a:r>
                      <a:r>
                        <a:rPr lang="en-US" sz="22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2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kết quả False</a:t>
                      </a:r>
                      <a:endParaRPr lang="en-US" sz="22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extLst>
                  <a:ext uri="{0D108BD9-81ED-4DB2-BD59-A6C34878D82A}">
                    <a16:rowId xmlns:a16="http://schemas.microsoft.com/office/drawing/2014/main" xmlns="" val="4106831354"/>
                  </a:ext>
                </a:extLst>
              </a:tr>
              <a:tr h="40363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lnSpc>
                          <a:spcPct val="110000"/>
                        </a:lnSpc>
                        <a:spcBef>
                          <a:spcPts val="0"/>
                        </a:spcBef>
                        <a:spcAft>
                          <a:spcPts val="1875"/>
                        </a:spcAft>
                      </a:pPr>
                      <a:r>
                        <a:rPr lang="en-US" sz="2400" b="1">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&lt;=</a:t>
                      </a:r>
                      <a:endParaRPr lang="en-US" sz="2400" b="1">
                        <a:solidFill>
                          <a:srgbClr val="FF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nSpc>
                          <a:spcPct val="110000"/>
                        </a:lnSpc>
                        <a:spcBef>
                          <a:spcPts val="0"/>
                        </a:spcBef>
                        <a:spcAft>
                          <a:spcPts val="1875"/>
                        </a:spcAft>
                      </a:pPr>
                      <a:r>
                        <a:rPr lang="en-US" sz="22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So </a:t>
                      </a:r>
                      <a:r>
                        <a:rPr lang="en-US" sz="22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sánh</a:t>
                      </a:r>
                      <a:r>
                        <a:rPr lang="en-US" sz="22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2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nhỏ</a:t>
                      </a:r>
                      <a:r>
                        <a:rPr lang="en-US" sz="22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2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hơn</a:t>
                      </a:r>
                      <a:r>
                        <a:rPr lang="en-US" sz="22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2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hoặc</a:t>
                      </a:r>
                      <a:r>
                        <a:rPr lang="en-US" sz="22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2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bằng</a:t>
                      </a:r>
                      <a:endParaRPr lang="en-US" sz="22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nSpc>
                          <a:spcPct val="110000"/>
                        </a:lnSpc>
                        <a:spcBef>
                          <a:spcPts val="0"/>
                        </a:spcBef>
                        <a:spcAft>
                          <a:spcPts val="1875"/>
                        </a:spcAft>
                      </a:pPr>
                      <a:r>
                        <a:rPr lang="en-US" sz="22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5 &lt;= 5 </a:t>
                      </a:r>
                      <a:r>
                        <a:rPr lang="en-US" sz="22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2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kết quả True</a:t>
                      </a:r>
                      <a:endParaRPr lang="en-US" sz="22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extLst>
                  <a:ext uri="{0D108BD9-81ED-4DB2-BD59-A6C34878D82A}">
                    <a16:rowId xmlns:a16="http://schemas.microsoft.com/office/drawing/2014/main" xmlns="" val="4086168544"/>
                  </a:ext>
                </a:extLst>
              </a:tr>
              <a:tr h="40363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lnSpc>
                          <a:spcPct val="110000"/>
                        </a:lnSpc>
                        <a:spcBef>
                          <a:spcPts val="0"/>
                        </a:spcBef>
                        <a:spcAft>
                          <a:spcPts val="1875"/>
                        </a:spcAft>
                      </a:pPr>
                      <a:r>
                        <a:rPr lang="en-US" sz="2400" b="1">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&gt; </a:t>
                      </a:r>
                      <a:endParaRPr lang="en-US" sz="2400" b="1">
                        <a:solidFill>
                          <a:srgbClr val="FF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nSpc>
                          <a:spcPct val="110000"/>
                        </a:lnSpc>
                        <a:spcBef>
                          <a:spcPts val="0"/>
                        </a:spcBef>
                        <a:spcAft>
                          <a:spcPts val="1875"/>
                        </a:spcAft>
                      </a:pPr>
                      <a:r>
                        <a:rPr lang="en-US" sz="22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So </a:t>
                      </a:r>
                      <a:r>
                        <a:rPr lang="en-US" sz="22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sánh</a:t>
                      </a:r>
                      <a:r>
                        <a:rPr lang="en-US" sz="22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2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lớn</a:t>
                      </a:r>
                      <a:r>
                        <a:rPr lang="en-US" sz="22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2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hơn</a:t>
                      </a:r>
                      <a:endParaRPr lang="en-US" sz="22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nSpc>
                          <a:spcPct val="110000"/>
                        </a:lnSpc>
                        <a:spcBef>
                          <a:spcPts val="0"/>
                        </a:spcBef>
                        <a:spcAft>
                          <a:spcPts val="1875"/>
                        </a:spcAft>
                      </a:pPr>
                      <a:r>
                        <a:rPr lang="en-US" sz="22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5 &gt; 5.5 </a:t>
                      </a:r>
                      <a:r>
                        <a:rPr lang="en-US" sz="22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2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kết quả False</a:t>
                      </a:r>
                      <a:endParaRPr lang="en-US" sz="22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extLst>
                  <a:ext uri="{0D108BD9-81ED-4DB2-BD59-A6C34878D82A}">
                    <a16:rowId xmlns:a16="http://schemas.microsoft.com/office/drawing/2014/main" xmlns="" val="561407737"/>
                  </a:ext>
                </a:extLst>
              </a:tr>
              <a:tr h="40363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lnSpc>
                          <a:spcPct val="110000"/>
                        </a:lnSpc>
                        <a:spcBef>
                          <a:spcPts val="0"/>
                        </a:spcBef>
                        <a:spcAft>
                          <a:spcPts val="1875"/>
                        </a:spcAft>
                      </a:pPr>
                      <a:r>
                        <a:rPr lang="en-US" sz="2400" b="1">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&gt;=</a:t>
                      </a:r>
                      <a:endParaRPr lang="en-US" sz="2400" b="1">
                        <a:solidFill>
                          <a:srgbClr val="FF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nSpc>
                          <a:spcPct val="110000"/>
                        </a:lnSpc>
                        <a:spcBef>
                          <a:spcPts val="0"/>
                        </a:spcBef>
                        <a:spcAft>
                          <a:spcPts val="1875"/>
                        </a:spcAft>
                      </a:pPr>
                      <a:r>
                        <a:rPr lang="en-US" sz="22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So </a:t>
                      </a:r>
                      <a:r>
                        <a:rPr lang="en-US" sz="22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sánh</a:t>
                      </a:r>
                      <a:r>
                        <a:rPr lang="en-US" sz="22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2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lớn</a:t>
                      </a:r>
                      <a:r>
                        <a:rPr lang="en-US" sz="22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2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hơn</a:t>
                      </a:r>
                      <a:r>
                        <a:rPr lang="en-US" sz="22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2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hoặc</a:t>
                      </a:r>
                      <a:r>
                        <a:rPr lang="en-US" sz="22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2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bằng</a:t>
                      </a:r>
                      <a:endParaRPr lang="en-US" sz="22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nSpc>
                          <a:spcPct val="110000"/>
                        </a:lnSpc>
                        <a:spcBef>
                          <a:spcPts val="0"/>
                        </a:spcBef>
                        <a:spcAft>
                          <a:spcPts val="1875"/>
                        </a:spcAft>
                      </a:pPr>
                      <a:r>
                        <a:rPr lang="en-US" sz="22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113&gt;= 5 </a:t>
                      </a:r>
                      <a:r>
                        <a:rPr lang="en-US" sz="22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2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2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kết</a:t>
                      </a:r>
                      <a:r>
                        <a:rPr lang="en-US" sz="22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2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quả</a:t>
                      </a:r>
                      <a:r>
                        <a:rPr lang="en-US" sz="22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True</a:t>
                      </a:r>
                      <a:endParaRPr lang="en-US" sz="22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extLst>
                  <a:ext uri="{0D108BD9-81ED-4DB2-BD59-A6C34878D82A}">
                    <a16:rowId xmlns:a16="http://schemas.microsoft.com/office/drawing/2014/main" xmlns="" val="1425913551"/>
                  </a:ext>
                </a:extLst>
              </a:tr>
              <a:tr h="132111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lnSpc>
                          <a:spcPct val="110000"/>
                        </a:lnSpc>
                        <a:spcBef>
                          <a:spcPts val="0"/>
                        </a:spcBef>
                        <a:spcAft>
                          <a:spcPts val="1875"/>
                        </a:spcAft>
                      </a:pPr>
                      <a:r>
                        <a:rPr lang="en-US" sz="2400" b="1">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is</a:t>
                      </a:r>
                      <a:endParaRPr lang="en-US" sz="2400" b="1">
                        <a:solidFill>
                          <a:srgbClr val="FF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nSpc>
                          <a:spcPct val="110000"/>
                        </a:lnSpc>
                        <a:spcBef>
                          <a:spcPts val="0"/>
                        </a:spcBef>
                        <a:spcAft>
                          <a:spcPts val="1875"/>
                        </a:spcAft>
                      </a:pPr>
                      <a:r>
                        <a:rPr lang="en-US" sz="20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Trả</a:t>
                      </a: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0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về</a:t>
                      </a: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true </a:t>
                      </a:r>
                      <a:r>
                        <a:rPr lang="en-US" sz="20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nếu</a:t>
                      </a: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0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các</a:t>
                      </a: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0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biến</a:t>
                      </a: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ở </a:t>
                      </a:r>
                      <a:r>
                        <a:rPr lang="en-US" sz="20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hai</a:t>
                      </a: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0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bên</a:t>
                      </a: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0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toán</a:t>
                      </a: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0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tử</a:t>
                      </a: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0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cùng</a:t>
                      </a: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0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trỏ</a:t>
                      </a: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0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tới</a:t>
                      </a: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0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một</a:t>
                      </a: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0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đối</a:t>
                      </a: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0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tượng</a:t>
                      </a: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a:t>
                      </a:r>
                      <a:r>
                        <a:rPr lang="en-US" sz="20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hoặc</a:t>
                      </a: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0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cùng</a:t>
                      </a: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0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giá</a:t>
                      </a: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0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trị</a:t>
                      </a: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0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nếu</a:t>
                      </a: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0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không</a:t>
                      </a: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0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là</a:t>
                      </a: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false</a:t>
                      </a:r>
                      <a:endParaRPr lang="en-US" sz="20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nSpc>
                          <a:spcPct val="110000"/>
                        </a:lnSpc>
                        <a:spcBef>
                          <a:spcPts val="0"/>
                        </a:spcBef>
                        <a:spcAft>
                          <a:spcPts val="1875"/>
                        </a:spcAft>
                      </a:pP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x=5</a:t>
                      </a:r>
                      <a:b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0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y=5</a:t>
                      </a:r>
                      <a:br>
                        <a:rPr lang="en-US" sz="20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0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print(x </a:t>
                      </a:r>
                      <a:r>
                        <a:rPr lang="en-US" sz="2000">
                          <a:solidFill>
                            <a:srgbClr val="0000FF"/>
                          </a:solidFill>
                          <a:effectLst/>
                          <a:latin typeface="Cambria" panose="02040503050406030204" pitchFamily="18" charset="0"/>
                          <a:ea typeface="Times New Roman" panose="02020603050405020304" pitchFamily="18" charset="0"/>
                          <a:cs typeface="Times New Roman" panose="02020603050405020304" pitchFamily="18" charset="0"/>
                        </a:rPr>
                        <a:t>is</a:t>
                      </a:r>
                      <a:r>
                        <a:rPr lang="en-US" sz="20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 y)</a:t>
                      </a:r>
                      <a:br>
                        <a:rPr lang="en-US" sz="20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sym typeface="Wingdings" panose="05000000000000000000" pitchFamily="2" charset="2"/>
                        </a:rPr>
                        <a:t> </a:t>
                      </a:r>
                      <a:r>
                        <a:rPr lang="en-US" sz="20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kết </a:t>
                      </a:r>
                      <a:r>
                        <a:rPr lang="en-US" sz="2000" err="1">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quả</a:t>
                      </a:r>
                      <a:r>
                        <a:rPr lang="en-US" sz="20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000" err="1">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là</a:t>
                      </a:r>
                      <a:r>
                        <a:rPr lang="en-US" sz="20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 True</a:t>
                      </a:r>
                      <a:endParaRPr lang="en-US" sz="20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extLst>
                  <a:ext uri="{0D108BD9-81ED-4DB2-BD59-A6C34878D82A}">
                    <a16:rowId xmlns:a16="http://schemas.microsoft.com/office/drawing/2014/main" xmlns="" val="2917843301"/>
                  </a:ext>
                </a:extLst>
              </a:tr>
              <a:tr h="114419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lnSpc>
                          <a:spcPct val="110000"/>
                        </a:lnSpc>
                        <a:spcBef>
                          <a:spcPts val="0"/>
                        </a:spcBef>
                        <a:spcAft>
                          <a:spcPts val="0"/>
                        </a:spcAft>
                      </a:pPr>
                      <a:r>
                        <a:rPr lang="en-US" sz="2400" b="1">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is not</a:t>
                      </a:r>
                      <a:endParaRPr lang="en-US" sz="2400" b="1">
                        <a:solidFill>
                          <a:srgbClr val="FF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nSpc>
                          <a:spcPct val="110000"/>
                        </a:lnSpc>
                        <a:spcBef>
                          <a:spcPts val="0"/>
                        </a:spcBef>
                        <a:spcAft>
                          <a:spcPts val="0"/>
                        </a:spcAft>
                      </a:pPr>
                      <a:r>
                        <a:rPr lang="en-US" sz="20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Trả</a:t>
                      </a: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0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về</a:t>
                      </a: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false </a:t>
                      </a:r>
                      <a:r>
                        <a:rPr lang="en-US" sz="20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nếu</a:t>
                      </a: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0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các</a:t>
                      </a: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0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biến</a:t>
                      </a: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ở </a:t>
                      </a:r>
                      <a:r>
                        <a:rPr lang="en-US" sz="20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hai</a:t>
                      </a: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0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bên</a:t>
                      </a: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0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toán</a:t>
                      </a: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0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tử</a:t>
                      </a: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0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cùng</a:t>
                      </a: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0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trỏ</a:t>
                      </a: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0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tới</a:t>
                      </a: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0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một</a:t>
                      </a: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0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đối</a:t>
                      </a: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0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tượng</a:t>
                      </a: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a:t>
                      </a:r>
                      <a:r>
                        <a:rPr lang="en-US" sz="20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hoặc</a:t>
                      </a: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0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cùng</a:t>
                      </a: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0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giá</a:t>
                      </a: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0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trị</a:t>
                      </a: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0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nếu</a:t>
                      </a: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0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không</a:t>
                      </a: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0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là</a:t>
                      </a: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true</a:t>
                      </a:r>
                      <a:endParaRPr lang="en-US" sz="20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nSpc>
                          <a:spcPct val="110000"/>
                        </a:lnSpc>
                        <a:spcBef>
                          <a:spcPts val="0"/>
                        </a:spcBef>
                        <a:spcAft>
                          <a:spcPts val="0"/>
                        </a:spcAft>
                      </a:pP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x=y=5</a:t>
                      </a:r>
                      <a:b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0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print(x </a:t>
                      </a:r>
                      <a:r>
                        <a:rPr lang="en-US" sz="2000">
                          <a:solidFill>
                            <a:srgbClr val="0000FF"/>
                          </a:solidFill>
                          <a:effectLst/>
                          <a:latin typeface="Cambria" panose="02040503050406030204" pitchFamily="18" charset="0"/>
                          <a:ea typeface="Times New Roman" panose="02020603050405020304" pitchFamily="18" charset="0"/>
                          <a:cs typeface="Times New Roman" panose="02020603050405020304" pitchFamily="18" charset="0"/>
                        </a:rPr>
                        <a:t>is not</a:t>
                      </a:r>
                      <a:r>
                        <a:rPr lang="en-US" sz="20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 y)</a:t>
                      </a:r>
                      <a:br>
                        <a:rPr lang="en-US" sz="20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sym typeface="Wingdings" panose="05000000000000000000" pitchFamily="2" charset="2"/>
                        </a:rPr>
                        <a:t> </a:t>
                      </a:r>
                      <a:r>
                        <a:rPr lang="en-US" sz="20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kết </a:t>
                      </a:r>
                      <a:r>
                        <a:rPr lang="en-US" sz="2000" err="1">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quả</a:t>
                      </a:r>
                      <a:r>
                        <a:rPr lang="en-US" sz="20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000" err="1">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là</a:t>
                      </a:r>
                      <a:r>
                        <a:rPr lang="en-US" sz="20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 False</a:t>
                      </a:r>
                      <a:endParaRPr lang="en-US" sz="20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extLst>
                  <a:ext uri="{0D108BD9-81ED-4DB2-BD59-A6C34878D82A}">
                    <a16:rowId xmlns:a16="http://schemas.microsoft.com/office/drawing/2014/main" xmlns="" val="3676587174"/>
                  </a:ext>
                </a:extLst>
              </a:tr>
            </a:tbl>
          </a:graphicData>
        </a:graphic>
      </p:graphicFrame>
    </p:spTree>
    <p:extLst>
      <p:ext uri="{BB962C8B-B14F-4D97-AF65-F5344CB8AC3E}">
        <p14:creationId xmlns:p14="http://schemas.microsoft.com/office/powerpoint/2010/main" val="1879264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grpId="0" nodeType="afterEffect" nodePh="1">
                                  <p:stCondLst>
                                    <p:cond delay="0"/>
                                  </p:stCondLst>
                                  <p:endCondLst>
                                    <p:cond evt="begin" delay="0">
                                      <p:tn val="5"/>
                                    </p:cond>
                                  </p:endCondLst>
                                  <p:childTnLst>
                                    <p:set>
                                      <p:cBhvr>
                                        <p:cTn id="6" dur="1" fill="hold">
                                          <p:stCondLst>
                                            <p:cond delay="0"/>
                                          </p:stCondLst>
                                        </p:cTn>
                                        <p:tgtEl>
                                          <p:spTgt spid="44046"/>
                                        </p:tgtEl>
                                        <p:attrNameLst>
                                          <p:attrName>style.visibility</p:attrName>
                                        </p:attrNameLst>
                                      </p:cBhvr>
                                      <p:to>
                                        <p:strVal val="visible"/>
                                      </p:to>
                                    </p:set>
                                    <p:animEffect transition="in" filter="strips(downRight)">
                                      <p:cBhvr>
                                        <p:cTn id="7" dur="10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9" name="Picture 7" descr="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00800"/>
            <a:ext cx="121888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44040" name="Picture 8" descr="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09600"/>
          </a:xfrm>
          <a:prstGeom prst="rect">
            <a:avLst/>
          </a:prstGeom>
          <a:noFill/>
          <a:extLst>
            <a:ext uri="{909E8E84-426E-40DD-AFC4-6F175D3DCCD1}">
              <a14:hiddenFill xmlns:a14="http://schemas.microsoft.com/office/drawing/2010/main">
                <a:solidFill>
                  <a:srgbClr val="FFFFFF"/>
                </a:solidFill>
              </a14:hiddenFill>
            </a:ext>
          </a:extLst>
        </p:spPr>
      </p:pic>
      <p:sp>
        <p:nvSpPr>
          <p:cNvPr id="44046" name="Rectangle 14"/>
          <p:cNvSpPr>
            <a:spLocks noChangeArrowheads="1"/>
          </p:cNvSpPr>
          <p:nvPr/>
        </p:nvSpPr>
        <p:spPr bwMode="auto">
          <a:xfrm>
            <a:off x="507868" y="5105400"/>
            <a:ext cx="1117309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96875" indent="-396875" algn="just">
              <a:spcBef>
                <a:spcPct val="20000"/>
              </a:spcBef>
              <a:buClr>
                <a:srgbClr val="0000FF"/>
              </a:buClr>
              <a:buFont typeface="Wingdings" pitchFamily="2" charset="2"/>
              <a:buChar char="v"/>
            </a:pPr>
            <a:endParaRPr lang="en-US" sz="2200" b="1">
              <a:latin typeface=".VnSouthern" pitchFamily="34" charset="0"/>
            </a:endParaRPr>
          </a:p>
        </p:txBody>
      </p:sp>
      <p:sp>
        <p:nvSpPr>
          <p:cNvPr id="5" name="Rectangle 4"/>
          <p:cNvSpPr/>
          <p:nvPr/>
        </p:nvSpPr>
        <p:spPr>
          <a:xfrm>
            <a:off x="4469236" y="3436"/>
            <a:ext cx="7414869" cy="584775"/>
          </a:xfrm>
          <a:prstGeom prst="rect">
            <a:avLst/>
          </a:prstGeom>
        </p:spPr>
        <p:txBody>
          <a:bodyPr wrap="square">
            <a:spAutoFit/>
          </a:bodyPr>
          <a:lstStyle/>
          <a:p>
            <a:pPr lvl="1"/>
            <a:r>
              <a:rPr lang="en-US" b="1">
                <a:solidFill>
                  <a:srgbClr val="FF0000"/>
                </a:solidFill>
                <a:latin typeface="Times New Roman" pitchFamily="18" charset="0"/>
                <a:cs typeface="Times New Roman" pitchFamily="18" charset="0"/>
              </a:rPr>
              <a:t>NỘI DUNG</a:t>
            </a:r>
            <a:endParaRPr lang="en-US" sz="1800">
              <a:solidFill>
                <a:srgbClr val="FF0000"/>
              </a:solidFill>
              <a:latin typeface="Times New Roman" pitchFamily="18" charset="0"/>
              <a:cs typeface="Times New Roman" pitchFamily="18" charset="0"/>
            </a:endParaRPr>
          </a:p>
        </p:txBody>
      </p:sp>
      <p:grpSp>
        <p:nvGrpSpPr>
          <p:cNvPr id="6" name="Group 5"/>
          <p:cNvGrpSpPr/>
          <p:nvPr/>
        </p:nvGrpSpPr>
        <p:grpSpPr>
          <a:xfrm>
            <a:off x="1066800" y="558800"/>
            <a:ext cx="6629400" cy="508000"/>
            <a:chOff x="789624" y="1191463"/>
            <a:chExt cx="6629400" cy="508000"/>
          </a:xfrm>
        </p:grpSpPr>
        <p:sp>
          <p:nvSpPr>
            <p:cNvPr id="7"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lnSpc>
                  <a:spcPct val="90000"/>
                </a:lnSpc>
                <a:spcBef>
                  <a:spcPts val="1000"/>
                </a:spcBef>
                <a:buClr>
                  <a:srgbClr val="215D9F"/>
                </a:buClr>
              </a:pPr>
              <a:r>
                <a:rPr lang="en-US" sz="2800" b="1">
                  <a:solidFill>
                    <a:prstClr val="black"/>
                  </a:solidFill>
                  <a:latin typeface="Cambria" panose="02040503050406030204" pitchFamily="18" charset="0"/>
                </a:rPr>
                <a:t>4.</a:t>
              </a:r>
              <a:r>
                <a:rPr lang="vi-VN" sz="2800" b="1">
                  <a:solidFill>
                    <a:prstClr val="black"/>
                  </a:solidFill>
                  <a:latin typeface="Cambria" panose="02040503050406030204" pitchFamily="18" charset="0"/>
                </a:rPr>
                <a:t>Toán tử Logic</a:t>
              </a:r>
            </a:p>
          </p:txBody>
        </p:sp>
        <p:grpSp>
          <p:nvGrpSpPr>
            <p:cNvPr id="8" name="Group 17"/>
            <p:cNvGrpSpPr>
              <a:grpSpLocks/>
            </p:cNvGrpSpPr>
            <p:nvPr/>
          </p:nvGrpSpPr>
          <p:grpSpPr bwMode="auto">
            <a:xfrm>
              <a:off x="789624" y="1295400"/>
              <a:ext cx="353376" cy="272472"/>
              <a:chOff x="1110" y="2656"/>
              <a:chExt cx="1549" cy="1351"/>
            </a:xfrm>
          </p:grpSpPr>
          <p:sp>
            <p:nvSpPr>
              <p:cNvPr id="9"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0"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1"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graphicFrame>
        <p:nvGraphicFramePr>
          <p:cNvPr id="12" name="Table 11">
            <a:extLst>
              <a:ext uri="{FF2B5EF4-FFF2-40B4-BE49-F238E27FC236}">
                <a16:creationId xmlns:a16="http://schemas.microsoft.com/office/drawing/2014/main" xmlns="" id="{C69DCC46-AECF-4FA5-BD31-0A3D1C8DD2A7}"/>
              </a:ext>
            </a:extLst>
          </p:cNvPr>
          <p:cNvGraphicFramePr>
            <a:graphicFrameLocks noGrp="1"/>
          </p:cNvGraphicFramePr>
          <p:nvPr>
            <p:extLst>
              <p:ext uri="{D42A27DB-BD31-4B8C-83A1-F6EECF244321}">
                <p14:modId xmlns:p14="http://schemas.microsoft.com/office/powerpoint/2010/main" val="3873100051"/>
              </p:ext>
            </p:extLst>
          </p:nvPr>
        </p:nvGraphicFramePr>
        <p:xfrm>
          <a:off x="227012" y="1306389"/>
          <a:ext cx="11231990" cy="5323011"/>
        </p:xfrm>
        <a:graphic>
          <a:graphicData uri="http://schemas.openxmlformats.org/drawingml/2006/table">
            <a:tbl>
              <a:tblPr firstRow="1" firstCol="1" bandRow="1"/>
              <a:tblGrid>
                <a:gridCol w="1359172">
                  <a:extLst>
                    <a:ext uri="{9D8B030D-6E8A-4147-A177-3AD203B41FA5}">
                      <a16:colId xmlns:a16="http://schemas.microsoft.com/office/drawing/2014/main" xmlns="" val="2987631128"/>
                    </a:ext>
                  </a:extLst>
                </a:gridCol>
                <a:gridCol w="5389371">
                  <a:extLst>
                    <a:ext uri="{9D8B030D-6E8A-4147-A177-3AD203B41FA5}">
                      <a16:colId xmlns:a16="http://schemas.microsoft.com/office/drawing/2014/main" xmlns="" val="1572082132"/>
                    </a:ext>
                  </a:extLst>
                </a:gridCol>
                <a:gridCol w="4483447">
                  <a:extLst>
                    <a:ext uri="{9D8B030D-6E8A-4147-A177-3AD203B41FA5}">
                      <a16:colId xmlns:a16="http://schemas.microsoft.com/office/drawing/2014/main" xmlns="" val="342511131"/>
                    </a:ext>
                  </a:extLst>
                </a:gridCol>
              </a:tblGrid>
              <a:tr h="543166">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Toán tử</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a:noFill/>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Mô tả</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Ví dụ</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extLst>
                  <a:ext uri="{0D108BD9-81ED-4DB2-BD59-A6C34878D82A}">
                    <a16:rowId xmlns:a16="http://schemas.microsoft.com/office/drawing/2014/main" xmlns="" val="2926192269"/>
                  </a:ext>
                </a:extLst>
              </a:tr>
              <a:tr h="119972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lnSpc>
                          <a:spcPts val="1800"/>
                        </a:lnSpc>
                        <a:spcBef>
                          <a:spcPts val="0"/>
                        </a:spcBef>
                        <a:spcAft>
                          <a:spcPts val="1875"/>
                        </a:spcAft>
                      </a:pPr>
                      <a:r>
                        <a:rPr lang="en-US" sz="2400" b="1">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 and</a:t>
                      </a:r>
                      <a:endParaRPr lang="en-US" sz="2400" b="1">
                        <a:solidFill>
                          <a:srgbClr val="FF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nSpc>
                          <a:spcPct val="114000"/>
                        </a:lnSpc>
                        <a:spcBef>
                          <a:spcPts val="0"/>
                        </a:spcBef>
                        <a:spcAft>
                          <a:spcPts val="1875"/>
                        </a:spcAft>
                      </a:pP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Toán</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tử</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Và</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Nếu</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cả</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hai</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điều</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kiện</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là</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True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thì</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kết</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quả</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sẽ</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là</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True</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nSpc>
                          <a:spcPct val="1140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x=2016</a:t>
                      </a:r>
                      <a:b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print(x%4==0 </a:t>
                      </a:r>
                      <a:r>
                        <a:rPr lang="en-US" sz="2400">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and</a:t>
                      </a: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 x%100!=0)</a:t>
                      </a:r>
                      <a:b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=&gt;True</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extLst>
                  <a:ext uri="{0D108BD9-81ED-4DB2-BD59-A6C34878D82A}">
                    <a16:rowId xmlns:a16="http://schemas.microsoft.com/office/drawing/2014/main" xmlns="" val="952417013"/>
                  </a:ext>
                </a:extLst>
              </a:tr>
              <a:tr h="159637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lnSpc>
                          <a:spcPts val="1800"/>
                        </a:lnSpc>
                        <a:spcBef>
                          <a:spcPts val="0"/>
                        </a:spcBef>
                        <a:spcAft>
                          <a:spcPts val="0"/>
                        </a:spcAft>
                      </a:pPr>
                      <a:r>
                        <a:rPr lang="en-US" sz="2400" b="1">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 or</a:t>
                      </a:r>
                      <a:endParaRPr lang="en-US" sz="2400" b="1">
                        <a:solidFill>
                          <a:srgbClr val="FF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nSpc>
                          <a:spcPct val="114000"/>
                        </a:lnSpc>
                        <a:spcBef>
                          <a:spcPts val="0"/>
                        </a:spcBef>
                        <a:spcAft>
                          <a:spcPts val="0"/>
                        </a:spcAft>
                      </a:pP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Toán</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tử</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Hoặc</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Chỉ</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cần</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một</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điều</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kiện</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True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thì</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nó</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True,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tất</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cả</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điều</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kiện</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False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thì</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nó</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False</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nSpc>
                          <a:spcPct val="114000"/>
                        </a:lnSpc>
                        <a:spcBef>
                          <a:spcPts val="1800"/>
                        </a:spcBef>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x=2016</a:t>
                      </a:r>
                      <a:b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print((x%4==0 and x%100!=0) </a:t>
                      </a:r>
                      <a:r>
                        <a:rPr lang="en-US" sz="2400">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or</a:t>
                      </a: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 x%400==0)</a:t>
                      </a:r>
                      <a:b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=&gt;True</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extLst>
                  <a:ext uri="{0D108BD9-81ED-4DB2-BD59-A6C34878D82A}">
                    <a16:rowId xmlns:a16="http://schemas.microsoft.com/office/drawing/2014/main" xmlns="" val="976828098"/>
                  </a:ext>
                </a:extLst>
              </a:tr>
              <a:tr h="177089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lnSpc>
                          <a:spcPts val="1800"/>
                        </a:lnSpc>
                        <a:spcBef>
                          <a:spcPts val="0"/>
                        </a:spcBef>
                        <a:spcAft>
                          <a:spcPts val="0"/>
                        </a:spcAft>
                      </a:pPr>
                      <a:r>
                        <a:rPr lang="en-US" sz="2400" b="1">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 not</a:t>
                      </a:r>
                      <a:endParaRPr lang="en-US" sz="2400" b="1">
                        <a:solidFill>
                          <a:srgbClr val="FF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nSpc>
                          <a:spcPct val="114000"/>
                        </a:lnSpc>
                        <a:spcBef>
                          <a:spcPts val="0"/>
                        </a:spcBef>
                        <a:spcAft>
                          <a:spcPts val="0"/>
                        </a:spcAft>
                      </a:pP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Toán</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tử</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Phủ</a:t>
                      </a:r>
                      <a:r>
                        <a:rPr lang="en-US" sz="2400">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định</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Thông</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thường</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nó</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được</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dùng</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để</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đảo</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ngược</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trạng</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thái</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logic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của</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toán</a:t>
                      </a: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400" err="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hạng</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nSpc>
                          <a:spcPct val="1140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x=4</a:t>
                      </a:r>
                    </a:p>
                    <a:p>
                      <a:pPr marL="0" marR="0">
                        <a:lnSpc>
                          <a:spcPct val="114000"/>
                        </a:lnSpc>
                        <a:spcBef>
                          <a:spcPts val="0"/>
                        </a:spcBef>
                        <a:spcAft>
                          <a:spcPts val="0"/>
                        </a:spcAft>
                      </a:pP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if (</a:t>
                      </a:r>
                      <a:r>
                        <a:rPr lang="en-US" sz="2400">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not</a:t>
                      </a: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 x&gt;=5):    print(“</a:t>
                      </a:r>
                      <a:r>
                        <a:rPr lang="en-US" sz="2400" err="1">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Hỏng</a:t>
                      </a: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a:t>
                      </a:r>
                      <a:b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else:    print("</a:t>
                      </a:r>
                      <a:r>
                        <a:rPr lang="en-US" sz="2400" err="1">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Đậu</a:t>
                      </a: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lnTlToBr w="12700" cmpd="sng">
                      <a:noFill/>
                      <a:prstDash val="solid"/>
                    </a:lnTlToBr>
                    <a:lnBlToTr w="12700" cmpd="sng">
                      <a:noFill/>
                      <a:prstDash val="solid"/>
                    </a:lnBlToTr>
                    <a:solidFill>
                      <a:srgbClr val="E4EEF3"/>
                    </a:solidFill>
                  </a:tcPr>
                </a:tc>
                <a:extLst>
                  <a:ext uri="{0D108BD9-81ED-4DB2-BD59-A6C34878D82A}">
                    <a16:rowId xmlns:a16="http://schemas.microsoft.com/office/drawing/2014/main" xmlns="" val="331720340"/>
                  </a:ext>
                </a:extLst>
              </a:tr>
            </a:tbl>
          </a:graphicData>
        </a:graphic>
      </p:graphicFrame>
    </p:spTree>
    <p:extLst>
      <p:ext uri="{BB962C8B-B14F-4D97-AF65-F5344CB8AC3E}">
        <p14:creationId xmlns:p14="http://schemas.microsoft.com/office/powerpoint/2010/main" val="1879264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grpId="0" nodeType="afterEffect" nodePh="1">
                                  <p:stCondLst>
                                    <p:cond delay="0"/>
                                  </p:stCondLst>
                                  <p:endCondLst>
                                    <p:cond evt="begin" delay="0">
                                      <p:tn val="5"/>
                                    </p:cond>
                                  </p:endCondLst>
                                  <p:childTnLst>
                                    <p:set>
                                      <p:cBhvr>
                                        <p:cTn id="6" dur="1" fill="hold">
                                          <p:stCondLst>
                                            <p:cond delay="0"/>
                                          </p:stCondLst>
                                        </p:cTn>
                                        <p:tgtEl>
                                          <p:spTgt spid="44046"/>
                                        </p:tgtEl>
                                        <p:attrNameLst>
                                          <p:attrName>style.visibility</p:attrName>
                                        </p:attrNameLst>
                                      </p:cBhvr>
                                      <p:to>
                                        <p:strVal val="visible"/>
                                      </p:to>
                                    </p:set>
                                    <p:animEffect transition="in" filter="strips(downRight)">
                                      <p:cBhvr>
                                        <p:cTn id="7" dur="10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9" name="Picture 7" descr="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00800"/>
            <a:ext cx="121888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44040" name="Picture 8" descr="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09600"/>
          </a:xfrm>
          <a:prstGeom prst="rect">
            <a:avLst/>
          </a:prstGeom>
          <a:noFill/>
          <a:extLst>
            <a:ext uri="{909E8E84-426E-40DD-AFC4-6F175D3DCCD1}">
              <a14:hiddenFill xmlns:a14="http://schemas.microsoft.com/office/drawing/2010/main">
                <a:solidFill>
                  <a:srgbClr val="FFFFFF"/>
                </a:solidFill>
              </a14:hiddenFill>
            </a:ext>
          </a:extLst>
        </p:spPr>
      </p:pic>
      <p:sp>
        <p:nvSpPr>
          <p:cNvPr id="44046" name="Rectangle 14"/>
          <p:cNvSpPr>
            <a:spLocks noChangeArrowheads="1"/>
          </p:cNvSpPr>
          <p:nvPr/>
        </p:nvSpPr>
        <p:spPr bwMode="auto">
          <a:xfrm>
            <a:off x="507868" y="5105400"/>
            <a:ext cx="1117309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96875" indent="-396875" algn="just">
              <a:spcBef>
                <a:spcPct val="20000"/>
              </a:spcBef>
              <a:buClr>
                <a:srgbClr val="0000FF"/>
              </a:buClr>
              <a:buFont typeface="Wingdings" pitchFamily="2" charset="2"/>
              <a:buChar char="v"/>
            </a:pPr>
            <a:endParaRPr lang="en-US" sz="2200" b="1">
              <a:latin typeface=".VnSouthern" pitchFamily="34" charset="0"/>
            </a:endParaRPr>
          </a:p>
        </p:txBody>
      </p:sp>
      <p:sp>
        <p:nvSpPr>
          <p:cNvPr id="5" name="Rectangle 4"/>
          <p:cNvSpPr/>
          <p:nvPr/>
        </p:nvSpPr>
        <p:spPr>
          <a:xfrm>
            <a:off x="4469236" y="3436"/>
            <a:ext cx="7414869" cy="584775"/>
          </a:xfrm>
          <a:prstGeom prst="rect">
            <a:avLst/>
          </a:prstGeom>
        </p:spPr>
        <p:txBody>
          <a:bodyPr wrap="square">
            <a:spAutoFit/>
          </a:bodyPr>
          <a:lstStyle/>
          <a:p>
            <a:pPr lvl="1"/>
            <a:r>
              <a:rPr lang="en-US" b="1">
                <a:solidFill>
                  <a:srgbClr val="FF0000"/>
                </a:solidFill>
                <a:latin typeface="Times New Roman" pitchFamily="18" charset="0"/>
                <a:cs typeface="Times New Roman" pitchFamily="18" charset="0"/>
              </a:rPr>
              <a:t>NỘI DUNG</a:t>
            </a:r>
            <a:endParaRPr lang="en-US" sz="1800">
              <a:solidFill>
                <a:srgbClr val="FF0000"/>
              </a:solidFill>
              <a:latin typeface="Times New Roman" pitchFamily="18" charset="0"/>
              <a:cs typeface="Times New Roman" pitchFamily="18" charset="0"/>
            </a:endParaRPr>
          </a:p>
        </p:txBody>
      </p:sp>
      <p:grpSp>
        <p:nvGrpSpPr>
          <p:cNvPr id="6" name="Group 5"/>
          <p:cNvGrpSpPr/>
          <p:nvPr/>
        </p:nvGrpSpPr>
        <p:grpSpPr>
          <a:xfrm>
            <a:off x="1066800" y="558800"/>
            <a:ext cx="6629400" cy="508000"/>
            <a:chOff x="789624" y="1191463"/>
            <a:chExt cx="6629400" cy="508000"/>
          </a:xfrm>
        </p:grpSpPr>
        <p:sp>
          <p:nvSpPr>
            <p:cNvPr id="7"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lnSpc>
                  <a:spcPct val="90000"/>
                </a:lnSpc>
                <a:spcBef>
                  <a:spcPts val="1000"/>
                </a:spcBef>
                <a:buClr>
                  <a:srgbClr val="215D9F"/>
                </a:buClr>
              </a:pPr>
              <a:r>
                <a:rPr lang="en-US" sz="2800">
                  <a:solidFill>
                    <a:prstClr val="black"/>
                  </a:solidFill>
                  <a:latin typeface="Cambria" panose="02040503050406030204" pitchFamily="18" charset="0"/>
                </a:rPr>
                <a:t>*. Rút gọn các điều kiện</a:t>
              </a:r>
              <a:endParaRPr lang="vi-VN" sz="2800">
                <a:solidFill>
                  <a:prstClr val="black"/>
                </a:solidFill>
                <a:latin typeface="Cambria" panose="02040503050406030204" pitchFamily="18" charset="0"/>
              </a:endParaRPr>
            </a:p>
          </p:txBody>
        </p:sp>
        <p:grpSp>
          <p:nvGrpSpPr>
            <p:cNvPr id="8" name="Group 17"/>
            <p:cNvGrpSpPr>
              <a:grpSpLocks/>
            </p:cNvGrpSpPr>
            <p:nvPr/>
          </p:nvGrpSpPr>
          <p:grpSpPr bwMode="auto">
            <a:xfrm>
              <a:off x="789624" y="1295400"/>
              <a:ext cx="353376" cy="272472"/>
              <a:chOff x="1110" y="2656"/>
              <a:chExt cx="1549" cy="1351"/>
            </a:xfrm>
          </p:grpSpPr>
          <p:sp>
            <p:nvSpPr>
              <p:cNvPr id="9"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0"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1"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graphicFrame>
        <p:nvGraphicFramePr>
          <p:cNvPr id="12" name="Table 11">
            <a:extLst>
              <a:ext uri="{FF2B5EF4-FFF2-40B4-BE49-F238E27FC236}">
                <a16:creationId xmlns:a16="http://schemas.microsoft.com/office/drawing/2014/main" xmlns="" id="{C69DCC46-AECF-4FA5-BD31-0A3D1C8DD2A7}"/>
              </a:ext>
            </a:extLst>
          </p:cNvPr>
          <p:cNvGraphicFramePr>
            <a:graphicFrameLocks noGrp="1"/>
          </p:cNvGraphicFramePr>
          <p:nvPr>
            <p:extLst>
              <p:ext uri="{D42A27DB-BD31-4B8C-83A1-F6EECF244321}">
                <p14:modId xmlns:p14="http://schemas.microsoft.com/office/powerpoint/2010/main" val="138053585"/>
              </p:ext>
            </p:extLst>
          </p:nvPr>
        </p:nvGraphicFramePr>
        <p:xfrm>
          <a:off x="1066800" y="1223838"/>
          <a:ext cx="9525000" cy="1976560"/>
        </p:xfrm>
        <a:graphic>
          <a:graphicData uri="http://schemas.openxmlformats.org/drawingml/2006/table">
            <a:tbl>
              <a:tblPr firstRow="1" firstCol="1" bandRow="1"/>
              <a:tblGrid>
                <a:gridCol w="4876800">
                  <a:extLst>
                    <a:ext uri="{9D8B030D-6E8A-4147-A177-3AD203B41FA5}">
                      <a16:colId xmlns:a16="http://schemas.microsoft.com/office/drawing/2014/main" xmlns="" val="1572082132"/>
                    </a:ext>
                  </a:extLst>
                </a:gridCol>
                <a:gridCol w="4648200">
                  <a:extLst>
                    <a:ext uri="{9D8B030D-6E8A-4147-A177-3AD203B41FA5}">
                      <a16:colId xmlns:a16="http://schemas.microsoft.com/office/drawing/2014/main" xmlns="" val="342511131"/>
                    </a:ext>
                  </a:extLst>
                </a:gridCol>
              </a:tblGrid>
              <a:tr h="608597">
                <a:tc>
                  <a:txBody>
                    <a:bodyPr/>
                    <a:lstStyle/>
                    <a:p>
                      <a:pPr marL="0" marR="0" algn="ctr">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Mô tả</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solidFill>
                      <a:srgbClr val="E4EEF3"/>
                    </a:solidFill>
                  </a:tcPr>
                </a:tc>
                <a:tc>
                  <a:txBody>
                    <a:bodyPr/>
                    <a:lstStyle/>
                    <a:p>
                      <a:pPr marL="0" marR="0" algn="ctr">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Cách viết gọn</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xmlns="" val="2926192269"/>
                  </a:ext>
                </a:extLst>
              </a:tr>
              <a:tr h="638389">
                <a:tc>
                  <a:txBody>
                    <a:bodyPr/>
                    <a:lstStyle/>
                    <a:p>
                      <a:pPr marL="0" marR="0">
                        <a:lnSpc>
                          <a:spcPct val="114000"/>
                        </a:lnSpc>
                        <a:spcBef>
                          <a:spcPts val="0"/>
                        </a:spcBef>
                        <a:spcAft>
                          <a:spcPts val="1875"/>
                        </a:spcAft>
                      </a:pPr>
                      <a:r>
                        <a:rPr lang="en-US" sz="3200">
                          <a:effectLst/>
                          <a:latin typeface="Cambria" panose="02040503050406030204" pitchFamily="18" charset="0"/>
                          <a:ea typeface="Calibri" panose="020F0502020204030204" pitchFamily="34" charset="0"/>
                          <a:cs typeface="Times New Roman" panose="02020603050405020304" pitchFamily="18" charset="0"/>
                        </a:rPr>
                        <a:t>a&gt;b and b&gt;c</a:t>
                      </a:r>
                    </a:p>
                  </a:txBody>
                  <a:tcPr marL="70036" marR="70036" marT="22592" marB="22592"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ct val="114000"/>
                        </a:lnSpc>
                        <a:spcBef>
                          <a:spcPts val="0"/>
                        </a:spcBef>
                        <a:spcAft>
                          <a:spcPts val="1875"/>
                        </a:spcAft>
                      </a:pPr>
                      <a:r>
                        <a:rPr lang="en-US" sz="3200">
                          <a:effectLst/>
                          <a:latin typeface="Cambria" panose="02040503050406030204" pitchFamily="18" charset="0"/>
                          <a:ea typeface="Calibri" panose="020F0502020204030204" pitchFamily="34" charset="0"/>
                          <a:cs typeface="Times New Roman" panose="02020603050405020304" pitchFamily="18" charset="0"/>
                        </a:rPr>
                        <a:t>a&gt;b&gt;c</a:t>
                      </a:r>
                    </a:p>
                  </a:txBody>
                  <a:tcPr marL="70036" marR="70036" marT="22592" marB="22592"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xmlns="" val="952417013"/>
                  </a:ext>
                </a:extLst>
              </a:tr>
              <a:tr h="729574">
                <a:tc>
                  <a:txBody>
                    <a:bodyPr/>
                    <a:lstStyle/>
                    <a:p>
                      <a:pPr marL="0" marR="0">
                        <a:lnSpc>
                          <a:spcPct val="114000"/>
                        </a:lnSpc>
                        <a:spcBef>
                          <a:spcPts val="0"/>
                        </a:spcBef>
                        <a:spcAft>
                          <a:spcPts val="0"/>
                        </a:spcAft>
                      </a:pPr>
                      <a:r>
                        <a:rPr lang="en-US" sz="3200">
                          <a:effectLst/>
                          <a:latin typeface="Cambria" panose="02040503050406030204" pitchFamily="18" charset="0"/>
                          <a:ea typeface="Calibri" panose="020F0502020204030204" pitchFamily="34" charset="0"/>
                          <a:cs typeface="Times New Roman" panose="02020603050405020304" pitchFamily="18" charset="0"/>
                        </a:rPr>
                        <a:t>b&gt;a and b&gt;c</a:t>
                      </a:r>
                    </a:p>
                  </a:txBody>
                  <a:tcPr marL="70036" marR="70036" marT="22592" marB="22592"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ct val="114000"/>
                        </a:lnSpc>
                        <a:spcBef>
                          <a:spcPts val="1800"/>
                        </a:spcBef>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200">
                          <a:effectLst/>
                          <a:latin typeface="Cambria" panose="02040503050406030204" pitchFamily="18" charset="0"/>
                          <a:ea typeface="Calibri" panose="020F0502020204030204" pitchFamily="34" charset="0"/>
                          <a:cs typeface="Times New Roman" panose="02020603050405020304" pitchFamily="18" charset="0"/>
                        </a:rPr>
                        <a:t>a&lt;b&gt;c</a:t>
                      </a:r>
                    </a:p>
                  </a:txBody>
                  <a:tcPr marL="70036" marR="70036" marT="22592" marB="22592"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xmlns="" val="976828098"/>
                  </a:ext>
                </a:extLst>
              </a:tr>
            </a:tbl>
          </a:graphicData>
        </a:graphic>
      </p:graphicFrame>
    </p:spTree>
    <p:extLst>
      <p:ext uri="{BB962C8B-B14F-4D97-AF65-F5344CB8AC3E}">
        <p14:creationId xmlns:p14="http://schemas.microsoft.com/office/powerpoint/2010/main" val="1879264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grpId="0" nodeType="afterEffect" nodePh="1">
                                  <p:stCondLst>
                                    <p:cond delay="0"/>
                                  </p:stCondLst>
                                  <p:endCondLst>
                                    <p:cond evt="begin" delay="0">
                                      <p:tn val="5"/>
                                    </p:cond>
                                  </p:endCondLst>
                                  <p:childTnLst>
                                    <p:set>
                                      <p:cBhvr>
                                        <p:cTn id="6" dur="1" fill="hold">
                                          <p:stCondLst>
                                            <p:cond delay="0"/>
                                          </p:stCondLst>
                                        </p:cTn>
                                        <p:tgtEl>
                                          <p:spTgt spid="44046"/>
                                        </p:tgtEl>
                                        <p:attrNameLst>
                                          <p:attrName>style.visibility</p:attrName>
                                        </p:attrNameLst>
                                      </p:cBhvr>
                                      <p:to>
                                        <p:strVal val="visible"/>
                                      </p:to>
                                    </p:set>
                                    <p:animEffect transition="in" filter="strips(downRight)">
                                      <p:cBhvr>
                                        <p:cTn id="7" dur="10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9" name="Picture 7" descr="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00800"/>
            <a:ext cx="121888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44040" name="Picture 8" descr="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09600"/>
          </a:xfrm>
          <a:prstGeom prst="rect">
            <a:avLst/>
          </a:prstGeom>
          <a:noFill/>
          <a:extLst>
            <a:ext uri="{909E8E84-426E-40DD-AFC4-6F175D3DCCD1}">
              <a14:hiddenFill xmlns:a14="http://schemas.microsoft.com/office/drawing/2010/main">
                <a:solidFill>
                  <a:srgbClr val="FFFFFF"/>
                </a:solidFill>
              </a14:hiddenFill>
            </a:ext>
          </a:extLst>
        </p:spPr>
      </p:pic>
      <p:sp>
        <p:nvSpPr>
          <p:cNvPr id="44046" name="Rectangle 14"/>
          <p:cNvSpPr>
            <a:spLocks noChangeArrowheads="1"/>
          </p:cNvSpPr>
          <p:nvPr/>
        </p:nvSpPr>
        <p:spPr bwMode="auto">
          <a:xfrm>
            <a:off x="507868" y="5105400"/>
            <a:ext cx="1117309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96875" indent="-396875" algn="just">
              <a:spcBef>
                <a:spcPct val="20000"/>
              </a:spcBef>
              <a:buClr>
                <a:srgbClr val="0000FF"/>
              </a:buClr>
              <a:buFont typeface="Wingdings" pitchFamily="2" charset="2"/>
              <a:buChar char="v"/>
            </a:pPr>
            <a:endParaRPr lang="en-US" sz="2200" b="1">
              <a:latin typeface=".VnSouthern" pitchFamily="34" charset="0"/>
            </a:endParaRPr>
          </a:p>
        </p:txBody>
      </p:sp>
      <p:sp>
        <p:nvSpPr>
          <p:cNvPr id="5" name="Rectangle 4"/>
          <p:cNvSpPr/>
          <p:nvPr/>
        </p:nvSpPr>
        <p:spPr>
          <a:xfrm>
            <a:off x="4469236" y="3436"/>
            <a:ext cx="7414869" cy="584775"/>
          </a:xfrm>
          <a:prstGeom prst="rect">
            <a:avLst/>
          </a:prstGeom>
        </p:spPr>
        <p:txBody>
          <a:bodyPr wrap="square">
            <a:spAutoFit/>
          </a:bodyPr>
          <a:lstStyle/>
          <a:p>
            <a:pPr lvl="1"/>
            <a:r>
              <a:rPr lang="en-US" b="1">
                <a:solidFill>
                  <a:srgbClr val="FF0000"/>
                </a:solidFill>
                <a:latin typeface="Times New Roman" pitchFamily="18" charset="0"/>
                <a:cs typeface="Times New Roman" pitchFamily="18" charset="0"/>
              </a:rPr>
              <a:t>NỘI DUNG</a:t>
            </a:r>
            <a:endParaRPr lang="en-US" sz="1800">
              <a:solidFill>
                <a:srgbClr val="FF0000"/>
              </a:solidFill>
              <a:latin typeface="Times New Roman" pitchFamily="18" charset="0"/>
              <a:cs typeface="Times New Roman" pitchFamily="18" charset="0"/>
            </a:endParaRPr>
          </a:p>
        </p:txBody>
      </p:sp>
      <p:grpSp>
        <p:nvGrpSpPr>
          <p:cNvPr id="6" name="Group 5"/>
          <p:cNvGrpSpPr/>
          <p:nvPr/>
        </p:nvGrpSpPr>
        <p:grpSpPr>
          <a:xfrm>
            <a:off x="1066800" y="635000"/>
            <a:ext cx="6629400" cy="508000"/>
            <a:chOff x="789624" y="1191463"/>
            <a:chExt cx="6629400" cy="508000"/>
          </a:xfrm>
        </p:grpSpPr>
        <p:sp>
          <p:nvSpPr>
            <p:cNvPr id="7"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lnSpc>
                  <a:spcPct val="90000"/>
                </a:lnSpc>
                <a:spcBef>
                  <a:spcPts val="1000"/>
                </a:spcBef>
                <a:buClr>
                  <a:srgbClr val="215D9F"/>
                </a:buClr>
              </a:pPr>
              <a:r>
                <a:rPr lang="en-US" sz="2800" b="1">
                  <a:solidFill>
                    <a:prstClr val="black"/>
                  </a:solidFill>
                  <a:latin typeface="Cambria" panose="02040503050406030204" pitchFamily="18" charset="0"/>
                </a:rPr>
                <a:t>5.</a:t>
              </a:r>
              <a:r>
                <a:rPr lang="vi-VN" sz="2800" b="1">
                  <a:solidFill>
                    <a:prstClr val="black"/>
                  </a:solidFill>
                  <a:latin typeface="Cambria" panose="02040503050406030204" pitchFamily="18" charset="0"/>
                </a:rPr>
                <a:t>Độ ưu tiên toán tử</a:t>
              </a:r>
              <a:endParaRPr lang="en-US" sz="2800" b="1">
                <a:solidFill>
                  <a:prstClr val="black"/>
                </a:solidFill>
                <a:latin typeface="Cambria" panose="02040503050406030204" pitchFamily="18" charset="0"/>
              </a:endParaRPr>
            </a:p>
          </p:txBody>
        </p:sp>
        <p:grpSp>
          <p:nvGrpSpPr>
            <p:cNvPr id="8" name="Group 17"/>
            <p:cNvGrpSpPr>
              <a:grpSpLocks/>
            </p:cNvGrpSpPr>
            <p:nvPr/>
          </p:nvGrpSpPr>
          <p:grpSpPr bwMode="auto">
            <a:xfrm>
              <a:off x="789624" y="1295400"/>
              <a:ext cx="353376" cy="272472"/>
              <a:chOff x="1110" y="2656"/>
              <a:chExt cx="1549" cy="1351"/>
            </a:xfrm>
          </p:grpSpPr>
          <p:sp>
            <p:nvSpPr>
              <p:cNvPr id="9"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0"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1"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2" name="Content Placeholder 2"/>
          <p:cNvSpPr txBox="1">
            <a:spLocks/>
          </p:cNvSpPr>
          <p:nvPr/>
        </p:nvSpPr>
        <p:spPr>
          <a:xfrm>
            <a:off x="1267775" y="1447800"/>
            <a:ext cx="9933625" cy="3429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lnSpc>
                <a:spcPct val="150000"/>
              </a:lnSpc>
              <a:spcBef>
                <a:spcPts val="1000"/>
              </a:spcBef>
              <a:buClr>
                <a:srgbClr val="215D9F"/>
              </a:buClr>
              <a:buNone/>
            </a:pPr>
            <a:r>
              <a:rPr lang="vi-VN" sz="2800">
                <a:solidFill>
                  <a:prstClr val="black"/>
                </a:solidFill>
                <a:latin typeface="Cambria" panose="02040503050406030204" pitchFamily="18" charset="0"/>
              </a:rPr>
              <a:t>Python có ràng buộc thứ tự ưu tiên của các toán tử. Tuy nhiên tốt nhất là các bạn h</a:t>
            </a:r>
            <a:r>
              <a:rPr lang="en-US" sz="2800">
                <a:solidFill>
                  <a:prstClr val="black"/>
                </a:solidFill>
                <a:latin typeface="Cambria" panose="02040503050406030204" pitchFamily="18" charset="0"/>
              </a:rPr>
              <a:t>ã</a:t>
            </a:r>
            <a:r>
              <a:rPr lang="vi-VN" sz="2800">
                <a:solidFill>
                  <a:prstClr val="black"/>
                </a:solidFill>
                <a:latin typeface="Cambria" panose="02040503050406030204" pitchFamily="18" charset="0"/>
              </a:rPr>
              <a:t>y điều khiển nó bằng cách dùng cặp ngoặc tròn ( ) để nó rõ nghĩa hơn. Bảng dưới đây để tham khảo độ ưu tiên từ cao xuống thấp (tuy nhiên có thể quên nó đi mà hãy dùng ngoặc tròn () để chỉ định rõ).</a:t>
            </a:r>
            <a:endParaRPr lang="en-US" sz="2800">
              <a:solidFill>
                <a:prstClr val="black"/>
              </a:solidFill>
              <a:latin typeface="Cambria" panose="02040503050406030204" pitchFamily="18" charset="0"/>
            </a:endParaRPr>
          </a:p>
        </p:txBody>
      </p:sp>
    </p:spTree>
    <p:extLst>
      <p:ext uri="{BB962C8B-B14F-4D97-AF65-F5344CB8AC3E}">
        <p14:creationId xmlns:p14="http://schemas.microsoft.com/office/powerpoint/2010/main" val="1879264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grpId="0" nodeType="afterEffect" nodePh="1">
                                  <p:stCondLst>
                                    <p:cond delay="0"/>
                                  </p:stCondLst>
                                  <p:endCondLst>
                                    <p:cond evt="begin" delay="0">
                                      <p:tn val="5"/>
                                    </p:cond>
                                  </p:endCondLst>
                                  <p:childTnLst>
                                    <p:set>
                                      <p:cBhvr>
                                        <p:cTn id="6" dur="1" fill="hold">
                                          <p:stCondLst>
                                            <p:cond delay="0"/>
                                          </p:stCondLst>
                                        </p:cTn>
                                        <p:tgtEl>
                                          <p:spTgt spid="44046"/>
                                        </p:tgtEl>
                                        <p:attrNameLst>
                                          <p:attrName>style.visibility</p:attrName>
                                        </p:attrNameLst>
                                      </p:cBhvr>
                                      <p:to>
                                        <p:strVal val="visible"/>
                                      </p:to>
                                    </p:set>
                                    <p:animEffect transition="in" filter="strips(downRight)">
                                      <p:cBhvr>
                                        <p:cTn id="7" dur="10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9" name="Picture 7" descr="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00800"/>
            <a:ext cx="121888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44040" name="Picture 8" descr="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09600"/>
          </a:xfrm>
          <a:prstGeom prst="rect">
            <a:avLst/>
          </a:prstGeom>
          <a:noFill/>
          <a:extLst>
            <a:ext uri="{909E8E84-426E-40DD-AFC4-6F175D3DCCD1}">
              <a14:hiddenFill xmlns:a14="http://schemas.microsoft.com/office/drawing/2010/main">
                <a:solidFill>
                  <a:srgbClr val="FFFFFF"/>
                </a:solidFill>
              </a14:hiddenFill>
            </a:ext>
          </a:extLst>
        </p:spPr>
      </p:pic>
      <p:sp>
        <p:nvSpPr>
          <p:cNvPr id="44046" name="Rectangle 14"/>
          <p:cNvSpPr>
            <a:spLocks noChangeArrowheads="1"/>
          </p:cNvSpPr>
          <p:nvPr/>
        </p:nvSpPr>
        <p:spPr bwMode="auto">
          <a:xfrm>
            <a:off x="507868" y="5105400"/>
            <a:ext cx="1117309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96875" indent="-396875" algn="just">
              <a:spcBef>
                <a:spcPct val="20000"/>
              </a:spcBef>
              <a:buClr>
                <a:srgbClr val="0000FF"/>
              </a:buClr>
              <a:buFont typeface="Wingdings" pitchFamily="2" charset="2"/>
              <a:buChar char="v"/>
            </a:pPr>
            <a:endParaRPr lang="en-US" sz="2200" b="1">
              <a:latin typeface=".VnSouthern" pitchFamily="34" charset="0"/>
            </a:endParaRPr>
          </a:p>
        </p:txBody>
      </p:sp>
      <p:sp>
        <p:nvSpPr>
          <p:cNvPr id="2" name="Rectangle 1"/>
          <p:cNvSpPr/>
          <p:nvPr/>
        </p:nvSpPr>
        <p:spPr>
          <a:xfrm>
            <a:off x="3859795" y="12413"/>
            <a:ext cx="4469236" cy="584775"/>
          </a:xfrm>
          <a:prstGeom prst="rect">
            <a:avLst/>
          </a:prstGeom>
        </p:spPr>
        <p:txBody>
          <a:bodyPr wrap="square">
            <a:spAutoFit/>
          </a:bodyPr>
          <a:lstStyle/>
          <a:p>
            <a:pPr lvl="1"/>
            <a:r>
              <a:rPr lang="en-US" b="1" smtClean="0">
                <a:solidFill>
                  <a:srgbClr val="FF0000"/>
                </a:solidFill>
                <a:latin typeface="Times New Roman" pitchFamily="18" charset="0"/>
                <a:cs typeface="Times New Roman" pitchFamily="18" charset="0"/>
              </a:rPr>
              <a:t>NỘI DUNG</a:t>
            </a:r>
            <a:endParaRPr lang="en-US" sz="1800">
              <a:solidFill>
                <a:srgbClr val="FF0000"/>
              </a:solidFill>
              <a:latin typeface="Times New Roman" pitchFamily="18" charset="0"/>
              <a:cs typeface="Times New Roman" pitchFamily="18" charset="0"/>
            </a:endParaRPr>
          </a:p>
        </p:txBody>
      </p:sp>
      <p:sp>
        <p:nvSpPr>
          <p:cNvPr id="5" name="Rectangle 4"/>
          <p:cNvSpPr/>
          <p:nvPr/>
        </p:nvSpPr>
        <p:spPr>
          <a:xfrm>
            <a:off x="0" y="990600"/>
            <a:ext cx="12087251" cy="3259610"/>
          </a:xfrm>
          <a:prstGeom prst="rect">
            <a:avLst/>
          </a:prstGeom>
        </p:spPr>
        <p:txBody>
          <a:bodyPr wrap="square">
            <a:spAutoFit/>
          </a:bodyPr>
          <a:lstStyle/>
          <a:p>
            <a:pPr marL="0" lvl="0" indent="0" algn="just">
              <a:lnSpc>
                <a:spcPct val="114000"/>
              </a:lnSpc>
              <a:spcBef>
                <a:spcPts val="1000"/>
              </a:spcBef>
              <a:buClr>
                <a:srgbClr val="215D9F"/>
              </a:buClr>
              <a:buNone/>
            </a:pPr>
            <a:r>
              <a:rPr lang="en-US" sz="2400">
                <a:solidFill>
                  <a:prstClr val="black"/>
                </a:solidFill>
                <a:latin typeface="Cambria" panose="02040503050406030204" pitchFamily="18" charset="0"/>
              </a:rPr>
              <a:t>Trong </a:t>
            </a:r>
            <a:r>
              <a:rPr lang="en-US" sz="2400" b="1">
                <a:solidFill>
                  <a:prstClr val="black"/>
                </a:solidFill>
                <a:latin typeface="Cambria" panose="02040503050406030204" pitchFamily="18" charset="0"/>
              </a:rPr>
              <a:t>NNLT Python </a:t>
            </a:r>
            <a:r>
              <a:rPr lang="en-US" sz="2400">
                <a:solidFill>
                  <a:prstClr val="black"/>
                </a:solidFill>
                <a:latin typeface="Cambria" panose="02040503050406030204" pitchFamily="18" charset="0"/>
              </a:rPr>
              <a:t>ta xét các kiểu dữ liệu (data type) chuẩn sau:</a:t>
            </a:r>
          </a:p>
          <a:p>
            <a:pPr marL="514350" lvl="0" indent="-514350" algn="just">
              <a:lnSpc>
                <a:spcPct val="114000"/>
              </a:lnSpc>
              <a:spcBef>
                <a:spcPts val="1000"/>
              </a:spcBef>
              <a:buClr>
                <a:srgbClr val="215D9F"/>
              </a:buClr>
              <a:buAutoNum type="arabicPeriod"/>
            </a:pPr>
            <a:r>
              <a:rPr lang="en-US" sz="2400">
                <a:solidFill>
                  <a:prstClr val="black"/>
                </a:solidFill>
                <a:latin typeface="Cambria" panose="02040503050406030204" pitchFamily="18" charset="0"/>
              </a:rPr>
              <a:t>Kiểu nguyên (</a:t>
            </a:r>
            <a:r>
              <a:rPr lang="en-US" sz="2400">
                <a:solidFill>
                  <a:srgbClr val="FF0000"/>
                </a:solidFill>
                <a:latin typeface="Cambria" panose="02040503050406030204" pitchFamily="18" charset="0"/>
              </a:rPr>
              <a:t>int</a:t>
            </a:r>
            <a:r>
              <a:rPr lang="en-US" sz="2400">
                <a:solidFill>
                  <a:prstClr val="black"/>
                </a:solidFill>
                <a:latin typeface="Cambria" panose="02040503050406030204" pitchFamily="18" charset="0"/>
              </a:rPr>
              <a:t>)</a:t>
            </a:r>
          </a:p>
          <a:p>
            <a:pPr marL="514350" lvl="0" indent="-514350" algn="just">
              <a:lnSpc>
                <a:spcPct val="114000"/>
              </a:lnSpc>
              <a:spcBef>
                <a:spcPts val="1000"/>
              </a:spcBef>
              <a:buClr>
                <a:srgbClr val="215D9F"/>
              </a:buClr>
              <a:buAutoNum type="arabicPeriod"/>
            </a:pPr>
            <a:r>
              <a:rPr lang="en-US" sz="2400">
                <a:solidFill>
                  <a:prstClr val="black"/>
                </a:solidFill>
                <a:latin typeface="Cambria" panose="02040503050406030204" pitchFamily="18" charset="0"/>
              </a:rPr>
              <a:t>Kiểu thực (</a:t>
            </a:r>
            <a:r>
              <a:rPr lang="en-US" sz="2400">
                <a:solidFill>
                  <a:srgbClr val="FF0000"/>
                </a:solidFill>
                <a:latin typeface="Cambria" panose="02040503050406030204" pitchFamily="18" charset="0"/>
              </a:rPr>
              <a:t>float</a:t>
            </a:r>
            <a:r>
              <a:rPr lang="en-US" sz="2400">
                <a:solidFill>
                  <a:prstClr val="black"/>
                </a:solidFill>
                <a:latin typeface="Cambria" panose="02040503050406030204" pitchFamily="18" charset="0"/>
              </a:rPr>
              <a:t>)</a:t>
            </a:r>
          </a:p>
          <a:p>
            <a:pPr marL="514350" lvl="0" indent="-514350" algn="just">
              <a:lnSpc>
                <a:spcPct val="114000"/>
              </a:lnSpc>
              <a:spcBef>
                <a:spcPts val="1000"/>
              </a:spcBef>
              <a:buClr>
                <a:srgbClr val="215D9F"/>
              </a:buClr>
              <a:buAutoNum type="arabicPeriod"/>
            </a:pPr>
            <a:r>
              <a:rPr lang="en-US" sz="2400">
                <a:solidFill>
                  <a:prstClr val="black"/>
                </a:solidFill>
                <a:latin typeface="Cambria" panose="02040503050406030204" pitchFamily="18" charset="0"/>
              </a:rPr>
              <a:t>Kiểu kí tự (</a:t>
            </a:r>
            <a:r>
              <a:rPr lang="en-US" sz="2400">
                <a:latin typeface="Cambria" panose="02040503050406030204" pitchFamily="18" charset="0"/>
              </a:rPr>
              <a:t>xâu có </a:t>
            </a:r>
            <a:r>
              <a:rPr lang="en-US" sz="2400">
                <a:solidFill>
                  <a:srgbClr val="FF0000"/>
                </a:solidFill>
                <a:latin typeface="Cambria" panose="02040503050406030204" pitchFamily="18" charset="0"/>
              </a:rPr>
              <a:t>1 kí tự</a:t>
            </a:r>
            <a:r>
              <a:rPr lang="en-US" sz="2400">
                <a:solidFill>
                  <a:prstClr val="black"/>
                </a:solidFill>
                <a:latin typeface="Cambria" panose="02040503050406030204" pitchFamily="18" charset="0"/>
              </a:rPr>
              <a:t>) </a:t>
            </a:r>
            <a:r>
              <a:rPr lang="en-US" sz="2400">
                <a:solidFill>
                  <a:prstClr val="black"/>
                </a:solidFill>
                <a:latin typeface="Cambria" panose="02040503050406030204" pitchFamily="18" charset="0"/>
                <a:sym typeface="Wingdings" panose="05000000000000000000" pitchFamily="2" charset="2"/>
              </a:rPr>
              <a:t> ‘a’</a:t>
            </a:r>
            <a:endParaRPr lang="en-US" sz="2400">
              <a:solidFill>
                <a:prstClr val="black"/>
              </a:solidFill>
              <a:latin typeface="Cambria" panose="02040503050406030204" pitchFamily="18" charset="0"/>
            </a:endParaRPr>
          </a:p>
          <a:p>
            <a:pPr marL="514350" lvl="0" indent="-514350" algn="just">
              <a:lnSpc>
                <a:spcPct val="114000"/>
              </a:lnSpc>
              <a:spcBef>
                <a:spcPts val="1000"/>
              </a:spcBef>
              <a:buClr>
                <a:srgbClr val="215D9F"/>
              </a:buClr>
              <a:buAutoNum type="arabicPeriod"/>
            </a:pPr>
            <a:r>
              <a:rPr lang="en-US" sz="2400">
                <a:solidFill>
                  <a:prstClr val="black"/>
                </a:solidFill>
                <a:latin typeface="Cambria" panose="02040503050406030204" pitchFamily="18" charset="0"/>
              </a:rPr>
              <a:t>Kiểu logic (nhận giá trị </a:t>
            </a:r>
            <a:r>
              <a:rPr lang="en-US" sz="2400" b="1">
                <a:solidFill>
                  <a:srgbClr val="FF0000"/>
                </a:solidFill>
                <a:latin typeface="Cambria" panose="02040503050406030204" pitchFamily="18" charset="0"/>
              </a:rPr>
              <a:t>T</a:t>
            </a:r>
            <a:r>
              <a:rPr lang="en-US" sz="2400">
                <a:solidFill>
                  <a:srgbClr val="FF0000"/>
                </a:solidFill>
                <a:latin typeface="Cambria" panose="02040503050406030204" pitchFamily="18" charset="0"/>
              </a:rPr>
              <a:t>rue/</a:t>
            </a:r>
            <a:r>
              <a:rPr lang="en-US" sz="2400" b="1">
                <a:solidFill>
                  <a:srgbClr val="FF0000"/>
                </a:solidFill>
                <a:latin typeface="Cambria" panose="02040503050406030204" pitchFamily="18" charset="0"/>
              </a:rPr>
              <a:t>F</a:t>
            </a:r>
            <a:r>
              <a:rPr lang="en-US" sz="2400">
                <a:solidFill>
                  <a:srgbClr val="FF0000"/>
                </a:solidFill>
                <a:latin typeface="Cambria" panose="02040503050406030204" pitchFamily="18" charset="0"/>
              </a:rPr>
              <a:t>alse</a:t>
            </a:r>
            <a:r>
              <a:rPr lang="en-US" sz="2400">
                <a:solidFill>
                  <a:prstClr val="black"/>
                </a:solidFill>
                <a:latin typeface="Cambria" panose="02040503050406030204" pitchFamily="18" charset="0"/>
              </a:rPr>
              <a:t>)</a:t>
            </a:r>
          </a:p>
          <a:p>
            <a:pPr marL="514350" indent="-514350" algn="just">
              <a:lnSpc>
                <a:spcPct val="114000"/>
              </a:lnSpc>
              <a:spcBef>
                <a:spcPts val="1000"/>
              </a:spcBef>
              <a:buClr>
                <a:srgbClr val="215D9F"/>
              </a:buClr>
              <a:buFont typeface="Arial" pitchFamily="34" charset="0"/>
              <a:buAutoNum type="arabicPeriod"/>
            </a:pPr>
            <a:r>
              <a:rPr lang="en-US" sz="2400">
                <a:solidFill>
                  <a:prstClr val="black"/>
                </a:solidFill>
                <a:latin typeface="Cambria" panose="02040503050406030204" pitchFamily="18" charset="0"/>
              </a:rPr>
              <a:t>Gán giá trị (khai báo biến)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grpId="0" nodeType="afterEffect" nodePh="1">
                                  <p:stCondLst>
                                    <p:cond delay="0"/>
                                  </p:stCondLst>
                                  <p:endCondLst>
                                    <p:cond evt="begin" delay="0">
                                      <p:tn val="5"/>
                                    </p:cond>
                                  </p:endCondLst>
                                  <p:childTnLst>
                                    <p:set>
                                      <p:cBhvr>
                                        <p:cTn id="6" dur="1" fill="hold">
                                          <p:stCondLst>
                                            <p:cond delay="0"/>
                                          </p:stCondLst>
                                        </p:cTn>
                                        <p:tgtEl>
                                          <p:spTgt spid="44046"/>
                                        </p:tgtEl>
                                        <p:attrNameLst>
                                          <p:attrName>style.visibility</p:attrName>
                                        </p:attrNameLst>
                                      </p:cBhvr>
                                      <p:to>
                                        <p:strVal val="visible"/>
                                      </p:to>
                                    </p:set>
                                    <p:animEffect transition="in" filter="strips(downRight)">
                                      <p:cBhvr>
                                        <p:cTn id="7" dur="10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9" name="Picture 7" descr="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00800"/>
            <a:ext cx="121888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44040" name="Picture 8" descr="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09600"/>
          </a:xfrm>
          <a:prstGeom prst="rect">
            <a:avLst/>
          </a:prstGeom>
          <a:noFill/>
          <a:extLst>
            <a:ext uri="{909E8E84-426E-40DD-AFC4-6F175D3DCCD1}">
              <a14:hiddenFill xmlns:a14="http://schemas.microsoft.com/office/drawing/2010/main">
                <a:solidFill>
                  <a:srgbClr val="FFFFFF"/>
                </a:solidFill>
              </a14:hiddenFill>
            </a:ext>
          </a:extLst>
        </p:spPr>
      </p:pic>
      <p:sp>
        <p:nvSpPr>
          <p:cNvPr id="44046" name="Rectangle 14"/>
          <p:cNvSpPr>
            <a:spLocks noChangeArrowheads="1"/>
          </p:cNvSpPr>
          <p:nvPr/>
        </p:nvSpPr>
        <p:spPr bwMode="auto">
          <a:xfrm>
            <a:off x="507868" y="5105400"/>
            <a:ext cx="1117309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96875" indent="-396875" algn="just">
              <a:spcBef>
                <a:spcPct val="20000"/>
              </a:spcBef>
              <a:buClr>
                <a:srgbClr val="0000FF"/>
              </a:buClr>
              <a:buFont typeface="Wingdings" pitchFamily="2" charset="2"/>
              <a:buChar char="v"/>
            </a:pPr>
            <a:endParaRPr lang="en-US" sz="2200" b="1">
              <a:latin typeface=".VnSouthern" pitchFamily="34" charset="0"/>
            </a:endParaRPr>
          </a:p>
        </p:txBody>
      </p:sp>
      <p:sp>
        <p:nvSpPr>
          <p:cNvPr id="5" name="Rectangle 4"/>
          <p:cNvSpPr/>
          <p:nvPr/>
        </p:nvSpPr>
        <p:spPr>
          <a:xfrm>
            <a:off x="4469236" y="3436"/>
            <a:ext cx="7414869" cy="584775"/>
          </a:xfrm>
          <a:prstGeom prst="rect">
            <a:avLst/>
          </a:prstGeom>
        </p:spPr>
        <p:txBody>
          <a:bodyPr wrap="square">
            <a:spAutoFit/>
          </a:bodyPr>
          <a:lstStyle/>
          <a:p>
            <a:pPr lvl="1"/>
            <a:r>
              <a:rPr lang="en-US" b="1">
                <a:solidFill>
                  <a:srgbClr val="FF0000"/>
                </a:solidFill>
                <a:latin typeface="Times New Roman" pitchFamily="18" charset="0"/>
                <a:cs typeface="Times New Roman" pitchFamily="18" charset="0"/>
              </a:rPr>
              <a:t>NỘI DUNG</a:t>
            </a:r>
            <a:endParaRPr lang="en-US" sz="1800">
              <a:solidFill>
                <a:srgbClr val="FF0000"/>
              </a:solidFill>
              <a:latin typeface="Times New Roman" pitchFamily="18" charset="0"/>
              <a:cs typeface="Times New Roman" pitchFamily="18" charset="0"/>
            </a:endParaRPr>
          </a:p>
        </p:txBody>
      </p:sp>
      <p:sp>
        <p:nvSpPr>
          <p:cNvPr id="6" name="AutoShape 52"/>
          <p:cNvSpPr>
            <a:spLocks noChangeArrowheads="1"/>
          </p:cNvSpPr>
          <p:nvPr/>
        </p:nvSpPr>
        <p:spPr bwMode="gray">
          <a:xfrm>
            <a:off x="1267776" y="635000"/>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lnSpc>
                <a:spcPct val="90000"/>
              </a:lnSpc>
              <a:spcBef>
                <a:spcPts val="1000"/>
              </a:spcBef>
              <a:buClr>
                <a:srgbClr val="215D9F"/>
              </a:buClr>
            </a:pPr>
            <a:r>
              <a:rPr lang="en-US" sz="2800" b="1">
                <a:solidFill>
                  <a:prstClr val="black"/>
                </a:solidFill>
                <a:latin typeface="Cambria" panose="02040503050406030204" pitchFamily="18" charset="0"/>
              </a:rPr>
              <a:t>5.</a:t>
            </a:r>
            <a:r>
              <a:rPr lang="vi-VN" sz="2800" b="1">
                <a:solidFill>
                  <a:prstClr val="black"/>
                </a:solidFill>
                <a:latin typeface="Cambria" panose="02040503050406030204" pitchFamily="18" charset="0"/>
              </a:rPr>
              <a:t>Độ ưu tiên toán tử</a:t>
            </a:r>
            <a:endParaRPr lang="en-US" sz="2800" b="1">
              <a:solidFill>
                <a:prstClr val="black"/>
              </a:solidFill>
              <a:latin typeface="Cambria" panose="02040503050406030204" pitchFamily="18" charset="0"/>
            </a:endParaRPr>
          </a:p>
        </p:txBody>
      </p:sp>
      <p:graphicFrame>
        <p:nvGraphicFramePr>
          <p:cNvPr id="7" name="Table 6">
            <a:extLst>
              <a:ext uri="{FF2B5EF4-FFF2-40B4-BE49-F238E27FC236}">
                <a16:creationId xmlns:a16="http://schemas.microsoft.com/office/drawing/2014/main" xmlns="" id="{69B32C16-5B9C-4414-A618-426A7D65064A}"/>
              </a:ext>
            </a:extLst>
          </p:cNvPr>
          <p:cNvGraphicFramePr>
            <a:graphicFrameLocks noGrp="1"/>
          </p:cNvGraphicFramePr>
          <p:nvPr>
            <p:extLst>
              <p:ext uri="{D42A27DB-BD31-4B8C-83A1-F6EECF244321}">
                <p14:modId xmlns:p14="http://schemas.microsoft.com/office/powerpoint/2010/main" val="2667277001"/>
              </p:ext>
            </p:extLst>
          </p:nvPr>
        </p:nvGraphicFramePr>
        <p:xfrm>
          <a:off x="685800" y="1447800"/>
          <a:ext cx="11049000" cy="4948655"/>
        </p:xfrm>
        <a:graphic>
          <a:graphicData uri="http://schemas.openxmlformats.org/drawingml/2006/table">
            <a:tbl>
              <a:tblPr/>
              <a:tblGrid>
                <a:gridCol w="1371600">
                  <a:extLst>
                    <a:ext uri="{9D8B030D-6E8A-4147-A177-3AD203B41FA5}">
                      <a16:colId xmlns:a16="http://schemas.microsoft.com/office/drawing/2014/main" xmlns="" val="2098638574"/>
                    </a:ext>
                  </a:extLst>
                </a:gridCol>
                <a:gridCol w="5029200">
                  <a:extLst>
                    <a:ext uri="{9D8B030D-6E8A-4147-A177-3AD203B41FA5}">
                      <a16:colId xmlns:a16="http://schemas.microsoft.com/office/drawing/2014/main" xmlns="" val="3094919106"/>
                    </a:ext>
                  </a:extLst>
                </a:gridCol>
                <a:gridCol w="4648200">
                  <a:extLst>
                    <a:ext uri="{9D8B030D-6E8A-4147-A177-3AD203B41FA5}">
                      <a16:colId xmlns:a16="http://schemas.microsoft.com/office/drawing/2014/main" xmlns="" val="2250826372"/>
                    </a:ext>
                  </a:extLst>
                </a:gridCol>
              </a:tblGrid>
              <a:tr h="596375">
                <a:tc>
                  <a:txBody>
                    <a:bodyPr/>
                    <a:lstStyle/>
                    <a:p>
                      <a:pPr algn="ctr"/>
                      <a:r>
                        <a:rPr lang="vi-VN" sz="2400" b="1">
                          <a:solidFill>
                            <a:srgbClr val="FF0000"/>
                          </a:solidFill>
                          <a:effectLst/>
                          <a:latin typeface="Cambria" panose="02040503050406030204" pitchFamily="18" charset="0"/>
                        </a:rPr>
                        <a:t>Thứ tự ưu tiên</a:t>
                      </a:r>
                      <a:endParaRPr lang="vi-VN" sz="2400">
                        <a:solidFill>
                          <a:srgbClr val="FF0000"/>
                        </a:solidFill>
                        <a:effectLst/>
                        <a:latin typeface="Cambria" panose="02040503050406030204" pitchFamily="18" charset="0"/>
                      </a:endParaRP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a:noFill/>
                    </a:lnT>
                    <a:lnB w="9525" cap="flat" cmpd="sng" algn="ctr">
                      <a:solidFill>
                        <a:srgbClr val="88C7E2"/>
                      </a:solidFill>
                      <a:prstDash val="solid"/>
                      <a:round/>
                      <a:headEnd type="none" w="med" len="med"/>
                      <a:tailEnd type="none" w="med" len="med"/>
                    </a:lnB>
                    <a:solidFill>
                      <a:srgbClr val="E4EEF3"/>
                    </a:solidFill>
                  </a:tcPr>
                </a:tc>
                <a:tc>
                  <a:txBody>
                    <a:bodyPr/>
                    <a:lstStyle/>
                    <a:p>
                      <a:pPr algn="ctr"/>
                      <a:r>
                        <a:rPr lang="en-US" sz="2400" b="1">
                          <a:solidFill>
                            <a:srgbClr val="FF0000"/>
                          </a:solidFill>
                          <a:effectLst/>
                          <a:latin typeface="Cambria" panose="02040503050406030204" pitchFamily="18" charset="0"/>
                        </a:rPr>
                        <a:t>Toán tử</a:t>
                      </a:r>
                      <a:endParaRPr lang="en-US" sz="2400">
                        <a:solidFill>
                          <a:srgbClr val="FF0000"/>
                        </a:solidFill>
                        <a:effectLst/>
                        <a:latin typeface="Cambria" panose="02040503050406030204" pitchFamily="18" charset="0"/>
                      </a:endParaRP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a:noFill/>
                    </a:lnT>
                    <a:lnB w="9525" cap="flat" cmpd="sng" algn="ctr">
                      <a:solidFill>
                        <a:srgbClr val="88C7E2"/>
                      </a:solidFill>
                      <a:prstDash val="solid"/>
                      <a:round/>
                      <a:headEnd type="none" w="med" len="med"/>
                      <a:tailEnd type="none" w="med" len="med"/>
                    </a:lnB>
                    <a:solidFill>
                      <a:srgbClr val="E4EEF3"/>
                    </a:solidFill>
                  </a:tcPr>
                </a:tc>
                <a:tc>
                  <a:txBody>
                    <a:bodyPr/>
                    <a:lstStyle/>
                    <a:p>
                      <a:pPr algn="ctr"/>
                      <a:r>
                        <a:rPr lang="en-US" sz="2400" b="1">
                          <a:solidFill>
                            <a:srgbClr val="FF0000"/>
                          </a:solidFill>
                          <a:effectLst/>
                          <a:latin typeface="Cambria" panose="02040503050406030204" pitchFamily="18" charset="0"/>
                        </a:rPr>
                        <a:t>Miêu tả</a:t>
                      </a:r>
                      <a:endParaRPr lang="en-US" sz="2400">
                        <a:solidFill>
                          <a:srgbClr val="FF0000"/>
                        </a:solidFill>
                        <a:effectLst/>
                        <a:latin typeface="Cambria" panose="02040503050406030204" pitchFamily="18" charset="0"/>
                      </a:endParaRP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a:noFill/>
                    </a:lnT>
                    <a:lnB w="9525"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xmlns="" val="1286998335"/>
                  </a:ext>
                </a:extLst>
              </a:tr>
              <a:tr h="502885">
                <a:tc>
                  <a:txBody>
                    <a:bodyPr/>
                    <a:lstStyle/>
                    <a:p>
                      <a:pPr algn="ctr"/>
                      <a:r>
                        <a:rPr lang="en-US" sz="2400">
                          <a:solidFill>
                            <a:srgbClr val="01435F"/>
                          </a:solidFill>
                          <a:effectLst/>
                          <a:latin typeface="Cambria" panose="02040503050406030204" pitchFamily="18" charset="0"/>
                        </a:rPr>
                        <a:t>1</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200" err="1">
                          <a:solidFill>
                            <a:srgbClr val="01435F"/>
                          </a:solidFill>
                          <a:effectLst/>
                          <a:latin typeface="Cambria" panose="02040503050406030204" pitchFamily="18" charset="0"/>
                        </a:rPr>
                        <a:t>Toán</a:t>
                      </a:r>
                      <a:r>
                        <a:rPr lang="en-US" sz="2200">
                          <a:solidFill>
                            <a:srgbClr val="01435F"/>
                          </a:solidFill>
                          <a:effectLst/>
                          <a:latin typeface="Cambria" panose="02040503050406030204" pitchFamily="18" charset="0"/>
                        </a:rPr>
                        <a:t> </a:t>
                      </a:r>
                      <a:r>
                        <a:rPr lang="en-US" sz="2200" err="1">
                          <a:solidFill>
                            <a:srgbClr val="01435F"/>
                          </a:solidFill>
                          <a:effectLst/>
                          <a:latin typeface="Cambria" panose="02040503050406030204" pitchFamily="18" charset="0"/>
                        </a:rPr>
                        <a:t>tử</a:t>
                      </a:r>
                      <a:r>
                        <a:rPr lang="en-US" sz="2200">
                          <a:solidFill>
                            <a:srgbClr val="01435F"/>
                          </a:solidFill>
                          <a:effectLst/>
                          <a:latin typeface="Cambria" panose="02040503050406030204" pitchFamily="18" charset="0"/>
                        </a:rPr>
                        <a:t> </a:t>
                      </a:r>
                      <a:r>
                        <a:rPr lang="en-US" sz="2200" err="1">
                          <a:solidFill>
                            <a:srgbClr val="01435F"/>
                          </a:solidFill>
                          <a:effectLst/>
                          <a:latin typeface="Cambria" panose="02040503050406030204" pitchFamily="18" charset="0"/>
                        </a:rPr>
                        <a:t>mũ</a:t>
                      </a:r>
                      <a:endParaRPr lang="en-US" sz="2200">
                        <a:solidFill>
                          <a:srgbClr val="01435F"/>
                        </a:solidFill>
                        <a:effectLst/>
                        <a:latin typeface="Cambria" panose="02040503050406030204" pitchFamily="18" charset="0"/>
                      </a:endParaRP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xmlns="" val="442634536"/>
                  </a:ext>
                </a:extLst>
              </a:tr>
              <a:tr h="502885">
                <a:tc>
                  <a:txBody>
                    <a:bodyPr/>
                    <a:lstStyle/>
                    <a:p>
                      <a:pPr algn="ctr"/>
                      <a:r>
                        <a:rPr lang="en-US" sz="2400">
                          <a:solidFill>
                            <a:srgbClr val="01435F"/>
                          </a:solidFill>
                          <a:effectLst/>
                          <a:latin typeface="Cambria" panose="02040503050406030204" pitchFamily="18" charset="0"/>
                        </a:rPr>
                        <a:t>2</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     /     %     //</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vi-VN" sz="2200">
                          <a:solidFill>
                            <a:srgbClr val="01435F"/>
                          </a:solidFill>
                          <a:effectLst/>
                          <a:latin typeface="Cambria" panose="02040503050406030204" pitchFamily="18" charset="0"/>
                        </a:rPr>
                        <a:t>Phép nhân, chia, lấy phần dư và phép chia lấy phần nguyên</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xmlns="" val="3582803933"/>
                  </a:ext>
                </a:extLst>
              </a:tr>
              <a:tr h="502885">
                <a:tc>
                  <a:txBody>
                    <a:bodyPr/>
                    <a:lstStyle/>
                    <a:p>
                      <a:pPr algn="ctr"/>
                      <a:r>
                        <a:rPr lang="en-US" sz="2400">
                          <a:solidFill>
                            <a:srgbClr val="01435F"/>
                          </a:solidFill>
                          <a:effectLst/>
                          <a:latin typeface="Cambria" panose="02040503050406030204" pitchFamily="18" charset="0"/>
                        </a:rPr>
                        <a:t>3</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 –</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200" err="1">
                          <a:solidFill>
                            <a:srgbClr val="01435F"/>
                          </a:solidFill>
                          <a:effectLst/>
                          <a:latin typeface="Cambria" panose="02040503050406030204" pitchFamily="18" charset="0"/>
                        </a:rPr>
                        <a:t>Toán</a:t>
                      </a:r>
                      <a:r>
                        <a:rPr lang="en-US" sz="2200">
                          <a:solidFill>
                            <a:srgbClr val="01435F"/>
                          </a:solidFill>
                          <a:effectLst/>
                          <a:latin typeface="Cambria" panose="02040503050406030204" pitchFamily="18" charset="0"/>
                        </a:rPr>
                        <a:t> </a:t>
                      </a:r>
                      <a:r>
                        <a:rPr lang="en-US" sz="2200" err="1">
                          <a:solidFill>
                            <a:srgbClr val="01435F"/>
                          </a:solidFill>
                          <a:effectLst/>
                          <a:latin typeface="Cambria" panose="02040503050406030204" pitchFamily="18" charset="0"/>
                        </a:rPr>
                        <a:t>tử</a:t>
                      </a:r>
                      <a:r>
                        <a:rPr lang="en-US" sz="2200">
                          <a:solidFill>
                            <a:srgbClr val="01435F"/>
                          </a:solidFill>
                          <a:effectLst/>
                          <a:latin typeface="Cambria" panose="02040503050406030204" pitchFamily="18" charset="0"/>
                        </a:rPr>
                        <a:t> </a:t>
                      </a:r>
                      <a:r>
                        <a:rPr lang="en-US" sz="2200" err="1">
                          <a:solidFill>
                            <a:srgbClr val="01435F"/>
                          </a:solidFill>
                          <a:effectLst/>
                          <a:latin typeface="Cambria" panose="02040503050406030204" pitchFamily="18" charset="0"/>
                        </a:rPr>
                        <a:t>Cộng</a:t>
                      </a:r>
                      <a:r>
                        <a:rPr lang="en-US" sz="2200">
                          <a:solidFill>
                            <a:srgbClr val="01435F"/>
                          </a:solidFill>
                          <a:effectLst/>
                          <a:latin typeface="Cambria" panose="02040503050406030204" pitchFamily="18" charset="0"/>
                        </a:rPr>
                        <a:t>, </a:t>
                      </a:r>
                      <a:r>
                        <a:rPr lang="en-US" sz="2200" err="1">
                          <a:solidFill>
                            <a:srgbClr val="01435F"/>
                          </a:solidFill>
                          <a:effectLst/>
                          <a:latin typeface="Cambria" panose="02040503050406030204" pitchFamily="18" charset="0"/>
                        </a:rPr>
                        <a:t>Trừ</a:t>
                      </a:r>
                      <a:endParaRPr lang="en-US" sz="2200">
                        <a:solidFill>
                          <a:srgbClr val="01435F"/>
                        </a:solidFill>
                        <a:effectLst/>
                        <a:latin typeface="Cambria" panose="02040503050406030204" pitchFamily="18" charset="0"/>
                      </a:endParaRP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xmlns="" val="629054188"/>
                  </a:ext>
                </a:extLst>
              </a:tr>
              <a:tr h="502885">
                <a:tc>
                  <a:txBody>
                    <a:bodyPr/>
                    <a:lstStyle/>
                    <a:p>
                      <a:pPr algn="ctr"/>
                      <a:r>
                        <a:rPr lang="en-US" sz="2400">
                          <a:solidFill>
                            <a:srgbClr val="01435F"/>
                          </a:solidFill>
                          <a:effectLst/>
                          <a:latin typeface="Cambria" panose="02040503050406030204" pitchFamily="18" charset="0"/>
                        </a:rPr>
                        <a:t>4</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&lt;=  &lt;   &gt;    &gt;=</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200" err="1">
                          <a:solidFill>
                            <a:srgbClr val="01435F"/>
                          </a:solidFill>
                          <a:effectLst/>
                          <a:latin typeface="Cambria" panose="02040503050406030204" pitchFamily="18" charset="0"/>
                        </a:rPr>
                        <a:t>Các</a:t>
                      </a:r>
                      <a:r>
                        <a:rPr lang="en-US" sz="2200">
                          <a:solidFill>
                            <a:srgbClr val="01435F"/>
                          </a:solidFill>
                          <a:effectLst/>
                          <a:latin typeface="Cambria" panose="02040503050406030204" pitchFamily="18" charset="0"/>
                        </a:rPr>
                        <a:t> </a:t>
                      </a:r>
                      <a:r>
                        <a:rPr lang="en-US" sz="2200" err="1">
                          <a:solidFill>
                            <a:srgbClr val="01435F"/>
                          </a:solidFill>
                          <a:effectLst/>
                          <a:latin typeface="Cambria" panose="02040503050406030204" pitchFamily="18" charset="0"/>
                        </a:rPr>
                        <a:t>toán</a:t>
                      </a:r>
                      <a:r>
                        <a:rPr lang="en-US" sz="2200">
                          <a:solidFill>
                            <a:srgbClr val="01435F"/>
                          </a:solidFill>
                          <a:effectLst/>
                          <a:latin typeface="Cambria" panose="02040503050406030204" pitchFamily="18" charset="0"/>
                        </a:rPr>
                        <a:t> </a:t>
                      </a:r>
                      <a:r>
                        <a:rPr lang="en-US" sz="2200" err="1">
                          <a:solidFill>
                            <a:srgbClr val="01435F"/>
                          </a:solidFill>
                          <a:effectLst/>
                          <a:latin typeface="Cambria" panose="02040503050406030204" pitchFamily="18" charset="0"/>
                        </a:rPr>
                        <a:t>tử</a:t>
                      </a:r>
                      <a:r>
                        <a:rPr lang="en-US" sz="2200">
                          <a:solidFill>
                            <a:srgbClr val="01435F"/>
                          </a:solidFill>
                          <a:effectLst/>
                          <a:latin typeface="Cambria" panose="02040503050406030204" pitchFamily="18" charset="0"/>
                        </a:rPr>
                        <a:t> so </a:t>
                      </a:r>
                      <a:r>
                        <a:rPr lang="en-US" sz="2200" err="1">
                          <a:solidFill>
                            <a:srgbClr val="01435F"/>
                          </a:solidFill>
                          <a:effectLst/>
                          <a:latin typeface="Cambria" panose="02040503050406030204" pitchFamily="18" charset="0"/>
                        </a:rPr>
                        <a:t>sánh</a:t>
                      </a:r>
                      <a:endParaRPr lang="en-US" sz="2200">
                        <a:solidFill>
                          <a:srgbClr val="01435F"/>
                        </a:solidFill>
                        <a:effectLst/>
                        <a:latin typeface="Cambria" panose="02040503050406030204" pitchFamily="18" charset="0"/>
                      </a:endParaRP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xmlns="" val="1445411995"/>
                  </a:ext>
                </a:extLst>
              </a:tr>
              <a:tr h="502885">
                <a:tc>
                  <a:txBody>
                    <a:bodyPr/>
                    <a:lstStyle/>
                    <a:p>
                      <a:pPr algn="ctr"/>
                      <a:r>
                        <a:rPr lang="en-US" sz="2400">
                          <a:solidFill>
                            <a:srgbClr val="01435F"/>
                          </a:solidFill>
                          <a:effectLst/>
                          <a:latin typeface="Cambria" panose="02040503050406030204" pitchFamily="18" charset="0"/>
                        </a:rPr>
                        <a:t>5</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&lt;&gt; == !=</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200" err="1">
                          <a:solidFill>
                            <a:srgbClr val="01435F"/>
                          </a:solidFill>
                          <a:effectLst/>
                          <a:latin typeface="Cambria" panose="02040503050406030204" pitchFamily="18" charset="0"/>
                        </a:rPr>
                        <a:t>Các</a:t>
                      </a:r>
                      <a:r>
                        <a:rPr lang="en-US" sz="2200">
                          <a:solidFill>
                            <a:srgbClr val="01435F"/>
                          </a:solidFill>
                          <a:effectLst/>
                          <a:latin typeface="Cambria" panose="02040503050406030204" pitchFamily="18" charset="0"/>
                        </a:rPr>
                        <a:t> </a:t>
                      </a:r>
                      <a:r>
                        <a:rPr lang="en-US" sz="2200" err="1">
                          <a:solidFill>
                            <a:srgbClr val="01435F"/>
                          </a:solidFill>
                          <a:effectLst/>
                          <a:latin typeface="Cambria" panose="02040503050406030204" pitchFamily="18" charset="0"/>
                        </a:rPr>
                        <a:t>toán</a:t>
                      </a:r>
                      <a:r>
                        <a:rPr lang="en-US" sz="2200">
                          <a:solidFill>
                            <a:srgbClr val="01435F"/>
                          </a:solidFill>
                          <a:effectLst/>
                          <a:latin typeface="Cambria" panose="02040503050406030204" pitchFamily="18" charset="0"/>
                        </a:rPr>
                        <a:t> </a:t>
                      </a:r>
                      <a:r>
                        <a:rPr lang="en-US" sz="2200" err="1">
                          <a:solidFill>
                            <a:srgbClr val="01435F"/>
                          </a:solidFill>
                          <a:effectLst/>
                          <a:latin typeface="Cambria" panose="02040503050406030204" pitchFamily="18" charset="0"/>
                        </a:rPr>
                        <a:t>tử</a:t>
                      </a:r>
                      <a:r>
                        <a:rPr lang="en-US" sz="2200">
                          <a:solidFill>
                            <a:srgbClr val="01435F"/>
                          </a:solidFill>
                          <a:effectLst/>
                          <a:latin typeface="Cambria" panose="02040503050406030204" pitchFamily="18" charset="0"/>
                        </a:rPr>
                        <a:t> so </a:t>
                      </a:r>
                      <a:r>
                        <a:rPr lang="en-US" sz="2200" err="1">
                          <a:solidFill>
                            <a:srgbClr val="01435F"/>
                          </a:solidFill>
                          <a:effectLst/>
                          <a:latin typeface="Cambria" panose="02040503050406030204" pitchFamily="18" charset="0"/>
                        </a:rPr>
                        <a:t>sánh</a:t>
                      </a:r>
                      <a:endParaRPr lang="en-US" sz="2200">
                        <a:solidFill>
                          <a:srgbClr val="01435F"/>
                        </a:solidFill>
                        <a:effectLst/>
                        <a:latin typeface="Cambria" panose="02040503050406030204" pitchFamily="18" charset="0"/>
                      </a:endParaRP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xmlns="" val="2448982567"/>
                  </a:ext>
                </a:extLst>
              </a:tr>
              <a:tr h="502885">
                <a:tc>
                  <a:txBody>
                    <a:bodyPr/>
                    <a:lstStyle/>
                    <a:p>
                      <a:pPr algn="ctr"/>
                      <a:r>
                        <a:rPr lang="en-US" sz="2400">
                          <a:solidFill>
                            <a:srgbClr val="01435F"/>
                          </a:solidFill>
                          <a:effectLst/>
                          <a:latin typeface="Cambria" panose="02040503050406030204" pitchFamily="18" charset="0"/>
                        </a:rPr>
                        <a:t>6</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   %=   /=   //=   -=   +=   *=   **=</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200" err="1">
                          <a:solidFill>
                            <a:srgbClr val="01435F"/>
                          </a:solidFill>
                          <a:effectLst/>
                          <a:latin typeface="Cambria" panose="02040503050406030204" pitchFamily="18" charset="0"/>
                        </a:rPr>
                        <a:t>Các</a:t>
                      </a:r>
                      <a:r>
                        <a:rPr lang="en-US" sz="2200">
                          <a:solidFill>
                            <a:srgbClr val="01435F"/>
                          </a:solidFill>
                          <a:effectLst/>
                          <a:latin typeface="Cambria" panose="02040503050406030204" pitchFamily="18" charset="0"/>
                        </a:rPr>
                        <a:t> </a:t>
                      </a:r>
                      <a:r>
                        <a:rPr lang="en-US" sz="2200" err="1">
                          <a:solidFill>
                            <a:srgbClr val="01435F"/>
                          </a:solidFill>
                          <a:effectLst/>
                          <a:latin typeface="Cambria" panose="02040503050406030204" pitchFamily="18" charset="0"/>
                        </a:rPr>
                        <a:t>toán</a:t>
                      </a:r>
                      <a:r>
                        <a:rPr lang="en-US" sz="2200">
                          <a:solidFill>
                            <a:srgbClr val="01435F"/>
                          </a:solidFill>
                          <a:effectLst/>
                          <a:latin typeface="Cambria" panose="02040503050406030204" pitchFamily="18" charset="0"/>
                        </a:rPr>
                        <a:t> </a:t>
                      </a:r>
                      <a:r>
                        <a:rPr lang="en-US" sz="2200" err="1">
                          <a:solidFill>
                            <a:srgbClr val="01435F"/>
                          </a:solidFill>
                          <a:effectLst/>
                          <a:latin typeface="Cambria" panose="02040503050406030204" pitchFamily="18" charset="0"/>
                        </a:rPr>
                        <a:t>tử</a:t>
                      </a:r>
                      <a:r>
                        <a:rPr lang="en-US" sz="2200">
                          <a:solidFill>
                            <a:srgbClr val="01435F"/>
                          </a:solidFill>
                          <a:effectLst/>
                          <a:latin typeface="Cambria" panose="02040503050406030204" pitchFamily="18" charset="0"/>
                        </a:rPr>
                        <a:t> </a:t>
                      </a:r>
                      <a:r>
                        <a:rPr lang="en-US" sz="2200" err="1">
                          <a:solidFill>
                            <a:srgbClr val="01435F"/>
                          </a:solidFill>
                          <a:effectLst/>
                          <a:latin typeface="Cambria" panose="02040503050406030204" pitchFamily="18" charset="0"/>
                        </a:rPr>
                        <a:t>gán</a:t>
                      </a:r>
                      <a:endParaRPr lang="en-US" sz="2200">
                        <a:solidFill>
                          <a:srgbClr val="01435F"/>
                        </a:solidFill>
                        <a:effectLst/>
                        <a:latin typeface="Cambria" panose="02040503050406030204" pitchFamily="18" charset="0"/>
                      </a:endParaRP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xmlns="" val="1331716504"/>
                  </a:ext>
                </a:extLst>
              </a:tr>
              <a:tr h="502885">
                <a:tc>
                  <a:txBody>
                    <a:bodyPr/>
                    <a:lstStyle/>
                    <a:p>
                      <a:pPr algn="ctr"/>
                      <a:r>
                        <a:rPr lang="en-US" sz="2400">
                          <a:solidFill>
                            <a:srgbClr val="01435F"/>
                          </a:solidFill>
                          <a:effectLst/>
                          <a:latin typeface="Cambria" panose="02040503050406030204" pitchFamily="18" charset="0"/>
                        </a:rPr>
                        <a:t>7</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is , is not</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200" err="1">
                          <a:solidFill>
                            <a:srgbClr val="01435F"/>
                          </a:solidFill>
                          <a:effectLst/>
                          <a:latin typeface="Cambria" panose="02040503050406030204" pitchFamily="18" charset="0"/>
                        </a:rPr>
                        <a:t>Các</a:t>
                      </a:r>
                      <a:r>
                        <a:rPr lang="en-US" sz="2200">
                          <a:solidFill>
                            <a:srgbClr val="01435F"/>
                          </a:solidFill>
                          <a:effectLst/>
                          <a:latin typeface="Cambria" panose="02040503050406030204" pitchFamily="18" charset="0"/>
                        </a:rPr>
                        <a:t> </a:t>
                      </a:r>
                      <a:r>
                        <a:rPr lang="en-US" sz="2200" err="1">
                          <a:solidFill>
                            <a:srgbClr val="01435F"/>
                          </a:solidFill>
                          <a:effectLst/>
                          <a:latin typeface="Cambria" panose="02040503050406030204" pitchFamily="18" charset="0"/>
                        </a:rPr>
                        <a:t>toán</a:t>
                      </a:r>
                      <a:r>
                        <a:rPr lang="en-US" sz="2200">
                          <a:solidFill>
                            <a:srgbClr val="01435F"/>
                          </a:solidFill>
                          <a:effectLst/>
                          <a:latin typeface="Cambria" panose="02040503050406030204" pitchFamily="18" charset="0"/>
                        </a:rPr>
                        <a:t> </a:t>
                      </a:r>
                      <a:r>
                        <a:rPr lang="en-US" sz="2200" err="1">
                          <a:solidFill>
                            <a:srgbClr val="01435F"/>
                          </a:solidFill>
                          <a:effectLst/>
                          <a:latin typeface="Cambria" panose="02040503050406030204" pitchFamily="18" charset="0"/>
                        </a:rPr>
                        <a:t>tử</a:t>
                      </a:r>
                      <a:r>
                        <a:rPr lang="en-US" sz="2200">
                          <a:solidFill>
                            <a:srgbClr val="01435F"/>
                          </a:solidFill>
                          <a:effectLst/>
                          <a:latin typeface="Cambria" panose="02040503050406030204" pitchFamily="18" charset="0"/>
                        </a:rPr>
                        <a:t> so </a:t>
                      </a:r>
                      <a:r>
                        <a:rPr lang="en-US" sz="2200" err="1">
                          <a:solidFill>
                            <a:srgbClr val="01435F"/>
                          </a:solidFill>
                          <a:effectLst/>
                          <a:latin typeface="Cambria" panose="02040503050406030204" pitchFamily="18" charset="0"/>
                        </a:rPr>
                        <a:t>sánh</a:t>
                      </a:r>
                      <a:endParaRPr lang="en-US" sz="2200">
                        <a:solidFill>
                          <a:srgbClr val="01435F"/>
                        </a:solidFill>
                        <a:effectLst/>
                        <a:latin typeface="Cambria" panose="02040503050406030204" pitchFamily="18" charset="0"/>
                      </a:endParaRP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xmlns="" val="1677734794"/>
                  </a:ext>
                </a:extLst>
              </a:tr>
              <a:tr h="502885">
                <a:tc>
                  <a:txBody>
                    <a:bodyPr/>
                    <a:lstStyle/>
                    <a:p>
                      <a:pPr algn="ctr"/>
                      <a:r>
                        <a:rPr lang="en-US" sz="2400">
                          <a:solidFill>
                            <a:srgbClr val="01435F"/>
                          </a:solidFill>
                          <a:effectLst/>
                          <a:latin typeface="Cambria" panose="02040503050406030204" pitchFamily="18" charset="0"/>
                        </a:rPr>
                        <a:t>8</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not, or, and</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200" err="1">
                          <a:solidFill>
                            <a:srgbClr val="01435F"/>
                          </a:solidFill>
                          <a:effectLst/>
                          <a:latin typeface="Cambria" panose="02040503050406030204" pitchFamily="18" charset="0"/>
                        </a:rPr>
                        <a:t>Các</a:t>
                      </a:r>
                      <a:r>
                        <a:rPr lang="en-US" sz="2200">
                          <a:solidFill>
                            <a:srgbClr val="01435F"/>
                          </a:solidFill>
                          <a:effectLst/>
                          <a:latin typeface="Cambria" panose="02040503050406030204" pitchFamily="18" charset="0"/>
                        </a:rPr>
                        <a:t> </a:t>
                      </a:r>
                      <a:r>
                        <a:rPr lang="en-US" sz="2200" err="1">
                          <a:solidFill>
                            <a:srgbClr val="01435F"/>
                          </a:solidFill>
                          <a:effectLst/>
                          <a:latin typeface="Cambria" panose="02040503050406030204" pitchFamily="18" charset="0"/>
                        </a:rPr>
                        <a:t>toán</a:t>
                      </a:r>
                      <a:r>
                        <a:rPr lang="en-US" sz="2200">
                          <a:solidFill>
                            <a:srgbClr val="01435F"/>
                          </a:solidFill>
                          <a:effectLst/>
                          <a:latin typeface="Cambria" panose="02040503050406030204" pitchFamily="18" charset="0"/>
                        </a:rPr>
                        <a:t> </a:t>
                      </a:r>
                      <a:r>
                        <a:rPr lang="en-US" sz="2200" err="1">
                          <a:solidFill>
                            <a:srgbClr val="01435F"/>
                          </a:solidFill>
                          <a:effectLst/>
                          <a:latin typeface="Cambria" panose="02040503050406030204" pitchFamily="18" charset="0"/>
                        </a:rPr>
                        <a:t>tử</a:t>
                      </a:r>
                      <a:r>
                        <a:rPr lang="en-US" sz="2200">
                          <a:solidFill>
                            <a:srgbClr val="01435F"/>
                          </a:solidFill>
                          <a:effectLst/>
                          <a:latin typeface="Cambria" panose="02040503050406030204" pitchFamily="18" charset="0"/>
                        </a:rPr>
                        <a:t> Logic</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extLst>
                  <a:ext uri="{0D108BD9-81ED-4DB2-BD59-A6C34878D82A}">
                    <a16:rowId xmlns:a16="http://schemas.microsoft.com/office/drawing/2014/main" xmlns="" val="188662283"/>
                  </a:ext>
                </a:extLst>
              </a:tr>
            </a:tbl>
          </a:graphicData>
        </a:graphic>
      </p:graphicFrame>
    </p:spTree>
    <p:extLst>
      <p:ext uri="{BB962C8B-B14F-4D97-AF65-F5344CB8AC3E}">
        <p14:creationId xmlns:p14="http://schemas.microsoft.com/office/powerpoint/2010/main" val="1879264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grpId="0" nodeType="afterEffect" nodePh="1">
                                  <p:stCondLst>
                                    <p:cond delay="0"/>
                                  </p:stCondLst>
                                  <p:endCondLst>
                                    <p:cond evt="begin" delay="0">
                                      <p:tn val="5"/>
                                    </p:cond>
                                  </p:endCondLst>
                                  <p:childTnLst>
                                    <p:set>
                                      <p:cBhvr>
                                        <p:cTn id="6" dur="1" fill="hold">
                                          <p:stCondLst>
                                            <p:cond delay="0"/>
                                          </p:stCondLst>
                                        </p:cTn>
                                        <p:tgtEl>
                                          <p:spTgt spid="44046"/>
                                        </p:tgtEl>
                                        <p:attrNameLst>
                                          <p:attrName>style.visibility</p:attrName>
                                        </p:attrNameLst>
                                      </p:cBhvr>
                                      <p:to>
                                        <p:strVal val="visible"/>
                                      </p:to>
                                    </p:set>
                                    <p:animEffect transition="in" filter="strips(downRight)">
                                      <p:cBhvr>
                                        <p:cTn id="7" dur="10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9" name="Picture 7" descr="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00800"/>
            <a:ext cx="121888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44040" name="Picture 8" descr="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09600"/>
          </a:xfrm>
          <a:prstGeom prst="rect">
            <a:avLst/>
          </a:prstGeom>
          <a:noFill/>
          <a:extLst>
            <a:ext uri="{909E8E84-426E-40DD-AFC4-6F175D3DCCD1}">
              <a14:hiddenFill xmlns:a14="http://schemas.microsoft.com/office/drawing/2010/main">
                <a:solidFill>
                  <a:srgbClr val="FFFFFF"/>
                </a:solidFill>
              </a14:hiddenFill>
            </a:ext>
          </a:extLst>
        </p:spPr>
      </p:pic>
      <p:sp>
        <p:nvSpPr>
          <p:cNvPr id="44046" name="Rectangle 14"/>
          <p:cNvSpPr>
            <a:spLocks noChangeArrowheads="1"/>
          </p:cNvSpPr>
          <p:nvPr/>
        </p:nvSpPr>
        <p:spPr bwMode="auto">
          <a:xfrm>
            <a:off x="507868" y="5105400"/>
            <a:ext cx="1117309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96875" indent="-396875" algn="just">
              <a:spcBef>
                <a:spcPct val="20000"/>
              </a:spcBef>
              <a:buClr>
                <a:srgbClr val="0000FF"/>
              </a:buClr>
              <a:buFont typeface="Wingdings" pitchFamily="2" charset="2"/>
              <a:buChar char="v"/>
            </a:pPr>
            <a:endParaRPr lang="en-US" sz="2200" b="1">
              <a:latin typeface=".VnSouthern" pitchFamily="34" charset="0"/>
            </a:endParaRPr>
          </a:p>
        </p:txBody>
      </p:sp>
      <p:sp>
        <p:nvSpPr>
          <p:cNvPr id="8" name="Rectangle 7"/>
          <p:cNvSpPr/>
          <p:nvPr/>
        </p:nvSpPr>
        <p:spPr>
          <a:xfrm>
            <a:off x="4266089" y="30080"/>
            <a:ext cx="7414869" cy="584775"/>
          </a:xfrm>
          <a:prstGeom prst="rect">
            <a:avLst/>
          </a:prstGeom>
        </p:spPr>
        <p:txBody>
          <a:bodyPr wrap="square">
            <a:spAutoFit/>
          </a:bodyPr>
          <a:lstStyle/>
          <a:p>
            <a:pPr lvl="1"/>
            <a:r>
              <a:rPr lang="en-US" b="1">
                <a:solidFill>
                  <a:srgbClr val="FF0000"/>
                </a:solidFill>
                <a:latin typeface="Times New Roman" pitchFamily="18" charset="0"/>
                <a:cs typeface="Times New Roman" pitchFamily="18" charset="0"/>
              </a:rPr>
              <a:t>NỘI DUNG</a:t>
            </a:r>
            <a:endParaRPr lang="en-US" sz="1800">
              <a:solidFill>
                <a:srgbClr val="FF0000"/>
              </a:solidFill>
              <a:latin typeface="Times New Roman" pitchFamily="18" charset="0"/>
              <a:cs typeface="Times New Roman" pitchFamily="18" charset="0"/>
            </a:endParaRPr>
          </a:p>
        </p:txBody>
      </p:sp>
      <p:grpSp>
        <p:nvGrpSpPr>
          <p:cNvPr id="9" name="Group 8">
            <a:extLst>
              <a:ext uri="{FF2B5EF4-FFF2-40B4-BE49-F238E27FC236}">
                <a16:creationId xmlns:a16="http://schemas.microsoft.com/office/drawing/2014/main" xmlns="" id="{3D35AC27-224A-4EA6-99DC-AB1B7D86D136}"/>
              </a:ext>
            </a:extLst>
          </p:cNvPr>
          <p:cNvGrpSpPr/>
          <p:nvPr/>
        </p:nvGrpSpPr>
        <p:grpSpPr>
          <a:xfrm>
            <a:off x="1011132" y="635000"/>
            <a:ext cx="6608868" cy="508000"/>
            <a:chOff x="172932" y="482600"/>
            <a:chExt cx="6608868" cy="508000"/>
          </a:xfrm>
        </p:grpSpPr>
        <p:sp>
          <p:nvSpPr>
            <p:cNvPr id="10" name="AutoShape 52">
              <a:extLst>
                <a:ext uri="{FF2B5EF4-FFF2-40B4-BE49-F238E27FC236}">
                  <a16:creationId xmlns:a16="http://schemas.microsoft.com/office/drawing/2014/main" xmlns="" id="{4C9F8A60-3DCE-4D8F-A94F-B06F6E7A3862}"/>
                </a:ext>
              </a:extLst>
            </p:cNvPr>
            <p:cNvSpPr>
              <a:spLocks noChangeArrowheads="1"/>
            </p:cNvSpPr>
            <p:nvPr/>
          </p:nvSpPr>
          <p:spPr bwMode="gray">
            <a:xfrm>
              <a:off x="353376" y="482600"/>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lnSpc>
                  <a:spcPct val="90000"/>
                </a:lnSpc>
                <a:spcBef>
                  <a:spcPts val="1000"/>
                </a:spcBef>
                <a:buClr>
                  <a:srgbClr val="215D9F"/>
                </a:buClr>
              </a:pPr>
              <a:r>
                <a:rPr lang="en-US" sz="2800" b="1">
                  <a:solidFill>
                    <a:prstClr val="black"/>
                  </a:solidFill>
                  <a:latin typeface="Cambria" panose="02040503050406030204" pitchFamily="18" charset="0"/>
                </a:rPr>
                <a:t>Các hàm số học chuẩn thông dụng</a:t>
              </a:r>
              <a:endParaRPr lang="vi-VN" sz="2800" b="1">
                <a:solidFill>
                  <a:prstClr val="black"/>
                </a:solidFill>
                <a:latin typeface="Cambria" panose="02040503050406030204" pitchFamily="18" charset="0"/>
              </a:endParaRPr>
            </a:p>
          </p:txBody>
        </p:sp>
        <p:sp>
          <p:nvSpPr>
            <p:cNvPr id="11" name="AutoShape 20">
              <a:extLst>
                <a:ext uri="{FF2B5EF4-FFF2-40B4-BE49-F238E27FC236}">
                  <a16:creationId xmlns:a16="http://schemas.microsoft.com/office/drawing/2014/main" xmlns="" id="{7380A3D5-6423-40CD-B6A4-2229F1517C52}"/>
                </a:ext>
              </a:extLst>
            </p:cNvPr>
            <p:cNvSpPr>
              <a:spLocks noChangeArrowheads="1"/>
            </p:cNvSpPr>
            <p:nvPr/>
          </p:nvSpPr>
          <p:spPr bwMode="gray">
            <a:xfrm>
              <a:off x="172932" y="602672"/>
              <a:ext cx="307978" cy="235564"/>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kern="0">
                <a:solidFill>
                  <a:srgbClr val="000000"/>
                </a:solidFill>
                <a:latin typeface="Arial" panose="020B0604020202020204" pitchFamily="34" charset="0"/>
              </a:endParaRPr>
            </a:p>
          </p:txBody>
        </p:sp>
      </p:grpSp>
      <p:sp>
        <p:nvSpPr>
          <p:cNvPr id="12" name="TextBox 11">
            <a:extLst>
              <a:ext uri="{FF2B5EF4-FFF2-40B4-BE49-F238E27FC236}">
                <a16:creationId xmlns:a16="http://schemas.microsoft.com/office/drawing/2014/main" xmlns="" id="{F1CAE75A-5470-48D8-8364-8C7937A79602}"/>
              </a:ext>
            </a:extLst>
          </p:cNvPr>
          <p:cNvSpPr txBox="1"/>
          <p:nvPr/>
        </p:nvSpPr>
        <p:spPr>
          <a:xfrm>
            <a:off x="1027808" y="1382942"/>
            <a:ext cx="6224690" cy="646331"/>
          </a:xfrm>
          <a:prstGeom prst="rect">
            <a:avLst/>
          </a:prstGeom>
          <a:noFill/>
        </p:spPr>
        <p:txBody>
          <a:bodyPr wrap="square" rtlCol="0">
            <a:spAutoFit/>
          </a:bodyPr>
          <a:lstStyle/>
          <a:p>
            <a:r>
              <a:rPr lang="en-US" sz="3600">
                <a:solidFill>
                  <a:srgbClr val="00B050"/>
                </a:solidFill>
                <a:latin typeface="Times New Roman" pitchFamily="18" charset="0"/>
                <a:cs typeface="Times New Roman" pitchFamily="18" charset="0"/>
              </a:rPr>
              <a:t>Thư viện: </a:t>
            </a:r>
            <a:r>
              <a:rPr lang="en-US" sz="3600">
                <a:solidFill>
                  <a:srgbClr val="FF0000"/>
                </a:solidFill>
                <a:latin typeface="Times New Roman" pitchFamily="18" charset="0"/>
                <a:cs typeface="Times New Roman" pitchFamily="18" charset="0"/>
              </a:rPr>
              <a:t>from</a:t>
            </a:r>
            <a:r>
              <a:rPr lang="en-US" sz="3600">
                <a:solidFill>
                  <a:srgbClr val="00B050"/>
                </a:solidFill>
                <a:latin typeface="Times New Roman" pitchFamily="18" charset="0"/>
                <a:cs typeface="Times New Roman" pitchFamily="18" charset="0"/>
              </a:rPr>
              <a:t> math </a:t>
            </a:r>
            <a:r>
              <a:rPr lang="en-US" sz="3600">
                <a:solidFill>
                  <a:srgbClr val="FF0000"/>
                </a:solidFill>
                <a:latin typeface="Times New Roman" pitchFamily="18" charset="0"/>
                <a:cs typeface="Times New Roman" pitchFamily="18" charset="0"/>
              </a:rPr>
              <a:t>import</a:t>
            </a:r>
            <a:r>
              <a:rPr lang="en-US" sz="3600">
                <a:solidFill>
                  <a:srgbClr val="00B050"/>
                </a:solidFill>
                <a:latin typeface="Times New Roman" pitchFamily="18" charset="0"/>
                <a:cs typeface="Times New Roman" pitchFamily="18" charset="0"/>
              </a:rPr>
              <a:t> </a:t>
            </a:r>
            <a:r>
              <a:rPr lang="en-US" sz="3600">
                <a:solidFill>
                  <a:srgbClr val="FF0000"/>
                </a:solidFill>
                <a:latin typeface="Times New Roman" pitchFamily="18" charset="0"/>
                <a:cs typeface="Times New Roman" pitchFamily="18" charset="0"/>
              </a:rPr>
              <a:t>*</a:t>
            </a:r>
          </a:p>
        </p:txBody>
      </p:sp>
      <p:graphicFrame>
        <p:nvGraphicFramePr>
          <p:cNvPr id="13" name="Table 12">
            <a:extLst>
              <a:ext uri="{FF2B5EF4-FFF2-40B4-BE49-F238E27FC236}">
                <a16:creationId xmlns:a16="http://schemas.microsoft.com/office/drawing/2014/main" xmlns="" id="{A92BFCCF-05C7-4ECA-8266-845F9C576A8A}"/>
              </a:ext>
            </a:extLst>
          </p:cNvPr>
          <p:cNvGraphicFramePr>
            <a:graphicFrameLocks noGrp="1"/>
          </p:cNvGraphicFramePr>
          <p:nvPr>
            <p:extLst>
              <p:ext uri="{D42A27DB-BD31-4B8C-83A1-F6EECF244321}">
                <p14:modId xmlns:p14="http://schemas.microsoft.com/office/powerpoint/2010/main" val="4155500355"/>
              </p:ext>
            </p:extLst>
          </p:nvPr>
        </p:nvGraphicFramePr>
        <p:xfrm>
          <a:off x="1066800" y="2057399"/>
          <a:ext cx="10210800" cy="3962400"/>
        </p:xfrm>
        <a:graphic>
          <a:graphicData uri="http://schemas.openxmlformats.org/drawingml/2006/table">
            <a:tbl>
              <a:tblPr firstRow="1" firstCol="1" bandRow="1"/>
              <a:tblGrid>
                <a:gridCol w="2487092">
                  <a:extLst>
                    <a:ext uri="{9D8B030D-6E8A-4147-A177-3AD203B41FA5}">
                      <a16:colId xmlns:a16="http://schemas.microsoft.com/office/drawing/2014/main" xmlns="" val="2100911752"/>
                    </a:ext>
                  </a:extLst>
                </a:gridCol>
                <a:gridCol w="4418053">
                  <a:extLst>
                    <a:ext uri="{9D8B030D-6E8A-4147-A177-3AD203B41FA5}">
                      <a16:colId xmlns:a16="http://schemas.microsoft.com/office/drawing/2014/main" xmlns="" val="3541184973"/>
                    </a:ext>
                  </a:extLst>
                </a:gridCol>
                <a:gridCol w="3305655">
                  <a:extLst>
                    <a:ext uri="{9D8B030D-6E8A-4147-A177-3AD203B41FA5}">
                      <a16:colId xmlns:a16="http://schemas.microsoft.com/office/drawing/2014/main" xmlns="" val="2955522244"/>
                    </a:ext>
                  </a:extLst>
                </a:gridCol>
              </a:tblGrid>
              <a:tr h="352425">
                <a:tc>
                  <a:txBody>
                    <a:bodyPr/>
                    <a:lstStyle/>
                    <a:p>
                      <a:pPr marL="0" marR="0" algn="ctr">
                        <a:lnSpc>
                          <a:spcPct val="100000"/>
                        </a:lnSpc>
                        <a:spcBef>
                          <a:spcPts val="200"/>
                        </a:spcBef>
                        <a:spcAft>
                          <a:spcPts val="200"/>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Tên hàm</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00000"/>
                        </a:lnSpc>
                        <a:spcBef>
                          <a:spcPts val="200"/>
                        </a:spcBef>
                        <a:spcAft>
                          <a:spcPts val="200"/>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Mô tả</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00000"/>
                        </a:lnSpc>
                        <a:spcBef>
                          <a:spcPts val="200"/>
                        </a:spcBef>
                        <a:spcAft>
                          <a:spcPts val="200"/>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Ví dụ</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1251920941"/>
                  </a:ext>
                </a:extLst>
              </a:tr>
              <a:tr h="428625">
                <a:tc>
                  <a:txBody>
                    <a:bodyPr/>
                    <a:lstStyle/>
                    <a:p>
                      <a:pPr marL="0" marR="0" algn="l">
                        <a:lnSpc>
                          <a:spcPct val="100000"/>
                        </a:lnSpc>
                        <a:spcBef>
                          <a:spcPts val="200"/>
                        </a:spcBef>
                        <a:spcAft>
                          <a:spcPts val="200"/>
                        </a:spcAft>
                      </a:pPr>
                      <a:r>
                        <a:rPr lang="en-US" sz="2800" b="1">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ceil(x)</a:t>
                      </a:r>
                      <a:endParaRPr lang="en-US" sz="2800" b="1">
                        <a:solidFill>
                          <a:srgbClr val="FF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ct val="100000"/>
                        </a:lnSpc>
                        <a:spcBef>
                          <a:spcPts val="200"/>
                        </a:spcBef>
                        <a:spcAft>
                          <a:spcPts val="200"/>
                        </a:spcAft>
                      </a:pPr>
                      <a:r>
                        <a:rPr lang="en-US" sz="20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Trả về số nguyên nhỏ nhất lớn hơn x.</a:t>
                      </a:r>
                      <a:endParaRPr lang="en-US" sz="20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ct val="100000"/>
                        </a:lnSpc>
                        <a:spcBef>
                          <a:spcPts val="200"/>
                        </a:spcBef>
                        <a:spcAft>
                          <a:spcPts val="200"/>
                        </a:spcAft>
                      </a:pPr>
                      <a:r>
                        <a:rPr lang="en-US" sz="22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ceil(3.7) </a:t>
                      </a:r>
                      <a:r>
                        <a:rPr lang="en-US" sz="22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sym typeface="Wingdings" panose="05000000000000000000" pitchFamily="2" charset="2"/>
                        </a:rPr>
                        <a:t> 4</a:t>
                      </a:r>
                      <a:endParaRPr lang="en-US" sz="22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extLst>
                  <a:ext uri="{0D108BD9-81ED-4DB2-BD59-A6C34878D82A}">
                    <a16:rowId xmlns:a16="http://schemas.microsoft.com/office/drawing/2014/main" xmlns="" val="3334761513"/>
                  </a:ext>
                </a:extLst>
              </a:tr>
              <a:tr h="428625">
                <a:tc>
                  <a:txBody>
                    <a:bodyPr/>
                    <a:lstStyle/>
                    <a:p>
                      <a:pPr marL="0" marR="0" algn="l">
                        <a:lnSpc>
                          <a:spcPct val="100000"/>
                        </a:lnSpc>
                        <a:spcBef>
                          <a:spcPts val="200"/>
                        </a:spcBef>
                        <a:spcAft>
                          <a:spcPts val="200"/>
                        </a:spcAft>
                      </a:pPr>
                      <a:r>
                        <a:rPr lang="en-US" sz="2800" b="1">
                          <a:solidFill>
                            <a:srgbClr val="FF0000"/>
                          </a:solidFill>
                          <a:effectLst/>
                          <a:latin typeface="Courier New" panose="02070309020205020404" pitchFamily="49" charset="0"/>
                          <a:ea typeface="Calibri" panose="020F0502020204030204" pitchFamily="34" charset="0"/>
                          <a:cs typeface="Courier New" panose="02070309020205020404" pitchFamily="49" charset="0"/>
                        </a:rPr>
                        <a:t>floor(x)</a:t>
                      </a: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ct val="100000"/>
                        </a:lnSpc>
                        <a:spcBef>
                          <a:spcPts val="200"/>
                        </a:spcBef>
                        <a:spcAft>
                          <a:spcPts val="200"/>
                        </a:spcAft>
                      </a:pPr>
                      <a:r>
                        <a:rPr lang="en-US" sz="2000">
                          <a:effectLst/>
                          <a:latin typeface="Cambria" panose="02040503050406030204" pitchFamily="18" charset="0"/>
                          <a:ea typeface="Calibri" panose="020F0502020204030204" pitchFamily="34" charset="0"/>
                          <a:cs typeface="Times New Roman" panose="02020603050405020304" pitchFamily="18" charset="0"/>
                        </a:rPr>
                        <a:t>Trả về số nguyên lớn nhất bé hơn x.</a:t>
                      </a: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ct val="100000"/>
                        </a:lnSpc>
                        <a:spcBef>
                          <a:spcPts val="200"/>
                        </a:spcBef>
                        <a:spcAft>
                          <a:spcPts val="200"/>
                        </a:spcAft>
                      </a:pPr>
                      <a:r>
                        <a:rPr lang="en-US" sz="2200">
                          <a:effectLst/>
                          <a:latin typeface="Cambria" panose="02040503050406030204" pitchFamily="18" charset="0"/>
                          <a:ea typeface="Calibri" panose="020F0502020204030204" pitchFamily="34" charset="0"/>
                          <a:cs typeface="Times New Roman" panose="02020603050405020304" pitchFamily="18" charset="0"/>
                        </a:rPr>
                        <a:t>floor(3.7) </a:t>
                      </a:r>
                      <a:r>
                        <a:rPr lang="en-US" sz="220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 3</a:t>
                      </a:r>
                      <a:endParaRPr lang="en-US" sz="22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extLst>
                  <a:ext uri="{0D108BD9-81ED-4DB2-BD59-A6C34878D82A}">
                    <a16:rowId xmlns:a16="http://schemas.microsoft.com/office/drawing/2014/main" xmlns="" val="3576153234"/>
                  </a:ext>
                </a:extLst>
              </a:tr>
              <a:tr h="428625">
                <a:tc>
                  <a:txBody>
                    <a:bodyPr/>
                    <a:lstStyle/>
                    <a:p>
                      <a:pPr marL="0" marR="0" algn="l">
                        <a:lnSpc>
                          <a:spcPct val="100000"/>
                        </a:lnSpc>
                        <a:spcBef>
                          <a:spcPts val="200"/>
                        </a:spcBef>
                        <a:spcAft>
                          <a:spcPts val="200"/>
                        </a:spcAft>
                      </a:pPr>
                      <a:r>
                        <a:rPr lang="en-US" sz="2800" b="1">
                          <a:solidFill>
                            <a:srgbClr val="FF0000"/>
                          </a:solidFill>
                          <a:effectLst/>
                          <a:latin typeface="Courier New" panose="02070309020205020404" pitchFamily="49" charset="0"/>
                          <a:ea typeface="Calibri" panose="020F0502020204030204" pitchFamily="34" charset="0"/>
                          <a:cs typeface="Courier New" panose="02070309020205020404" pitchFamily="49" charset="0"/>
                        </a:rPr>
                        <a:t>gcd(a,b)</a:t>
                      </a: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ct val="100000"/>
                        </a:lnSpc>
                        <a:spcBef>
                          <a:spcPts val="200"/>
                        </a:spcBef>
                        <a:spcAft>
                          <a:spcPts val="200"/>
                        </a:spcAft>
                      </a:pPr>
                      <a:r>
                        <a:rPr lang="en-US" sz="2000">
                          <a:effectLst/>
                          <a:latin typeface="Cambria" panose="02040503050406030204" pitchFamily="18" charset="0"/>
                          <a:ea typeface="Calibri" panose="020F0502020204030204" pitchFamily="34" charset="0"/>
                          <a:cs typeface="Times New Roman" panose="02020603050405020304" pitchFamily="18" charset="0"/>
                        </a:rPr>
                        <a:t>Ước chung lớn nhất của a, b</a:t>
                      </a: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ct val="100000"/>
                        </a:lnSpc>
                        <a:spcBef>
                          <a:spcPts val="200"/>
                        </a:spcBef>
                        <a:spcAft>
                          <a:spcPts val="200"/>
                        </a:spcAft>
                      </a:pPr>
                      <a:r>
                        <a:rPr lang="en-US" sz="2200">
                          <a:effectLst/>
                          <a:latin typeface="Cambria" panose="02040503050406030204" pitchFamily="18" charset="0"/>
                          <a:ea typeface="Calibri" panose="020F0502020204030204" pitchFamily="34" charset="0"/>
                          <a:cs typeface="Times New Roman" panose="02020603050405020304" pitchFamily="18" charset="0"/>
                        </a:rPr>
                        <a:t>gcd(24,18) </a:t>
                      </a:r>
                      <a:r>
                        <a:rPr lang="en-US" sz="220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6</a:t>
                      </a:r>
                      <a:endParaRPr lang="en-US" sz="22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extLst>
                  <a:ext uri="{0D108BD9-81ED-4DB2-BD59-A6C34878D82A}">
                    <a16:rowId xmlns:a16="http://schemas.microsoft.com/office/drawing/2014/main" xmlns="" val="887091777"/>
                  </a:ext>
                </a:extLst>
              </a:tr>
              <a:tr h="428625">
                <a:tc>
                  <a:txBody>
                    <a:bodyPr/>
                    <a:lstStyle/>
                    <a:p>
                      <a:pPr marL="0" marR="0" algn="l">
                        <a:lnSpc>
                          <a:spcPct val="100000"/>
                        </a:lnSpc>
                        <a:spcBef>
                          <a:spcPts val="200"/>
                        </a:spcBef>
                        <a:spcAft>
                          <a:spcPts val="200"/>
                        </a:spcAft>
                      </a:pPr>
                      <a:r>
                        <a:rPr lang="en-US" sz="2800" b="1">
                          <a:solidFill>
                            <a:srgbClr val="FF0000"/>
                          </a:solidFill>
                          <a:effectLst/>
                          <a:latin typeface="Courier New" panose="02070309020205020404" pitchFamily="49" charset="0"/>
                          <a:ea typeface="Calibri" panose="020F0502020204030204" pitchFamily="34" charset="0"/>
                          <a:cs typeface="Courier New" panose="02070309020205020404" pitchFamily="49" charset="0"/>
                        </a:rPr>
                        <a:t>pow(a,n)</a:t>
                      </a: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ct val="100000"/>
                        </a:lnSpc>
                        <a:spcBef>
                          <a:spcPts val="200"/>
                        </a:spcBef>
                        <a:spcAft>
                          <a:spcPts val="200"/>
                        </a:spcAft>
                      </a:pPr>
                      <a:r>
                        <a:rPr lang="en-US" sz="2000">
                          <a:effectLst/>
                          <a:latin typeface="Cambria" panose="02040503050406030204" pitchFamily="18" charset="0"/>
                          <a:ea typeface="Calibri" panose="020F0502020204030204" pitchFamily="34" charset="0"/>
                          <a:cs typeface="Times New Roman" panose="02020603050405020304" pitchFamily="18" charset="0"/>
                        </a:rPr>
                        <a:t>(</a:t>
                      </a:r>
                      <a:r>
                        <a:rPr lang="en-US" sz="2000">
                          <a:solidFill>
                            <a:srgbClr val="0000CC"/>
                          </a:solidFill>
                          <a:effectLst/>
                          <a:latin typeface="Cambria" panose="02040503050406030204" pitchFamily="18" charset="0"/>
                          <a:ea typeface="Calibri" panose="020F0502020204030204" pitchFamily="34" charset="0"/>
                          <a:cs typeface="Times New Roman" panose="02020603050405020304" pitchFamily="18" charset="0"/>
                        </a:rPr>
                        <a:t>**</a:t>
                      </a:r>
                      <a:r>
                        <a:rPr lang="en-US" sz="2000">
                          <a:effectLst/>
                          <a:latin typeface="Cambria" panose="02040503050406030204" pitchFamily="18" charset="0"/>
                          <a:ea typeface="Calibri" panose="020F0502020204030204" pitchFamily="34" charset="0"/>
                          <a:cs typeface="Times New Roman" panose="02020603050405020304" pitchFamily="18" charset="0"/>
                        </a:rPr>
                        <a:t>) Trả về lũy thừa cơ số a</a:t>
                      </a:r>
                      <a:r>
                        <a:rPr lang="en-US" sz="2000" baseline="30000">
                          <a:effectLst/>
                          <a:latin typeface="Cambria" panose="02040503050406030204" pitchFamily="18" charset="0"/>
                          <a:ea typeface="Calibri" panose="020F0502020204030204" pitchFamily="34" charset="0"/>
                          <a:cs typeface="Times New Roman" panose="02020603050405020304" pitchFamily="18" charset="0"/>
                        </a:rPr>
                        <a:t>n</a:t>
                      </a:r>
                      <a:endParaRPr lang="en-US" sz="20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ct val="100000"/>
                        </a:lnSpc>
                        <a:spcBef>
                          <a:spcPts val="200"/>
                        </a:spcBef>
                        <a:spcAft>
                          <a:spcPts val="200"/>
                        </a:spcAft>
                      </a:pPr>
                      <a:r>
                        <a:rPr lang="en-US" sz="2200">
                          <a:effectLst/>
                          <a:latin typeface="Cambria" panose="02040503050406030204" pitchFamily="18" charset="0"/>
                          <a:ea typeface="Calibri" panose="020F0502020204030204" pitchFamily="34" charset="0"/>
                          <a:cs typeface="Times New Roman" panose="02020603050405020304" pitchFamily="18" charset="0"/>
                        </a:rPr>
                        <a:t>pow(2,10) </a:t>
                      </a:r>
                      <a:r>
                        <a:rPr lang="en-US" sz="220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 1024</a:t>
                      </a:r>
                      <a:endParaRPr lang="en-US" sz="22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extLst>
                  <a:ext uri="{0D108BD9-81ED-4DB2-BD59-A6C34878D82A}">
                    <a16:rowId xmlns:a16="http://schemas.microsoft.com/office/drawing/2014/main" xmlns="" val="1118865542"/>
                  </a:ext>
                </a:extLst>
              </a:tr>
              <a:tr h="428625">
                <a:tc>
                  <a:txBody>
                    <a:bodyPr/>
                    <a:lstStyle/>
                    <a:p>
                      <a:pPr marL="0" marR="0" algn="l">
                        <a:lnSpc>
                          <a:spcPct val="100000"/>
                        </a:lnSpc>
                        <a:spcBef>
                          <a:spcPts val="200"/>
                        </a:spcBef>
                        <a:spcAft>
                          <a:spcPts val="200"/>
                        </a:spcAft>
                      </a:pPr>
                      <a:r>
                        <a:rPr lang="en-US" sz="2800" b="1">
                          <a:solidFill>
                            <a:srgbClr val="FF0000"/>
                          </a:solidFill>
                          <a:effectLst/>
                          <a:latin typeface="Courier New" panose="02070309020205020404" pitchFamily="49" charset="0"/>
                          <a:ea typeface="Calibri" panose="020F0502020204030204" pitchFamily="34" charset="0"/>
                          <a:cs typeface="Courier New" panose="02070309020205020404" pitchFamily="49" charset="0"/>
                        </a:rPr>
                        <a:t>sqrt(x)</a:t>
                      </a: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ct val="100000"/>
                        </a:lnSpc>
                        <a:spcBef>
                          <a:spcPts val="200"/>
                        </a:spcBef>
                        <a:spcAft>
                          <a:spcPts val="200"/>
                        </a:spcAft>
                      </a:pPr>
                      <a:r>
                        <a:rPr lang="en-US" sz="2000">
                          <a:solidFill>
                            <a:srgbClr val="7030A0"/>
                          </a:solidFill>
                          <a:effectLst/>
                          <a:latin typeface="Cambria" panose="02040503050406030204" pitchFamily="18" charset="0"/>
                          <a:ea typeface="Calibri" panose="020F0502020204030204" pitchFamily="34" charset="0"/>
                          <a:cs typeface="Times New Roman" panose="02020603050405020304" pitchFamily="18" charset="0"/>
                        </a:rPr>
                        <a:t>Trả về căn bậc 2 của x</a:t>
                      </a: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ct val="100000"/>
                        </a:lnSpc>
                        <a:spcBef>
                          <a:spcPts val="200"/>
                        </a:spcBef>
                        <a:spcAft>
                          <a:spcPts val="200"/>
                        </a:spcAft>
                      </a:pPr>
                      <a:r>
                        <a:rPr lang="en-US" sz="2200">
                          <a:effectLst/>
                          <a:latin typeface="Cambria" panose="02040503050406030204" pitchFamily="18" charset="0"/>
                          <a:ea typeface="Calibri" panose="020F0502020204030204" pitchFamily="34" charset="0"/>
                          <a:cs typeface="Times New Roman" panose="02020603050405020304" pitchFamily="18" charset="0"/>
                        </a:rPr>
                        <a:t>sqrt(25)</a:t>
                      </a:r>
                      <a:r>
                        <a:rPr lang="en-US" sz="220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5.0</a:t>
                      </a:r>
                      <a:endParaRPr lang="en-US" sz="22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extLst>
                  <a:ext uri="{0D108BD9-81ED-4DB2-BD59-A6C34878D82A}">
                    <a16:rowId xmlns:a16="http://schemas.microsoft.com/office/drawing/2014/main" xmlns="" val="3617343596"/>
                  </a:ext>
                </a:extLst>
              </a:tr>
              <a:tr h="428625">
                <a:tc>
                  <a:txBody>
                    <a:bodyPr/>
                    <a:lstStyle/>
                    <a:p>
                      <a:pPr marL="0" marR="0" algn="l">
                        <a:lnSpc>
                          <a:spcPct val="100000"/>
                        </a:lnSpc>
                        <a:spcBef>
                          <a:spcPts val="200"/>
                        </a:spcBef>
                        <a:spcAft>
                          <a:spcPts val="200"/>
                        </a:spcAft>
                      </a:pPr>
                      <a:r>
                        <a:rPr lang="en-US" sz="2800" b="1">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round(</a:t>
                      </a:r>
                      <a:r>
                        <a:rPr lang="en-US" sz="2800" b="1">
                          <a:solidFill>
                            <a:srgbClr val="0000CC"/>
                          </a:solidFill>
                          <a:effectLst/>
                          <a:latin typeface="Courier New" panose="02070309020205020404" pitchFamily="49" charset="0"/>
                          <a:ea typeface="Calibri" panose="020F0502020204030204" pitchFamily="34" charset="0"/>
                          <a:cs typeface="Courier New" panose="02070309020205020404" pitchFamily="49" charset="0"/>
                        </a:rPr>
                        <a:t>n</a:t>
                      </a:r>
                      <a:r>
                        <a:rPr lang="en-US" sz="2800" b="1">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a:t>
                      </a:r>
                      <a:r>
                        <a:rPr lang="en-US" sz="2800" b="1">
                          <a:solidFill>
                            <a:srgbClr val="FF0066"/>
                          </a:solidFill>
                          <a:effectLst/>
                          <a:latin typeface="Courier New" panose="02070309020205020404" pitchFamily="49" charset="0"/>
                          <a:ea typeface="Calibri" panose="020F0502020204030204" pitchFamily="34" charset="0"/>
                          <a:cs typeface="Courier New" panose="02070309020205020404" pitchFamily="49" charset="0"/>
                        </a:rPr>
                        <a:t>k</a:t>
                      </a:r>
                      <a:r>
                        <a:rPr lang="en-US" sz="2800" b="1">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a:t>
                      </a: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ct val="100000"/>
                        </a:lnSpc>
                        <a:spcBef>
                          <a:spcPts val="200"/>
                        </a:spcBef>
                        <a:spcAft>
                          <a:spcPts val="200"/>
                        </a:spcAft>
                      </a:pPr>
                      <a:r>
                        <a:rPr lang="en-US" sz="2000">
                          <a:solidFill>
                            <a:srgbClr val="7030A0"/>
                          </a:solidFill>
                          <a:effectLst/>
                          <a:latin typeface="Cambria" panose="02040503050406030204" pitchFamily="18" charset="0"/>
                          <a:ea typeface="Calibri" panose="020F0502020204030204" pitchFamily="34" charset="0"/>
                          <a:cs typeface="Times New Roman" panose="02020603050405020304" pitchFamily="18" charset="0"/>
                        </a:rPr>
                        <a:t>Làm tròn số n, lấy k chữ số thập phân</a:t>
                      </a: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ct val="100000"/>
                        </a:lnSpc>
                        <a:spcBef>
                          <a:spcPts val="200"/>
                        </a:spcBef>
                        <a:spcAft>
                          <a:spcPts val="200"/>
                        </a:spcAft>
                      </a:pPr>
                      <a:r>
                        <a:rPr lang="en-US" sz="2200">
                          <a:effectLst/>
                          <a:latin typeface="Cambria" panose="02040503050406030204" pitchFamily="18" charset="0"/>
                          <a:ea typeface="Calibri" panose="020F0502020204030204" pitchFamily="34" charset="0"/>
                          <a:cs typeface="Times New Roman" panose="02020603050405020304" pitchFamily="18" charset="0"/>
                        </a:rPr>
                        <a:t>round(</a:t>
                      </a:r>
                      <a:r>
                        <a:rPr lang="en-US" sz="2200">
                          <a:solidFill>
                            <a:srgbClr val="0000CC"/>
                          </a:solidFill>
                          <a:effectLst/>
                          <a:latin typeface="Cambria" panose="02040503050406030204" pitchFamily="18" charset="0"/>
                          <a:ea typeface="Calibri" panose="020F0502020204030204" pitchFamily="34" charset="0"/>
                          <a:cs typeface="Times New Roman" panose="02020603050405020304" pitchFamily="18" charset="0"/>
                        </a:rPr>
                        <a:t>10/3</a:t>
                      </a:r>
                      <a:r>
                        <a:rPr lang="en-US" sz="2200">
                          <a:effectLst/>
                          <a:latin typeface="Cambria" panose="02040503050406030204" pitchFamily="18" charset="0"/>
                          <a:ea typeface="Calibri" panose="020F0502020204030204" pitchFamily="34" charset="0"/>
                          <a:cs typeface="Times New Roman" panose="02020603050405020304" pitchFamily="18" charset="0"/>
                        </a:rPr>
                        <a:t>,</a:t>
                      </a:r>
                      <a:r>
                        <a:rPr lang="en-US" sz="2200">
                          <a:solidFill>
                            <a:srgbClr val="FF0066"/>
                          </a:solidFill>
                          <a:effectLst/>
                          <a:latin typeface="Cambria" panose="02040503050406030204" pitchFamily="18" charset="0"/>
                          <a:ea typeface="Calibri" panose="020F0502020204030204" pitchFamily="34" charset="0"/>
                          <a:cs typeface="Times New Roman" panose="02020603050405020304" pitchFamily="18" charset="0"/>
                        </a:rPr>
                        <a:t>2</a:t>
                      </a:r>
                      <a:r>
                        <a:rPr lang="en-US" sz="2200">
                          <a:effectLst/>
                          <a:latin typeface="Cambria" panose="02040503050406030204" pitchFamily="18" charset="0"/>
                          <a:ea typeface="Calibri" panose="020F0502020204030204" pitchFamily="34" charset="0"/>
                          <a:cs typeface="Times New Roman" panose="02020603050405020304" pitchFamily="18" charset="0"/>
                        </a:rPr>
                        <a:t>)</a:t>
                      </a:r>
                      <a:r>
                        <a:rPr lang="en-US" sz="220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r>
                        <a:rPr lang="en-US" sz="2200">
                          <a:solidFill>
                            <a:srgbClr val="0000CC"/>
                          </a:solidFill>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3</a:t>
                      </a:r>
                      <a:r>
                        <a:rPr lang="en-US" sz="220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r>
                        <a:rPr lang="en-US" sz="2200">
                          <a:solidFill>
                            <a:srgbClr val="FF0066"/>
                          </a:solidFill>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33</a:t>
                      </a:r>
                      <a:endParaRPr lang="en-US" sz="2200">
                        <a:solidFill>
                          <a:srgbClr val="FF0066"/>
                        </a:solidFill>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extLst>
                  <a:ext uri="{0D108BD9-81ED-4DB2-BD59-A6C34878D82A}">
                    <a16:rowId xmlns:a16="http://schemas.microsoft.com/office/drawing/2014/main" xmlns="" val="3378011105"/>
                  </a:ext>
                </a:extLst>
              </a:tr>
              <a:tr h="428625">
                <a:tc>
                  <a:txBody>
                    <a:bodyPr/>
                    <a:lstStyle/>
                    <a:p>
                      <a:pPr marL="0" marR="0" algn="l">
                        <a:lnSpc>
                          <a:spcPct val="100000"/>
                        </a:lnSpc>
                        <a:spcBef>
                          <a:spcPts val="200"/>
                        </a:spcBef>
                        <a:spcAft>
                          <a:spcPts val="200"/>
                        </a:spcAft>
                      </a:pPr>
                      <a:r>
                        <a:rPr lang="en-US" sz="2800" b="1">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abs(x)</a:t>
                      </a: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ct val="100000"/>
                        </a:lnSpc>
                        <a:spcBef>
                          <a:spcPts val="200"/>
                        </a:spcBef>
                        <a:spcAft>
                          <a:spcPts val="200"/>
                        </a:spcAft>
                      </a:pPr>
                      <a:r>
                        <a:rPr lang="en-US" sz="2000">
                          <a:solidFill>
                            <a:srgbClr val="7030A0"/>
                          </a:solidFill>
                          <a:effectLst/>
                          <a:latin typeface="Cambria" panose="02040503050406030204" pitchFamily="18" charset="0"/>
                          <a:ea typeface="Calibri" panose="020F0502020204030204" pitchFamily="34" charset="0"/>
                          <a:cs typeface="Times New Roman" panose="02020603050405020304" pitchFamily="18" charset="0"/>
                        </a:rPr>
                        <a:t>Trả về giá trị tuyệt đối của x</a:t>
                      </a: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ct val="100000"/>
                        </a:lnSpc>
                        <a:spcBef>
                          <a:spcPts val="200"/>
                        </a:spcBef>
                        <a:spcAft>
                          <a:spcPts val="200"/>
                        </a:spcAft>
                      </a:pPr>
                      <a:r>
                        <a:rPr lang="en-US" sz="2200">
                          <a:effectLst/>
                          <a:latin typeface="Cambria" panose="02040503050406030204" pitchFamily="18" charset="0"/>
                          <a:ea typeface="Calibri" panose="020F0502020204030204" pitchFamily="34" charset="0"/>
                          <a:cs typeface="Times New Roman" panose="02020603050405020304" pitchFamily="18" charset="0"/>
                        </a:rPr>
                        <a:t>abs(-5) </a:t>
                      </a:r>
                      <a:r>
                        <a:rPr lang="en-US" sz="220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5 </a:t>
                      </a:r>
                      <a:endParaRPr lang="en-US" sz="22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extLst>
                  <a:ext uri="{0D108BD9-81ED-4DB2-BD59-A6C34878D82A}">
                    <a16:rowId xmlns:a16="http://schemas.microsoft.com/office/drawing/2014/main" xmlns="" val="1616614196"/>
                  </a:ext>
                </a:extLst>
              </a:tr>
            </a:tbl>
          </a:graphicData>
        </a:graphic>
      </p:graphicFrame>
      <p:sp>
        <p:nvSpPr>
          <p:cNvPr id="14" name="TextBox 13">
            <a:extLst>
              <a:ext uri="{FF2B5EF4-FFF2-40B4-BE49-F238E27FC236}">
                <a16:creationId xmlns:a16="http://schemas.microsoft.com/office/drawing/2014/main" xmlns="" id="{6C052353-7AEB-4B07-8978-73BEE7638D9D}"/>
              </a:ext>
            </a:extLst>
          </p:cNvPr>
          <p:cNvSpPr txBox="1"/>
          <p:nvPr/>
        </p:nvSpPr>
        <p:spPr>
          <a:xfrm>
            <a:off x="1033670" y="6047925"/>
            <a:ext cx="10243930" cy="400110"/>
          </a:xfrm>
          <a:prstGeom prst="rect">
            <a:avLst/>
          </a:prstGeom>
          <a:noFill/>
        </p:spPr>
        <p:txBody>
          <a:bodyPr wrap="square">
            <a:spAutoFit/>
          </a:bodyPr>
          <a:lstStyle/>
          <a:p>
            <a:r>
              <a:rPr lang="en-US" sz="2000" i="1">
                <a:solidFill>
                  <a:srgbClr val="00B050"/>
                </a:solidFill>
                <a:latin typeface="Times New Roman" pitchFamily="18" charset="0"/>
                <a:cs typeface="Times New Roman" pitchFamily="18" charset="0"/>
              </a:rPr>
              <a:t>Hàm có sẵn</a:t>
            </a:r>
            <a:r>
              <a:rPr lang="en-US" sz="2000" i="1">
                <a:solidFill>
                  <a:srgbClr val="0000CC"/>
                </a:solidFill>
                <a:latin typeface="Times New Roman" pitchFamily="18" charset="0"/>
                <a:cs typeface="Times New Roman" pitchFamily="18" charset="0"/>
              </a:rPr>
              <a:t>, không cần sử dụng thư viện </a:t>
            </a:r>
            <a:r>
              <a:rPr lang="en-US" sz="2000" b="1">
                <a:solidFill>
                  <a:srgbClr val="00B050"/>
                </a:solidFill>
                <a:latin typeface="Times New Roman" pitchFamily="18" charset="0"/>
                <a:cs typeface="Times New Roman" pitchFamily="18" charset="0"/>
              </a:rPr>
              <a:t>math </a:t>
            </a:r>
            <a:r>
              <a:rPr lang="en-US" sz="2000" i="1">
                <a:solidFill>
                  <a:srgbClr val="00B050"/>
                </a:solidFill>
                <a:latin typeface="Times New Roman" pitchFamily="18" charset="0"/>
                <a:cs typeface="Times New Roman" pitchFamily="18" charset="0"/>
              </a:rPr>
              <a:t>(* </a:t>
            </a:r>
            <a:r>
              <a:rPr lang="en-US" sz="2000" b="1">
                <a:solidFill>
                  <a:srgbClr val="FF0066"/>
                </a:solidFill>
                <a:latin typeface="Times New Roman" pitchFamily="18" charset="0"/>
                <a:cs typeface="Times New Roman" pitchFamily="18" charset="0"/>
              </a:rPr>
              <a:t>pow</a:t>
            </a:r>
            <a:r>
              <a:rPr lang="en-US" sz="2000" i="1">
                <a:solidFill>
                  <a:srgbClr val="00B050"/>
                </a:solidFill>
                <a:latin typeface="Times New Roman" pitchFamily="18" charset="0"/>
                <a:cs typeface="Times New Roman" pitchFamily="18" charset="0"/>
              </a:rPr>
              <a:t> nếu không khai báo math thì kq trả về </a:t>
            </a:r>
            <a:r>
              <a:rPr lang="en-US" sz="2000">
                <a:solidFill>
                  <a:srgbClr val="FF0000"/>
                </a:solidFill>
                <a:latin typeface="Times New Roman" pitchFamily="18" charset="0"/>
                <a:cs typeface="Times New Roman" pitchFamily="18" charset="0"/>
              </a:rPr>
              <a:t>int</a:t>
            </a:r>
            <a:r>
              <a:rPr lang="en-US" sz="2000" i="1">
                <a:solidFill>
                  <a:srgbClr val="00B050"/>
                </a:solidFill>
                <a:latin typeface="Times New Roman" pitchFamily="18" charset="0"/>
                <a:cs typeface="Times New Roman" pitchFamily="18" charset="0"/>
              </a:rPr>
              <a:t>)</a:t>
            </a:r>
          </a:p>
        </p:txBody>
      </p:sp>
      <p:sp>
        <p:nvSpPr>
          <p:cNvPr id="15" name="Left Brace 14">
            <a:extLst>
              <a:ext uri="{FF2B5EF4-FFF2-40B4-BE49-F238E27FC236}">
                <a16:creationId xmlns:a16="http://schemas.microsoft.com/office/drawing/2014/main" xmlns="" id="{6BB0FFA3-C1AE-40A2-8266-F2DE3846F697}"/>
              </a:ext>
            </a:extLst>
          </p:cNvPr>
          <p:cNvSpPr/>
          <p:nvPr/>
        </p:nvSpPr>
        <p:spPr>
          <a:xfrm>
            <a:off x="706197" y="5124992"/>
            <a:ext cx="327473" cy="1123408"/>
          </a:xfrm>
          <a:prstGeom prst="leftBrace">
            <a:avLst>
              <a:gd name="adj1" fmla="val 29733"/>
              <a:gd name="adj2" fmla="val 47033"/>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04265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grpId="0" nodeType="afterEffect" nodePh="1">
                                  <p:stCondLst>
                                    <p:cond delay="0"/>
                                  </p:stCondLst>
                                  <p:endCondLst>
                                    <p:cond evt="begin" delay="0">
                                      <p:tn val="5"/>
                                    </p:cond>
                                  </p:endCondLst>
                                  <p:childTnLst>
                                    <p:set>
                                      <p:cBhvr>
                                        <p:cTn id="6" dur="1" fill="hold">
                                          <p:stCondLst>
                                            <p:cond delay="0"/>
                                          </p:stCondLst>
                                        </p:cTn>
                                        <p:tgtEl>
                                          <p:spTgt spid="44046"/>
                                        </p:tgtEl>
                                        <p:attrNameLst>
                                          <p:attrName>style.visibility</p:attrName>
                                        </p:attrNameLst>
                                      </p:cBhvr>
                                      <p:to>
                                        <p:strVal val="visible"/>
                                      </p:to>
                                    </p:set>
                                    <p:animEffect transition="in" filter="strips(downRight)">
                                      <p:cBhvr>
                                        <p:cTn id="7" dur="10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9" name="Picture 7" descr="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00800"/>
            <a:ext cx="121888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44040" name="Picture 8" descr="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09600"/>
          </a:xfrm>
          <a:prstGeom prst="rect">
            <a:avLst/>
          </a:prstGeom>
          <a:noFill/>
          <a:extLst>
            <a:ext uri="{909E8E84-426E-40DD-AFC4-6F175D3DCCD1}">
              <a14:hiddenFill xmlns:a14="http://schemas.microsoft.com/office/drawing/2010/main">
                <a:solidFill>
                  <a:srgbClr val="FFFFFF"/>
                </a:solidFill>
              </a14:hiddenFill>
            </a:ext>
          </a:extLst>
        </p:spPr>
      </p:pic>
      <p:sp>
        <p:nvSpPr>
          <p:cNvPr id="44046" name="Rectangle 14"/>
          <p:cNvSpPr>
            <a:spLocks noChangeArrowheads="1"/>
          </p:cNvSpPr>
          <p:nvPr/>
        </p:nvSpPr>
        <p:spPr bwMode="auto">
          <a:xfrm>
            <a:off x="507868" y="5105400"/>
            <a:ext cx="1117309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96875" indent="-396875" algn="just">
              <a:spcBef>
                <a:spcPct val="20000"/>
              </a:spcBef>
              <a:buClr>
                <a:srgbClr val="0000FF"/>
              </a:buClr>
              <a:buFont typeface="Wingdings" pitchFamily="2" charset="2"/>
              <a:buChar char="v"/>
            </a:pPr>
            <a:endParaRPr lang="en-US" sz="2200" b="1">
              <a:latin typeface=".VnSouthern" pitchFamily="34" charset="0"/>
            </a:endParaRPr>
          </a:p>
        </p:txBody>
      </p:sp>
      <p:sp>
        <p:nvSpPr>
          <p:cNvPr id="11" name="Rectangle 10"/>
          <p:cNvSpPr/>
          <p:nvPr/>
        </p:nvSpPr>
        <p:spPr>
          <a:xfrm>
            <a:off x="4469236" y="3436"/>
            <a:ext cx="7414869" cy="584775"/>
          </a:xfrm>
          <a:prstGeom prst="rect">
            <a:avLst/>
          </a:prstGeom>
        </p:spPr>
        <p:txBody>
          <a:bodyPr wrap="square">
            <a:spAutoFit/>
          </a:bodyPr>
          <a:lstStyle/>
          <a:p>
            <a:pPr lvl="1"/>
            <a:r>
              <a:rPr lang="en-US" b="1">
                <a:solidFill>
                  <a:srgbClr val="FF0000"/>
                </a:solidFill>
                <a:latin typeface="Times New Roman" pitchFamily="18" charset="0"/>
                <a:cs typeface="Times New Roman" pitchFamily="18" charset="0"/>
              </a:rPr>
              <a:t>NỘI DUNG</a:t>
            </a:r>
            <a:endParaRPr lang="en-US" sz="1800">
              <a:solidFill>
                <a:srgbClr val="FF0000"/>
              </a:solidFill>
              <a:latin typeface="Times New Roman" pitchFamily="18" charset="0"/>
              <a:cs typeface="Times New Roman" pitchFamily="18" charset="0"/>
            </a:endParaRPr>
          </a:p>
        </p:txBody>
      </p:sp>
      <p:sp>
        <p:nvSpPr>
          <p:cNvPr id="12" name="AutoShape 52">
            <a:extLst>
              <a:ext uri="{FF2B5EF4-FFF2-40B4-BE49-F238E27FC236}">
                <a16:creationId xmlns:a16="http://schemas.microsoft.com/office/drawing/2014/main" xmlns="" id="{263A9708-6310-4293-8187-00985847D1B9}"/>
              </a:ext>
            </a:extLst>
          </p:cNvPr>
          <p:cNvSpPr>
            <a:spLocks noChangeArrowheads="1"/>
          </p:cNvSpPr>
          <p:nvPr/>
        </p:nvSpPr>
        <p:spPr bwMode="gray">
          <a:xfrm>
            <a:off x="1247244" y="609600"/>
            <a:ext cx="7419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lnSpc>
                <a:spcPct val="90000"/>
              </a:lnSpc>
              <a:spcBef>
                <a:spcPts val="1000"/>
              </a:spcBef>
              <a:buClr>
                <a:srgbClr val="215D9F"/>
              </a:buClr>
            </a:pPr>
            <a:r>
              <a:rPr lang="en-US" sz="2800" b="1">
                <a:solidFill>
                  <a:srgbClr val="0000CC"/>
                </a:solidFill>
                <a:effectLst>
                  <a:outerShdw blurRad="38100" dist="38100" dir="2700000" algn="tl">
                    <a:srgbClr val="000000">
                      <a:alpha val="43137"/>
                    </a:srgbClr>
                  </a:outerShdw>
                </a:effectLst>
                <a:latin typeface="Cambria" panose="02040503050406030204" pitchFamily="18" charset="0"/>
              </a:rPr>
              <a:t>Xuất kết quả ra màn hình # </a:t>
            </a:r>
            <a:r>
              <a:rPr lang="en-US" sz="2800" b="1">
                <a:solidFill>
                  <a:srgbClr val="FF0066"/>
                </a:solidFill>
                <a:effectLst>
                  <a:outerShdw blurRad="38100" dist="38100" dir="2700000" algn="tl">
                    <a:srgbClr val="000000">
                      <a:alpha val="43137"/>
                    </a:srgbClr>
                  </a:outerShdw>
                </a:effectLst>
                <a:latin typeface="Cambria" panose="02040503050406030204" pitchFamily="18" charset="0"/>
              </a:rPr>
              <a:t>print([…])</a:t>
            </a:r>
            <a:endParaRPr lang="vi-VN" sz="2800" b="1">
              <a:solidFill>
                <a:srgbClr val="FF0066"/>
              </a:solidFill>
              <a:effectLst>
                <a:outerShdw blurRad="38100" dist="38100" dir="2700000" algn="tl">
                  <a:srgbClr val="000000">
                    <a:alpha val="43137"/>
                  </a:srgbClr>
                </a:outerShdw>
              </a:effectLst>
              <a:latin typeface="Cambria" panose="02040503050406030204" pitchFamily="18" charset="0"/>
            </a:endParaRPr>
          </a:p>
        </p:txBody>
      </p:sp>
      <p:sp>
        <p:nvSpPr>
          <p:cNvPr id="13" name="TextBox 12">
            <a:extLst>
              <a:ext uri="{FF2B5EF4-FFF2-40B4-BE49-F238E27FC236}">
                <a16:creationId xmlns:a16="http://schemas.microsoft.com/office/drawing/2014/main" xmlns="" id="{FEAF7C5F-EED0-4AFD-8F03-60F23D93833C}"/>
              </a:ext>
            </a:extLst>
          </p:cNvPr>
          <p:cNvSpPr txBox="1"/>
          <p:nvPr/>
        </p:nvSpPr>
        <p:spPr>
          <a:xfrm>
            <a:off x="773723" y="1266885"/>
            <a:ext cx="7608277" cy="3539430"/>
          </a:xfrm>
          <a:prstGeom prst="rect">
            <a:avLst/>
          </a:prstGeom>
          <a:noFill/>
        </p:spPr>
        <p:txBody>
          <a:bodyPr wrap="square" rtlCol="0">
            <a:spAutoFit/>
          </a:bodyPr>
          <a:lstStyle/>
          <a:p>
            <a:r>
              <a:rPr lang="en-US" sz="2800">
                <a:latin typeface="Times New Roman" pitchFamily="18" charset="0"/>
                <a:cs typeface="Times New Roman" pitchFamily="18" charset="0"/>
              </a:rPr>
              <a:t>Cp: </a:t>
            </a:r>
            <a:r>
              <a:rPr lang="en-US" sz="2800">
                <a:solidFill>
                  <a:srgbClr val="FF0000"/>
                </a:solidFill>
                <a:latin typeface="Times New Roman" pitchFamily="18" charset="0"/>
                <a:cs typeface="Times New Roman" pitchFamily="18" charset="0"/>
              </a:rPr>
              <a:t>print</a:t>
            </a:r>
            <a:r>
              <a:rPr lang="en-US" sz="2800">
                <a:solidFill>
                  <a:srgbClr val="00B050"/>
                </a:solidFill>
                <a:latin typeface="Times New Roman" pitchFamily="18" charset="0"/>
                <a:cs typeface="Times New Roman" pitchFamily="18" charset="0"/>
              </a:rPr>
              <a:t>(</a:t>
            </a:r>
            <a:r>
              <a:rPr lang="en-US" sz="2800">
                <a:solidFill>
                  <a:srgbClr val="FF0066"/>
                </a:solidFill>
                <a:latin typeface="Times New Roman" pitchFamily="18" charset="0"/>
                <a:cs typeface="Times New Roman" pitchFamily="18" charset="0"/>
              </a:rPr>
              <a:t>[</a:t>
            </a:r>
            <a:r>
              <a:rPr lang="en-US" sz="2800">
                <a:solidFill>
                  <a:srgbClr val="00B050"/>
                </a:solidFill>
                <a:latin typeface="Times New Roman" pitchFamily="18" charset="0"/>
                <a:cs typeface="Times New Roman" pitchFamily="18" charset="0"/>
              </a:rPr>
              <a:t>ds kết quả</a:t>
            </a:r>
            <a:r>
              <a:rPr lang="en-US" sz="2800">
                <a:solidFill>
                  <a:srgbClr val="FF0066"/>
                </a:solidFill>
                <a:latin typeface="Times New Roman" pitchFamily="18" charset="0"/>
                <a:cs typeface="Times New Roman" pitchFamily="18" charset="0"/>
              </a:rPr>
              <a:t>]</a:t>
            </a:r>
            <a:r>
              <a:rPr lang="en-US" sz="2800">
                <a:solidFill>
                  <a:srgbClr val="00B050"/>
                </a:solidFill>
                <a:latin typeface="Times New Roman" pitchFamily="18" charset="0"/>
                <a:cs typeface="Times New Roman" pitchFamily="18" charset="0"/>
              </a:rPr>
              <a:t>,</a:t>
            </a:r>
            <a:r>
              <a:rPr lang="en-US" sz="2800">
                <a:solidFill>
                  <a:srgbClr val="FF0000"/>
                </a:solidFill>
                <a:latin typeface="Times New Roman" pitchFamily="18" charset="0"/>
                <a:cs typeface="Times New Roman" pitchFamily="18" charset="0"/>
              </a:rPr>
              <a:t>[</a:t>
            </a:r>
            <a:r>
              <a:rPr lang="en-US" sz="2800">
                <a:solidFill>
                  <a:srgbClr val="00B050"/>
                </a:solidFill>
                <a:latin typeface="Times New Roman" pitchFamily="18" charset="0"/>
                <a:cs typeface="Times New Roman" pitchFamily="18" charset="0"/>
              </a:rPr>
              <a:t>tham số </a:t>
            </a:r>
            <a:r>
              <a:rPr lang="en-US" sz="2800">
                <a:solidFill>
                  <a:srgbClr val="FF0000"/>
                </a:solidFill>
                <a:latin typeface="Times New Roman" pitchFamily="18" charset="0"/>
                <a:cs typeface="Times New Roman" pitchFamily="18" charset="0"/>
              </a:rPr>
              <a:t>sep, end</a:t>
            </a:r>
            <a:r>
              <a:rPr lang="en-US" sz="2800">
                <a:solidFill>
                  <a:srgbClr val="00B050"/>
                </a:solidFill>
                <a:latin typeface="Times New Roman" pitchFamily="18" charset="0"/>
                <a:cs typeface="Times New Roman" pitchFamily="18" charset="0"/>
              </a:rPr>
              <a:t>…</a:t>
            </a:r>
            <a:r>
              <a:rPr lang="en-US" sz="2800">
                <a:solidFill>
                  <a:srgbClr val="FF0000"/>
                </a:solidFill>
                <a:latin typeface="Times New Roman" pitchFamily="18" charset="0"/>
                <a:cs typeface="Times New Roman" pitchFamily="18" charset="0"/>
              </a:rPr>
              <a:t>]</a:t>
            </a:r>
            <a:r>
              <a:rPr lang="en-US" sz="2800">
                <a:solidFill>
                  <a:srgbClr val="00B050"/>
                </a:solidFill>
                <a:latin typeface="Times New Roman" pitchFamily="18" charset="0"/>
                <a:cs typeface="Times New Roman" pitchFamily="18" charset="0"/>
              </a:rPr>
              <a:t>)</a:t>
            </a:r>
          </a:p>
          <a:p>
            <a:r>
              <a:rPr lang="en-US" sz="2800" i="1">
                <a:solidFill>
                  <a:srgbClr val="7030A0"/>
                </a:solidFill>
                <a:latin typeface="Times New Roman" pitchFamily="18" charset="0"/>
                <a:cs typeface="Times New Roman" pitchFamily="18" charset="0"/>
              </a:rPr>
              <a:t>	</a:t>
            </a:r>
            <a:r>
              <a:rPr lang="en-US" sz="2800">
                <a:solidFill>
                  <a:srgbClr val="7030A0"/>
                </a:solidFill>
                <a:latin typeface="Times New Roman" pitchFamily="18" charset="0"/>
                <a:cs typeface="Times New Roman" pitchFamily="18" charset="0"/>
              </a:rPr>
              <a:t>+ </a:t>
            </a:r>
            <a:r>
              <a:rPr lang="en-US" sz="2800" i="1">
                <a:solidFill>
                  <a:srgbClr val="7030A0"/>
                </a:solidFill>
                <a:latin typeface="Times New Roman" pitchFamily="18" charset="0"/>
                <a:cs typeface="Times New Roman" pitchFamily="18" charset="0"/>
              </a:rPr>
              <a:t>sep</a:t>
            </a:r>
            <a:r>
              <a:rPr lang="en-US" sz="2800">
                <a:solidFill>
                  <a:srgbClr val="00B050"/>
                </a:solidFill>
                <a:latin typeface="Times New Roman" pitchFamily="18" charset="0"/>
                <a:cs typeface="Times New Roman" pitchFamily="18" charset="0"/>
              </a:rPr>
              <a:t>=[“nội dung giữa các kết quả”]</a:t>
            </a:r>
          </a:p>
          <a:p>
            <a:r>
              <a:rPr lang="en-US" sz="2800" i="1">
                <a:solidFill>
                  <a:srgbClr val="7030A0"/>
                </a:solidFill>
                <a:latin typeface="Times New Roman" pitchFamily="18" charset="0"/>
                <a:cs typeface="Times New Roman" pitchFamily="18" charset="0"/>
              </a:rPr>
              <a:t>	</a:t>
            </a:r>
            <a:r>
              <a:rPr lang="en-US" sz="2800">
                <a:solidFill>
                  <a:srgbClr val="7030A0"/>
                </a:solidFill>
                <a:latin typeface="Times New Roman" pitchFamily="18" charset="0"/>
                <a:cs typeface="Times New Roman" pitchFamily="18" charset="0"/>
              </a:rPr>
              <a:t>+</a:t>
            </a:r>
            <a:r>
              <a:rPr lang="en-US" sz="2800" i="1">
                <a:solidFill>
                  <a:srgbClr val="7030A0"/>
                </a:solidFill>
                <a:latin typeface="Times New Roman" pitchFamily="18" charset="0"/>
                <a:cs typeface="Times New Roman" pitchFamily="18" charset="0"/>
              </a:rPr>
              <a:t> end</a:t>
            </a:r>
            <a:r>
              <a:rPr lang="en-US" sz="2800">
                <a:solidFill>
                  <a:srgbClr val="00B050"/>
                </a:solidFill>
                <a:latin typeface="Times New Roman" pitchFamily="18" charset="0"/>
                <a:cs typeface="Times New Roman" pitchFamily="18" charset="0"/>
              </a:rPr>
              <a:t>=[“Nội dung gắn vào cuối ds kết quả]</a:t>
            </a:r>
          </a:p>
          <a:p>
            <a:r>
              <a:rPr lang="en-US" sz="2800" b="1">
                <a:solidFill>
                  <a:srgbClr val="0000CC"/>
                </a:solidFill>
                <a:latin typeface="Times New Roman" pitchFamily="18" charset="0"/>
                <a:cs typeface="Times New Roman" pitchFamily="18" charset="0"/>
              </a:rPr>
              <a:t>Vd: </a:t>
            </a:r>
            <a:r>
              <a:rPr lang="en-US" sz="2800">
                <a:solidFill>
                  <a:srgbClr val="0000CC"/>
                </a:solidFill>
                <a:latin typeface="Times New Roman" pitchFamily="18" charset="0"/>
                <a:cs typeface="Times New Roman" pitchFamily="18" charset="0"/>
              </a:rPr>
              <a:t>a=1, b=2, c=3 </a:t>
            </a:r>
            <a:r>
              <a:rPr lang="en-US" sz="2000" i="1">
                <a:solidFill>
                  <a:schemeClr val="accent2">
                    <a:lumMod val="60000"/>
                    <a:lumOff val="40000"/>
                  </a:schemeClr>
                </a:solidFill>
                <a:latin typeface="Times New Roman" pitchFamily="18" charset="0"/>
                <a:cs typeface="Times New Roman" pitchFamily="18" charset="0"/>
              </a:rPr>
              <a:t># Tương đương với a,b,c=1,2,3</a:t>
            </a:r>
            <a:endParaRPr lang="en-US" sz="1200" i="1">
              <a:solidFill>
                <a:schemeClr val="accent2">
                  <a:lumMod val="60000"/>
                  <a:lumOff val="40000"/>
                </a:schemeClr>
              </a:solidFill>
              <a:latin typeface="Times New Roman" pitchFamily="18" charset="0"/>
              <a:cs typeface="Times New Roman" pitchFamily="18" charset="0"/>
            </a:endParaRPr>
          </a:p>
          <a:p>
            <a:pPr marL="571500" indent="-571500">
              <a:buFont typeface="Wingdings" panose="05000000000000000000" pitchFamily="2" charset="2"/>
              <a:buChar char="à"/>
            </a:pPr>
            <a:r>
              <a:rPr lang="en-US" sz="2800">
                <a:solidFill>
                  <a:srgbClr val="0000CC"/>
                </a:solidFill>
                <a:latin typeface="Times New Roman" pitchFamily="18" charset="0"/>
                <a:cs typeface="Times New Roman" pitchFamily="18" charset="0"/>
                <a:sym typeface="Wingdings" panose="05000000000000000000" pitchFamily="2" charset="2"/>
              </a:rPr>
              <a:t>Hiện ra màn hình kq: 1</a:t>
            </a:r>
            <a:r>
              <a:rPr lang="en-US" sz="2800">
                <a:solidFill>
                  <a:srgbClr val="FF0066"/>
                </a:solidFill>
                <a:latin typeface="Times New Roman" pitchFamily="18" charset="0"/>
                <a:cs typeface="Times New Roman" pitchFamily="18" charset="0"/>
                <a:sym typeface="Wingdings" panose="05000000000000000000" pitchFamily="2" charset="2"/>
              </a:rPr>
              <a:t>,</a:t>
            </a:r>
            <a:r>
              <a:rPr lang="en-US" sz="2800">
                <a:solidFill>
                  <a:srgbClr val="0000CC"/>
                </a:solidFill>
                <a:latin typeface="Times New Roman" pitchFamily="18" charset="0"/>
                <a:cs typeface="Times New Roman" pitchFamily="18" charset="0"/>
                <a:sym typeface="Wingdings" panose="05000000000000000000" pitchFamily="2" charset="2"/>
              </a:rPr>
              <a:t>2</a:t>
            </a:r>
            <a:r>
              <a:rPr lang="en-US" sz="2800">
                <a:solidFill>
                  <a:srgbClr val="FF0066"/>
                </a:solidFill>
                <a:latin typeface="Times New Roman" pitchFamily="18" charset="0"/>
                <a:cs typeface="Times New Roman" pitchFamily="18" charset="0"/>
                <a:sym typeface="Wingdings" panose="05000000000000000000" pitchFamily="2" charset="2"/>
              </a:rPr>
              <a:t>,</a:t>
            </a:r>
            <a:r>
              <a:rPr lang="en-US" sz="2800">
                <a:solidFill>
                  <a:srgbClr val="0000CC"/>
                </a:solidFill>
                <a:latin typeface="Times New Roman" pitchFamily="18" charset="0"/>
                <a:cs typeface="Times New Roman" pitchFamily="18" charset="0"/>
                <a:sym typeface="Wingdings" panose="05000000000000000000" pitchFamily="2" charset="2"/>
              </a:rPr>
              <a:t>3</a:t>
            </a:r>
          </a:p>
          <a:p>
            <a:r>
              <a:rPr lang="en-US" sz="2800">
                <a:solidFill>
                  <a:srgbClr val="FF0000"/>
                </a:solidFill>
                <a:latin typeface="Times New Roman" pitchFamily="18" charset="0"/>
                <a:cs typeface="Times New Roman" pitchFamily="18" charset="0"/>
                <a:sym typeface="Wingdings" panose="05000000000000000000" pitchFamily="2" charset="2"/>
              </a:rPr>
              <a:t>	print</a:t>
            </a:r>
            <a:r>
              <a:rPr lang="en-US" sz="2800">
                <a:solidFill>
                  <a:srgbClr val="00B050"/>
                </a:solidFill>
                <a:latin typeface="Times New Roman" pitchFamily="18" charset="0"/>
                <a:cs typeface="Times New Roman" pitchFamily="18" charset="0"/>
                <a:sym typeface="Wingdings" panose="05000000000000000000" pitchFamily="2" charset="2"/>
              </a:rPr>
              <a:t>(a,b,c,</a:t>
            </a:r>
            <a:r>
              <a:rPr lang="en-US" sz="2800">
                <a:solidFill>
                  <a:srgbClr val="FF0000"/>
                </a:solidFill>
                <a:latin typeface="Times New Roman" pitchFamily="18" charset="0"/>
                <a:cs typeface="Times New Roman" pitchFamily="18" charset="0"/>
                <a:sym typeface="Wingdings" panose="05000000000000000000" pitchFamily="2" charset="2"/>
              </a:rPr>
              <a:t>sep=‘</a:t>
            </a:r>
            <a:r>
              <a:rPr lang="en-US" sz="2800">
                <a:solidFill>
                  <a:srgbClr val="FF0066"/>
                </a:solidFill>
                <a:latin typeface="Times New Roman" pitchFamily="18" charset="0"/>
                <a:cs typeface="Times New Roman" pitchFamily="18" charset="0"/>
                <a:sym typeface="Wingdings" panose="05000000000000000000" pitchFamily="2" charset="2"/>
              </a:rPr>
              <a:t>,</a:t>
            </a:r>
            <a:r>
              <a:rPr lang="en-US" sz="2800">
                <a:solidFill>
                  <a:srgbClr val="FF0000"/>
                </a:solidFill>
                <a:latin typeface="Times New Roman" pitchFamily="18" charset="0"/>
                <a:cs typeface="Times New Roman" pitchFamily="18" charset="0"/>
                <a:sym typeface="Wingdings" panose="05000000000000000000" pitchFamily="2" charset="2"/>
              </a:rPr>
              <a:t>’</a:t>
            </a:r>
            <a:r>
              <a:rPr lang="en-US" sz="2800">
                <a:solidFill>
                  <a:srgbClr val="00B050"/>
                </a:solidFill>
                <a:latin typeface="Times New Roman" pitchFamily="18" charset="0"/>
                <a:cs typeface="Times New Roman" pitchFamily="18" charset="0"/>
                <a:sym typeface="Wingdings" panose="05000000000000000000" pitchFamily="2" charset="2"/>
              </a:rPr>
              <a:t>)</a:t>
            </a:r>
          </a:p>
          <a:p>
            <a:r>
              <a:rPr lang="en-US" sz="2800">
                <a:solidFill>
                  <a:srgbClr val="0000CC"/>
                </a:solidFill>
                <a:latin typeface="Times New Roman" pitchFamily="18" charset="0"/>
                <a:cs typeface="Times New Roman" pitchFamily="18" charset="0"/>
                <a:sym typeface="Wingdings" panose="05000000000000000000" pitchFamily="2" charset="2"/>
              </a:rPr>
              <a:t> Hiện ra màn hình kq: 1*2*3</a:t>
            </a:r>
          </a:p>
          <a:p>
            <a:r>
              <a:rPr lang="en-US" sz="2800">
                <a:solidFill>
                  <a:srgbClr val="FF0000"/>
                </a:solidFill>
                <a:latin typeface="Times New Roman" pitchFamily="18" charset="0"/>
                <a:cs typeface="Times New Roman" pitchFamily="18" charset="0"/>
                <a:sym typeface="Wingdings" panose="05000000000000000000" pitchFamily="2" charset="2"/>
              </a:rPr>
              <a:t>	print</a:t>
            </a:r>
            <a:r>
              <a:rPr lang="en-US" sz="2800">
                <a:solidFill>
                  <a:srgbClr val="00B050"/>
                </a:solidFill>
                <a:latin typeface="Times New Roman" pitchFamily="18" charset="0"/>
                <a:cs typeface="Times New Roman" pitchFamily="18" charset="0"/>
                <a:sym typeface="Wingdings" panose="05000000000000000000" pitchFamily="2" charset="2"/>
              </a:rPr>
              <a:t>(a,b,c,</a:t>
            </a:r>
            <a:r>
              <a:rPr lang="en-US" sz="2800">
                <a:solidFill>
                  <a:srgbClr val="FF0000"/>
                </a:solidFill>
                <a:latin typeface="Times New Roman" pitchFamily="18" charset="0"/>
                <a:cs typeface="Times New Roman" pitchFamily="18" charset="0"/>
                <a:sym typeface="Wingdings" panose="05000000000000000000" pitchFamily="2" charset="2"/>
              </a:rPr>
              <a:t>sep=‘*’</a:t>
            </a:r>
            <a:r>
              <a:rPr lang="en-US" sz="2800">
                <a:solidFill>
                  <a:srgbClr val="00B050"/>
                </a:solidFill>
                <a:latin typeface="Times New Roman" pitchFamily="18" charset="0"/>
                <a:cs typeface="Times New Roman" pitchFamily="18" charset="0"/>
                <a:sym typeface="Wingdings" panose="05000000000000000000" pitchFamily="2" charset="2"/>
              </a:rPr>
              <a:t>)</a:t>
            </a:r>
          </a:p>
        </p:txBody>
      </p:sp>
      <p:sp>
        <p:nvSpPr>
          <p:cNvPr id="14" name="TextBox 13">
            <a:extLst>
              <a:ext uri="{FF2B5EF4-FFF2-40B4-BE49-F238E27FC236}">
                <a16:creationId xmlns:a16="http://schemas.microsoft.com/office/drawing/2014/main" xmlns="" id="{60051A20-009F-ACF3-90CB-93F99A63D597}"/>
              </a:ext>
            </a:extLst>
          </p:cNvPr>
          <p:cNvSpPr txBox="1"/>
          <p:nvPr/>
        </p:nvSpPr>
        <p:spPr>
          <a:xfrm>
            <a:off x="6060831" y="3294797"/>
            <a:ext cx="6096000" cy="954107"/>
          </a:xfrm>
          <a:prstGeom prst="rect">
            <a:avLst/>
          </a:prstGeom>
          <a:noFill/>
        </p:spPr>
        <p:txBody>
          <a:bodyPr wrap="square">
            <a:spAutoFit/>
          </a:bodyPr>
          <a:lstStyle/>
          <a:p>
            <a:r>
              <a:rPr lang="en-US" sz="2800">
                <a:solidFill>
                  <a:srgbClr val="0000CC"/>
                </a:solidFill>
                <a:latin typeface="Times New Roman" pitchFamily="18" charset="0"/>
                <a:cs typeface="Times New Roman" pitchFamily="18" charset="0"/>
              </a:rPr>
              <a:t>a,b,c=5,5,5 </a:t>
            </a:r>
            <a:r>
              <a:rPr lang="en-US" sz="2000" i="1">
                <a:solidFill>
                  <a:schemeClr val="accent6">
                    <a:lumMod val="60000"/>
                    <a:lumOff val="40000"/>
                  </a:schemeClr>
                </a:solidFill>
                <a:latin typeface="Times New Roman" pitchFamily="18" charset="0"/>
                <a:cs typeface="Times New Roman" pitchFamily="18" charset="0"/>
              </a:rPr>
              <a:t>#</a:t>
            </a:r>
            <a:r>
              <a:rPr lang="en-US" sz="2000" i="1" smtClean="0">
                <a:solidFill>
                  <a:schemeClr val="accent6">
                    <a:lumMod val="60000"/>
                    <a:lumOff val="40000"/>
                  </a:schemeClr>
                </a:solidFill>
                <a:latin typeface="Times New Roman" pitchFamily="18" charset="0"/>
                <a:cs typeface="Times New Roman" pitchFamily="18" charset="0"/>
              </a:rPr>
              <a:t>5*5*5=125</a:t>
            </a:r>
          </a:p>
          <a:p>
            <a:r>
              <a:rPr lang="en-US" sz="2800" smtClean="0">
                <a:solidFill>
                  <a:srgbClr val="0000CC"/>
                </a:solidFill>
                <a:latin typeface="Times New Roman" pitchFamily="18" charset="0"/>
                <a:cs typeface="Times New Roman" pitchFamily="18" charset="0"/>
              </a:rPr>
              <a:t>print(a,b,c,sep</a:t>
            </a:r>
            <a:r>
              <a:rPr lang="en-US" sz="2800">
                <a:solidFill>
                  <a:srgbClr val="0000CC"/>
                </a:solidFill>
                <a:latin typeface="Times New Roman" pitchFamily="18" charset="0"/>
                <a:cs typeface="Times New Roman" pitchFamily="18" charset="0"/>
              </a:rPr>
              <a:t>="*",end="="+str(a*b*c))</a:t>
            </a:r>
          </a:p>
        </p:txBody>
      </p:sp>
      <p:graphicFrame>
        <p:nvGraphicFramePr>
          <p:cNvPr id="15" name="Table 9">
            <a:extLst>
              <a:ext uri="{FF2B5EF4-FFF2-40B4-BE49-F238E27FC236}">
                <a16:creationId xmlns:a16="http://schemas.microsoft.com/office/drawing/2014/main" xmlns="" id="{4F4C5084-34AC-4647-AD39-C0FDDE7A98B5}"/>
              </a:ext>
            </a:extLst>
          </p:cNvPr>
          <p:cNvGraphicFramePr>
            <a:graphicFrameLocks noGrp="1"/>
          </p:cNvGraphicFramePr>
          <p:nvPr>
            <p:extLst>
              <p:ext uri="{D42A27DB-BD31-4B8C-83A1-F6EECF244321}">
                <p14:modId xmlns:p14="http://schemas.microsoft.com/office/powerpoint/2010/main" val="102108143"/>
              </p:ext>
            </p:extLst>
          </p:nvPr>
        </p:nvGraphicFramePr>
        <p:xfrm>
          <a:off x="773723" y="4800600"/>
          <a:ext cx="10732477" cy="1622806"/>
        </p:xfrm>
        <a:graphic>
          <a:graphicData uri="http://schemas.openxmlformats.org/drawingml/2006/table">
            <a:tbl>
              <a:tblPr firstRow="1" bandRow="1">
                <a:tableStyleId>{5C22544A-7EE6-4342-B048-85BDC9FD1C3A}</a:tableStyleId>
              </a:tblPr>
              <a:tblGrid>
                <a:gridCol w="7151077">
                  <a:extLst>
                    <a:ext uri="{9D8B030D-6E8A-4147-A177-3AD203B41FA5}">
                      <a16:colId xmlns:a16="http://schemas.microsoft.com/office/drawing/2014/main" xmlns="" val="593159946"/>
                    </a:ext>
                  </a:extLst>
                </a:gridCol>
                <a:gridCol w="3581400">
                  <a:extLst>
                    <a:ext uri="{9D8B030D-6E8A-4147-A177-3AD203B41FA5}">
                      <a16:colId xmlns:a16="http://schemas.microsoft.com/office/drawing/2014/main" xmlns="" val="2806539592"/>
                    </a:ext>
                  </a:extLst>
                </a:gridCol>
              </a:tblGrid>
              <a:tr h="1622806">
                <a:tc>
                  <a:txBody>
                    <a:bodyPr/>
                    <a:lstStyle/>
                    <a:p>
                      <a:r>
                        <a:rPr lang="en-US" sz="2400" b="0">
                          <a:solidFill>
                            <a:srgbClr val="0000CC"/>
                          </a:solidFill>
                          <a:latin typeface="Courier New" panose="02070309020205020404" pitchFamily="49" charset="0"/>
                          <a:cs typeface="Courier New" panose="02070309020205020404" pitchFamily="49" charset="0"/>
                          <a:sym typeface="Wingdings" panose="05000000000000000000" pitchFamily="2" charset="2"/>
                        </a:rPr>
                        <a:t> a,b=5,3</a:t>
                      </a:r>
                    </a:p>
                    <a:p>
                      <a:r>
                        <a:rPr lang="en-US" sz="2400" b="0">
                          <a:solidFill>
                            <a:srgbClr val="0000CC"/>
                          </a:solidFill>
                          <a:latin typeface="Courier New" panose="02070309020205020404" pitchFamily="49" charset="0"/>
                          <a:cs typeface="Courier New" panose="02070309020205020404" pitchFamily="49" charset="0"/>
                          <a:sym typeface="Wingdings" panose="05000000000000000000" pitchFamily="2" charset="2"/>
                        </a:rPr>
                        <a:t>print('a=',a,'b=',b,'S=',a*b)</a:t>
                      </a:r>
                    </a:p>
                    <a:p>
                      <a:r>
                        <a:rPr lang="en-US" sz="2400" b="0">
                          <a:solidFill>
                            <a:srgbClr val="0000CC"/>
                          </a:solidFill>
                          <a:latin typeface="Courier New" panose="02070309020205020404" pitchFamily="49" charset="0"/>
                          <a:cs typeface="Courier New" panose="02070309020205020404" pitchFamily="49" charset="0"/>
                          <a:sym typeface="Wingdings" panose="05000000000000000000" pitchFamily="2" charset="2"/>
                        </a:rPr>
                        <a:t>print(</a:t>
                      </a:r>
                      <a:r>
                        <a:rPr lang="en-US" sz="2400" b="0">
                          <a:solidFill>
                            <a:srgbClr val="FF0066"/>
                          </a:solidFill>
                          <a:latin typeface="Courier New" panose="02070309020205020404" pitchFamily="49" charset="0"/>
                          <a:cs typeface="Courier New" panose="02070309020205020404" pitchFamily="49" charset="0"/>
                          <a:sym typeface="Wingdings" panose="05000000000000000000" pitchFamily="2" charset="2"/>
                        </a:rPr>
                        <a:t>f'</a:t>
                      </a:r>
                      <a:r>
                        <a:rPr lang="en-US" sz="2400" b="0">
                          <a:solidFill>
                            <a:srgbClr val="0000CC"/>
                          </a:solidFill>
                          <a:latin typeface="Courier New" panose="02070309020205020404" pitchFamily="49" charset="0"/>
                          <a:cs typeface="Courier New" panose="02070309020205020404" pitchFamily="49" charset="0"/>
                          <a:sym typeface="Wingdings" panose="05000000000000000000" pitchFamily="2" charset="2"/>
                        </a:rPr>
                        <a:t>a={a} b={b} S={a*b}</a:t>
                      </a:r>
                      <a:r>
                        <a:rPr lang="en-US" sz="2400" b="0">
                          <a:solidFill>
                            <a:srgbClr val="FF0066"/>
                          </a:solidFill>
                          <a:latin typeface="Courier New" panose="02070309020205020404" pitchFamily="49" charset="0"/>
                          <a:cs typeface="Courier New" panose="02070309020205020404" pitchFamily="49" charset="0"/>
                          <a:sym typeface="Wingdings" panose="05000000000000000000" pitchFamily="2" charset="2"/>
                        </a:rPr>
                        <a:t>’</a:t>
                      </a:r>
                      <a:r>
                        <a:rPr lang="en-US" sz="2400" b="0">
                          <a:solidFill>
                            <a:srgbClr val="0000CC"/>
                          </a:solidFill>
                          <a:latin typeface="Courier New" panose="02070309020205020404" pitchFamily="49" charset="0"/>
                          <a:cs typeface="Courier New" panose="02070309020205020404" pitchFamily="49" charset="0"/>
                          <a:sym typeface="Wingdings" panose="05000000000000000000" pitchFamily="2" charset="2"/>
                        </a:rPr>
                        <a:t>)</a:t>
                      </a:r>
                      <a:r>
                        <a:rPr lang="en-US" sz="1400" b="0" i="1">
                          <a:solidFill>
                            <a:srgbClr val="FF0066"/>
                          </a:solidFill>
                          <a:latin typeface="Courier New" panose="02070309020205020404" pitchFamily="49" charset="0"/>
                          <a:cs typeface="Courier New" panose="02070309020205020404" pitchFamily="49" charset="0"/>
                          <a:sym typeface="Wingdings" panose="05000000000000000000" pitchFamily="2" charset="2"/>
                        </a:rPr>
                        <a:t>#f-string (3.6)</a:t>
                      </a:r>
                      <a:endParaRPr lang="en-US" sz="1800" b="0" i="1">
                        <a:solidFill>
                          <a:srgbClr val="FF0066"/>
                        </a:solidFill>
                        <a:latin typeface="Courier New" panose="02070309020205020404" pitchFamily="49" charset="0"/>
                        <a:cs typeface="Courier New" panose="02070309020205020404" pitchFamily="49" charset="0"/>
                        <a:sym typeface="Wingdings" panose="05000000000000000000" pitchFamily="2" charset="2"/>
                      </a:endParaRPr>
                    </a:p>
                    <a:p>
                      <a:r>
                        <a:rPr lang="en-US" sz="2400" b="0">
                          <a:solidFill>
                            <a:srgbClr val="0000CC"/>
                          </a:solidFill>
                          <a:latin typeface="Courier New" panose="02070309020205020404" pitchFamily="49" charset="0"/>
                          <a:cs typeface="Courier New" panose="02070309020205020404" pitchFamily="49" charset="0"/>
                          <a:sym typeface="Wingdings" panose="05000000000000000000" pitchFamily="2" charset="2"/>
                        </a:rPr>
                        <a:t>print('a={a} b={b} S={a*b}')</a:t>
                      </a:r>
                    </a:p>
                  </a:txBody>
                  <a:tcPr>
                    <a:solidFill>
                      <a:schemeClr val="accent5">
                        <a:lumMod val="20000"/>
                        <a:lumOff val="80000"/>
                      </a:schemeClr>
                    </a:solidFill>
                  </a:tcPr>
                </a:tc>
                <a:tc>
                  <a:txBody>
                    <a:bodyPr/>
                    <a:lstStyle/>
                    <a:p>
                      <a:endParaRPr lang="en-US" sz="2400" b="0">
                        <a:solidFill>
                          <a:srgbClr val="0000CC"/>
                        </a:solidFill>
                        <a:latin typeface="Courier New" panose="02070309020205020404" pitchFamily="49" charset="0"/>
                        <a:cs typeface="Courier New" panose="02070309020205020404" pitchFamily="49" charset="0"/>
                      </a:endParaRPr>
                    </a:p>
                    <a:p>
                      <a:r>
                        <a:rPr lang="en-US" sz="2000" b="0">
                          <a:solidFill>
                            <a:srgbClr val="0000CC"/>
                          </a:solidFill>
                          <a:latin typeface="Courier New" panose="02070309020205020404" pitchFamily="49" charset="0"/>
                          <a:cs typeface="Courier New" panose="02070309020205020404" pitchFamily="49" charset="0"/>
                        </a:rPr>
                        <a:t>a= 5 b= 3 S= 15</a:t>
                      </a:r>
                    </a:p>
                    <a:p>
                      <a:r>
                        <a:rPr lang="en-US" sz="2000" b="0">
                          <a:solidFill>
                            <a:srgbClr val="0000CC"/>
                          </a:solidFill>
                          <a:latin typeface="Courier New" panose="02070309020205020404" pitchFamily="49" charset="0"/>
                          <a:cs typeface="Courier New" panose="02070309020205020404" pitchFamily="49" charset="0"/>
                        </a:rPr>
                        <a:t>a=5 b=3 S=15</a:t>
                      </a:r>
                    </a:p>
                    <a:p>
                      <a:r>
                        <a:rPr lang="en-US" sz="2000" b="0">
                          <a:solidFill>
                            <a:srgbClr val="0000CC"/>
                          </a:solidFill>
                          <a:latin typeface="Courier New" panose="02070309020205020404" pitchFamily="49" charset="0"/>
                          <a:cs typeface="Courier New" panose="02070309020205020404" pitchFamily="49" charset="0"/>
                        </a:rPr>
                        <a:t>a={a} b={b} S={a*b}</a:t>
                      </a:r>
                    </a:p>
                  </a:txBody>
                  <a:tcPr>
                    <a:solidFill>
                      <a:schemeClr val="accent5">
                        <a:lumMod val="20000"/>
                        <a:lumOff val="80000"/>
                      </a:schemeClr>
                    </a:solidFill>
                  </a:tcPr>
                </a:tc>
                <a:extLst>
                  <a:ext uri="{0D108BD9-81ED-4DB2-BD59-A6C34878D82A}">
                    <a16:rowId xmlns:a16="http://schemas.microsoft.com/office/drawing/2014/main" xmlns="" val="4092938391"/>
                  </a:ext>
                </a:extLst>
              </a:tr>
            </a:tbl>
          </a:graphicData>
        </a:graphic>
      </p:graphicFrame>
    </p:spTree>
    <p:extLst>
      <p:ext uri="{BB962C8B-B14F-4D97-AF65-F5344CB8AC3E}">
        <p14:creationId xmlns:p14="http://schemas.microsoft.com/office/powerpoint/2010/main" val="3204265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grpId="0" nodeType="afterEffect" nodePh="1">
                                  <p:stCondLst>
                                    <p:cond delay="0"/>
                                  </p:stCondLst>
                                  <p:endCondLst>
                                    <p:cond evt="begin" delay="0">
                                      <p:tn val="5"/>
                                    </p:cond>
                                  </p:endCondLst>
                                  <p:childTnLst>
                                    <p:set>
                                      <p:cBhvr>
                                        <p:cTn id="6" dur="1" fill="hold">
                                          <p:stCondLst>
                                            <p:cond delay="0"/>
                                          </p:stCondLst>
                                        </p:cTn>
                                        <p:tgtEl>
                                          <p:spTgt spid="44046"/>
                                        </p:tgtEl>
                                        <p:attrNameLst>
                                          <p:attrName>style.visibility</p:attrName>
                                        </p:attrNameLst>
                                      </p:cBhvr>
                                      <p:to>
                                        <p:strVal val="visible"/>
                                      </p:to>
                                    </p:set>
                                    <p:animEffect transition="in" filter="strips(downRight)">
                                      <p:cBhvr>
                                        <p:cTn id="7" dur="10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9" name="Picture 7" descr="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00800"/>
            <a:ext cx="121888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44040" name="Picture 8" descr="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09600"/>
          </a:xfrm>
          <a:prstGeom prst="rect">
            <a:avLst/>
          </a:prstGeom>
          <a:noFill/>
          <a:extLst>
            <a:ext uri="{909E8E84-426E-40DD-AFC4-6F175D3DCCD1}">
              <a14:hiddenFill xmlns:a14="http://schemas.microsoft.com/office/drawing/2010/main">
                <a:solidFill>
                  <a:srgbClr val="FFFFFF"/>
                </a:solidFill>
              </a14:hiddenFill>
            </a:ext>
          </a:extLst>
        </p:spPr>
      </p:pic>
      <p:sp>
        <p:nvSpPr>
          <p:cNvPr id="44046" name="Rectangle 14"/>
          <p:cNvSpPr>
            <a:spLocks noChangeArrowheads="1"/>
          </p:cNvSpPr>
          <p:nvPr/>
        </p:nvSpPr>
        <p:spPr bwMode="auto">
          <a:xfrm>
            <a:off x="507868" y="5105400"/>
            <a:ext cx="1117309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96875" indent="-396875" algn="just">
              <a:spcBef>
                <a:spcPct val="20000"/>
              </a:spcBef>
              <a:buClr>
                <a:srgbClr val="0000FF"/>
              </a:buClr>
              <a:buFont typeface="Wingdings" pitchFamily="2" charset="2"/>
              <a:buChar char="v"/>
            </a:pPr>
            <a:endParaRPr lang="en-US" sz="2200" b="1">
              <a:latin typeface=".VnSouthern" pitchFamily="34" charset="0"/>
            </a:endParaRPr>
          </a:p>
        </p:txBody>
      </p:sp>
      <p:sp>
        <p:nvSpPr>
          <p:cNvPr id="11" name="Rectangle 10"/>
          <p:cNvSpPr/>
          <p:nvPr/>
        </p:nvSpPr>
        <p:spPr>
          <a:xfrm>
            <a:off x="4469236" y="3436"/>
            <a:ext cx="7414869" cy="584775"/>
          </a:xfrm>
          <a:prstGeom prst="rect">
            <a:avLst/>
          </a:prstGeom>
        </p:spPr>
        <p:txBody>
          <a:bodyPr wrap="square">
            <a:spAutoFit/>
          </a:bodyPr>
          <a:lstStyle/>
          <a:p>
            <a:pPr lvl="1"/>
            <a:r>
              <a:rPr lang="en-US" b="1">
                <a:solidFill>
                  <a:srgbClr val="FF0000"/>
                </a:solidFill>
                <a:latin typeface="Times New Roman" pitchFamily="18" charset="0"/>
                <a:cs typeface="Times New Roman" pitchFamily="18" charset="0"/>
              </a:rPr>
              <a:t>NỘI DUNG</a:t>
            </a:r>
            <a:endParaRPr lang="en-US" sz="1800">
              <a:solidFill>
                <a:srgbClr val="FF0000"/>
              </a:solidFill>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xmlns="" id="{45329133-627E-4DA6-91CB-8D238C1F4EBA}"/>
              </a:ext>
            </a:extLst>
          </p:cNvPr>
          <p:cNvSpPr txBox="1"/>
          <p:nvPr/>
        </p:nvSpPr>
        <p:spPr>
          <a:xfrm>
            <a:off x="977195" y="607874"/>
            <a:ext cx="9233605" cy="1754326"/>
          </a:xfrm>
          <a:prstGeom prst="rect">
            <a:avLst/>
          </a:prstGeom>
          <a:noFill/>
        </p:spPr>
        <p:txBody>
          <a:bodyPr wrap="square" rtlCol="0">
            <a:spAutoFit/>
          </a:bodyPr>
          <a:lstStyle/>
          <a:p>
            <a:r>
              <a:rPr lang="en-US" sz="3600" b="1">
                <a:solidFill>
                  <a:srgbClr val="0000CC"/>
                </a:solidFill>
                <a:latin typeface="Times New Roman" pitchFamily="18" charset="0"/>
                <a:cs typeface="Times New Roman" pitchFamily="18" charset="0"/>
              </a:rPr>
              <a:t>Vd: </a:t>
            </a:r>
            <a:r>
              <a:rPr lang="en-US" sz="3600">
                <a:solidFill>
                  <a:srgbClr val="0000CC"/>
                </a:solidFill>
                <a:latin typeface="Times New Roman" pitchFamily="18" charset="0"/>
                <a:cs typeface="Times New Roman" pitchFamily="18" charset="0"/>
              </a:rPr>
              <a:t>a=1, b=2, c=3 </a:t>
            </a:r>
            <a:r>
              <a:rPr lang="en-US" sz="2800">
                <a:solidFill>
                  <a:schemeClr val="accent2">
                    <a:lumMod val="60000"/>
                    <a:lumOff val="40000"/>
                  </a:schemeClr>
                </a:solidFill>
                <a:latin typeface="Times New Roman" pitchFamily="18" charset="0"/>
                <a:cs typeface="Times New Roman" pitchFamily="18" charset="0"/>
              </a:rPr>
              <a:t># Tương đương với a,b,c=1,2,3</a:t>
            </a:r>
            <a:endParaRPr lang="en-US" sz="3600">
              <a:solidFill>
                <a:schemeClr val="accent2">
                  <a:lumMod val="60000"/>
                  <a:lumOff val="40000"/>
                </a:schemeClr>
              </a:solidFill>
              <a:latin typeface="Times New Roman" pitchFamily="18" charset="0"/>
              <a:cs typeface="Times New Roman" pitchFamily="18" charset="0"/>
            </a:endParaRPr>
          </a:p>
          <a:p>
            <a:pPr marL="571500" indent="-571500">
              <a:buFont typeface="Wingdings" panose="05000000000000000000" pitchFamily="2" charset="2"/>
              <a:buChar char="à"/>
            </a:pPr>
            <a:r>
              <a:rPr lang="en-US" sz="3600">
                <a:solidFill>
                  <a:srgbClr val="0000CC"/>
                </a:solidFill>
                <a:latin typeface="Times New Roman" pitchFamily="18" charset="0"/>
                <a:cs typeface="Times New Roman" pitchFamily="18" charset="0"/>
                <a:sym typeface="Wingdings" panose="05000000000000000000" pitchFamily="2" charset="2"/>
              </a:rPr>
              <a:t>Hiện ra màn hình kq: 1</a:t>
            </a:r>
            <a:r>
              <a:rPr lang="en-US" sz="3600">
                <a:solidFill>
                  <a:srgbClr val="FF0066"/>
                </a:solidFill>
                <a:latin typeface="Times New Roman" pitchFamily="18" charset="0"/>
                <a:cs typeface="Times New Roman" pitchFamily="18" charset="0"/>
                <a:sym typeface="Wingdings" panose="05000000000000000000" pitchFamily="2" charset="2"/>
              </a:rPr>
              <a:t>+</a:t>
            </a:r>
            <a:r>
              <a:rPr lang="en-US" sz="3600">
                <a:solidFill>
                  <a:srgbClr val="0000CC"/>
                </a:solidFill>
                <a:latin typeface="Times New Roman" pitchFamily="18" charset="0"/>
                <a:cs typeface="Times New Roman" pitchFamily="18" charset="0"/>
                <a:sym typeface="Wingdings" panose="05000000000000000000" pitchFamily="2" charset="2"/>
              </a:rPr>
              <a:t>2</a:t>
            </a:r>
            <a:r>
              <a:rPr lang="en-US" sz="3600">
                <a:solidFill>
                  <a:srgbClr val="FF0066"/>
                </a:solidFill>
                <a:latin typeface="Times New Roman" pitchFamily="18" charset="0"/>
                <a:cs typeface="Times New Roman" pitchFamily="18" charset="0"/>
                <a:sym typeface="Wingdings" panose="05000000000000000000" pitchFamily="2" charset="2"/>
              </a:rPr>
              <a:t>+</a:t>
            </a:r>
            <a:r>
              <a:rPr lang="en-US" sz="3600">
                <a:solidFill>
                  <a:srgbClr val="0000CC"/>
                </a:solidFill>
                <a:latin typeface="Times New Roman" pitchFamily="18" charset="0"/>
                <a:cs typeface="Times New Roman" pitchFamily="18" charset="0"/>
                <a:sym typeface="Wingdings" panose="05000000000000000000" pitchFamily="2" charset="2"/>
              </a:rPr>
              <a:t>3</a:t>
            </a:r>
            <a:r>
              <a:rPr lang="en-US" sz="3600">
                <a:solidFill>
                  <a:srgbClr val="7030A0"/>
                </a:solidFill>
                <a:latin typeface="Times New Roman" pitchFamily="18" charset="0"/>
                <a:cs typeface="Times New Roman" pitchFamily="18" charset="0"/>
                <a:sym typeface="Wingdings" panose="05000000000000000000" pitchFamily="2" charset="2"/>
              </a:rPr>
              <a:t>!</a:t>
            </a:r>
          </a:p>
          <a:p>
            <a:r>
              <a:rPr lang="en-US" sz="3600">
                <a:solidFill>
                  <a:srgbClr val="0000CC"/>
                </a:solidFill>
                <a:latin typeface="Times New Roman" pitchFamily="18" charset="0"/>
                <a:cs typeface="Times New Roman" pitchFamily="18" charset="0"/>
                <a:sym typeface="Wingdings" panose="05000000000000000000" pitchFamily="2" charset="2"/>
              </a:rPr>
              <a:t>print(a,b,c,sep=‘</a:t>
            </a:r>
            <a:r>
              <a:rPr lang="en-US" sz="3600">
                <a:solidFill>
                  <a:srgbClr val="FF0066"/>
                </a:solidFill>
                <a:latin typeface="Times New Roman" pitchFamily="18" charset="0"/>
                <a:cs typeface="Times New Roman" pitchFamily="18" charset="0"/>
                <a:sym typeface="Wingdings" panose="05000000000000000000" pitchFamily="2" charset="2"/>
              </a:rPr>
              <a:t>+</a:t>
            </a:r>
            <a:r>
              <a:rPr lang="en-US" sz="3600">
                <a:solidFill>
                  <a:srgbClr val="0000CC"/>
                </a:solidFill>
                <a:latin typeface="Times New Roman" pitchFamily="18" charset="0"/>
                <a:cs typeface="Times New Roman" pitchFamily="18" charset="0"/>
                <a:sym typeface="Wingdings" panose="05000000000000000000" pitchFamily="2" charset="2"/>
              </a:rPr>
              <a:t>’,end=‘</a:t>
            </a:r>
            <a:r>
              <a:rPr lang="en-US" sz="3600">
                <a:solidFill>
                  <a:srgbClr val="7030A0"/>
                </a:solidFill>
                <a:latin typeface="Times New Roman" pitchFamily="18" charset="0"/>
                <a:cs typeface="Times New Roman" pitchFamily="18" charset="0"/>
                <a:sym typeface="Wingdings" panose="05000000000000000000" pitchFamily="2" charset="2"/>
              </a:rPr>
              <a:t>!</a:t>
            </a:r>
            <a:r>
              <a:rPr lang="en-US" sz="3600">
                <a:solidFill>
                  <a:srgbClr val="0000CC"/>
                </a:solidFill>
                <a:latin typeface="Times New Roman" pitchFamily="18" charset="0"/>
                <a:cs typeface="Times New Roman" pitchFamily="18" charset="0"/>
                <a:sym typeface="Wingdings" panose="05000000000000000000" pitchFamily="2" charset="2"/>
              </a:rPr>
              <a:t>’)</a:t>
            </a:r>
          </a:p>
        </p:txBody>
      </p:sp>
      <p:sp>
        <p:nvSpPr>
          <p:cNvPr id="7" name="TextBox 6">
            <a:extLst>
              <a:ext uri="{FF2B5EF4-FFF2-40B4-BE49-F238E27FC236}">
                <a16:creationId xmlns:a16="http://schemas.microsoft.com/office/drawing/2014/main" xmlns="" id="{78A2BC70-C933-489A-8333-966DD13571DD}"/>
              </a:ext>
            </a:extLst>
          </p:cNvPr>
          <p:cNvSpPr txBox="1"/>
          <p:nvPr/>
        </p:nvSpPr>
        <p:spPr>
          <a:xfrm>
            <a:off x="884430" y="2454710"/>
            <a:ext cx="6887970" cy="2554545"/>
          </a:xfrm>
          <a:prstGeom prst="rect">
            <a:avLst/>
          </a:prstGeom>
          <a:noFill/>
        </p:spPr>
        <p:txBody>
          <a:bodyPr wrap="square">
            <a:spAutoFit/>
          </a:bodyPr>
          <a:lstStyle/>
          <a:p>
            <a:r>
              <a:rPr lang="en-US" sz="3200">
                <a:latin typeface="Courier New" panose="02070309020205020404" pitchFamily="49" charset="0"/>
                <a:cs typeface="Courier New" panose="02070309020205020404" pitchFamily="49" charset="0"/>
              </a:rPr>
              <a:t>a=10</a:t>
            </a:r>
          </a:p>
          <a:p>
            <a:r>
              <a:rPr lang="en-US" sz="3200">
                <a:latin typeface="Courier New" panose="02070309020205020404" pitchFamily="49" charset="0"/>
                <a:cs typeface="Courier New" panose="02070309020205020404" pitchFamily="49" charset="0"/>
              </a:rPr>
              <a:t>b=a/3</a:t>
            </a:r>
          </a:p>
          <a:p>
            <a:r>
              <a:rPr lang="en-US" sz="3200">
                <a:latin typeface="Courier New" panose="02070309020205020404" pitchFamily="49" charset="0"/>
                <a:cs typeface="Courier New" panose="02070309020205020404" pitchFamily="49" charset="0"/>
              </a:rPr>
              <a:t>print("Cách 1:",b)</a:t>
            </a:r>
          </a:p>
          <a:p>
            <a:r>
              <a:rPr lang="en-US" sz="3200">
                <a:latin typeface="Courier New" panose="02070309020205020404" pitchFamily="49" charset="0"/>
                <a:cs typeface="Courier New" panose="02070309020205020404" pitchFamily="49" charset="0"/>
              </a:rPr>
              <a:t>print("Cách 2: </a:t>
            </a:r>
            <a:r>
              <a:rPr lang="en-US" sz="3200">
                <a:solidFill>
                  <a:srgbClr val="FF0000"/>
                </a:solidFill>
                <a:latin typeface="Courier New" panose="02070309020205020404" pitchFamily="49" charset="0"/>
                <a:cs typeface="Courier New" panose="02070309020205020404" pitchFamily="49" charset="0"/>
              </a:rPr>
              <a:t>%</a:t>
            </a:r>
            <a:r>
              <a:rPr lang="en-US" sz="3200">
                <a:latin typeface="Courier New" panose="02070309020205020404" pitchFamily="49" charset="0"/>
                <a:cs typeface="Courier New" panose="02070309020205020404" pitchFamily="49" charset="0"/>
              </a:rPr>
              <a:t>5.2f" % b)</a:t>
            </a:r>
          </a:p>
          <a:p>
            <a:r>
              <a:rPr lang="en-US" sz="3200">
                <a:latin typeface="Courier New" panose="02070309020205020404" pitchFamily="49" charset="0"/>
                <a:cs typeface="Courier New" panose="02070309020205020404" pitchFamily="49" charset="0"/>
              </a:rPr>
              <a:t>print("Cách 3</a:t>
            </a:r>
            <a:r>
              <a:rPr lang="en-US" sz="3200" smtClean="0">
                <a:latin typeface="Courier New" panose="02070309020205020404" pitchFamily="49" charset="0"/>
                <a:cs typeface="Courier New" panose="02070309020205020404" pitchFamily="49" charset="0"/>
              </a:rPr>
              <a:t>:”,</a:t>
            </a:r>
            <a:r>
              <a:rPr lang="en-US" sz="3200">
                <a:latin typeface="Courier New" panose="02070309020205020404" pitchFamily="49" charset="0"/>
                <a:cs typeface="Courier New" panose="02070309020205020404" pitchFamily="49" charset="0"/>
              </a:rPr>
              <a:t>round(b,2))</a:t>
            </a:r>
          </a:p>
        </p:txBody>
      </p:sp>
      <p:sp>
        <p:nvSpPr>
          <p:cNvPr id="9" name="TextBox 8">
            <a:extLst>
              <a:ext uri="{FF2B5EF4-FFF2-40B4-BE49-F238E27FC236}">
                <a16:creationId xmlns:a16="http://schemas.microsoft.com/office/drawing/2014/main" xmlns="" id="{830DF29C-966D-4556-87D6-D9910531772A}"/>
              </a:ext>
            </a:extLst>
          </p:cNvPr>
          <p:cNvSpPr txBox="1"/>
          <p:nvPr/>
        </p:nvSpPr>
        <p:spPr>
          <a:xfrm>
            <a:off x="760412" y="5171182"/>
            <a:ext cx="11029580" cy="1077218"/>
          </a:xfrm>
          <a:prstGeom prst="rect">
            <a:avLst/>
          </a:prstGeom>
          <a:noFill/>
        </p:spPr>
        <p:txBody>
          <a:bodyPr wrap="square" rtlCol="0">
            <a:spAutoFit/>
          </a:bodyPr>
          <a:lstStyle/>
          <a:p>
            <a:r>
              <a:rPr lang="en-US">
                <a:solidFill>
                  <a:srgbClr val="00B050"/>
                </a:solidFill>
                <a:latin typeface="Calibri (Body)"/>
              </a:rPr>
              <a:t>Sử dụng hàm </a:t>
            </a:r>
            <a:r>
              <a:rPr lang="en-US">
                <a:solidFill>
                  <a:srgbClr val="FF0000"/>
                </a:solidFill>
                <a:latin typeface="Calibri (Body)"/>
              </a:rPr>
              <a:t>round </a:t>
            </a:r>
            <a:r>
              <a:rPr lang="en-US">
                <a:solidFill>
                  <a:srgbClr val="00B050"/>
                </a:solidFill>
                <a:latin typeface="Calibri (Body)"/>
              </a:rPr>
              <a:t>để làm tròn số:</a:t>
            </a:r>
          </a:p>
          <a:p>
            <a:r>
              <a:rPr lang="en-US">
                <a:solidFill>
                  <a:srgbClr val="FF0000"/>
                </a:solidFill>
                <a:latin typeface="Calibri (Body)"/>
              </a:rPr>
              <a:t>Cp</a:t>
            </a:r>
            <a:r>
              <a:rPr lang="en-US">
                <a:solidFill>
                  <a:srgbClr val="00B050"/>
                </a:solidFill>
                <a:latin typeface="Calibri (Body)"/>
              </a:rPr>
              <a:t>: </a:t>
            </a:r>
            <a:r>
              <a:rPr lang="en-US">
                <a:solidFill>
                  <a:srgbClr val="FF0000"/>
                </a:solidFill>
                <a:latin typeface="Calibri (Body)"/>
              </a:rPr>
              <a:t>round</a:t>
            </a:r>
            <a:r>
              <a:rPr lang="en-US">
                <a:solidFill>
                  <a:srgbClr val="00B050"/>
                </a:solidFill>
                <a:latin typeface="Calibri (Body)"/>
              </a:rPr>
              <a:t>(</a:t>
            </a:r>
            <a:r>
              <a:rPr lang="en-US">
                <a:solidFill>
                  <a:srgbClr val="0000CC"/>
                </a:solidFill>
                <a:latin typeface="Calibri (Body)"/>
              </a:rPr>
              <a:t>n</a:t>
            </a:r>
            <a:r>
              <a:rPr lang="en-US">
                <a:solidFill>
                  <a:srgbClr val="00B050"/>
                </a:solidFill>
                <a:latin typeface="Calibri (Body)"/>
              </a:rPr>
              <a:t>,</a:t>
            </a:r>
            <a:r>
              <a:rPr lang="en-US">
                <a:solidFill>
                  <a:srgbClr val="7030A0"/>
                </a:solidFill>
                <a:latin typeface="Calibri (Body)"/>
              </a:rPr>
              <a:t>k</a:t>
            </a:r>
            <a:r>
              <a:rPr lang="en-US">
                <a:solidFill>
                  <a:srgbClr val="00B050"/>
                </a:solidFill>
                <a:latin typeface="Calibri (Body)"/>
              </a:rPr>
              <a:t>) </a:t>
            </a:r>
            <a:r>
              <a:rPr lang="en-US">
                <a:solidFill>
                  <a:srgbClr val="00B050"/>
                </a:solidFill>
                <a:latin typeface="Calibri (Body)"/>
                <a:sym typeface="Wingdings" panose="05000000000000000000" pitchFamily="2" charset="2"/>
              </a:rPr>
              <a:t> Làm tròn số </a:t>
            </a:r>
            <a:r>
              <a:rPr lang="en-US">
                <a:solidFill>
                  <a:srgbClr val="0000CC"/>
                </a:solidFill>
                <a:latin typeface="Calibri (Body)"/>
                <a:sym typeface="Wingdings" panose="05000000000000000000" pitchFamily="2" charset="2"/>
              </a:rPr>
              <a:t>n</a:t>
            </a:r>
            <a:r>
              <a:rPr lang="en-US">
                <a:solidFill>
                  <a:srgbClr val="00B050"/>
                </a:solidFill>
                <a:latin typeface="Calibri (Body)"/>
                <a:sym typeface="Wingdings" panose="05000000000000000000" pitchFamily="2" charset="2"/>
              </a:rPr>
              <a:t> lấy </a:t>
            </a:r>
            <a:r>
              <a:rPr lang="en-US">
                <a:solidFill>
                  <a:srgbClr val="7030A0"/>
                </a:solidFill>
                <a:latin typeface="Calibri (Body)"/>
                <a:sym typeface="Wingdings" panose="05000000000000000000" pitchFamily="2" charset="2"/>
              </a:rPr>
              <a:t>k</a:t>
            </a:r>
            <a:r>
              <a:rPr lang="en-US">
                <a:solidFill>
                  <a:srgbClr val="00B050"/>
                </a:solidFill>
                <a:latin typeface="Calibri (Body)"/>
                <a:sym typeface="Wingdings" panose="05000000000000000000" pitchFamily="2" charset="2"/>
              </a:rPr>
              <a:t> chữ số thập phân.</a:t>
            </a:r>
            <a:r>
              <a:rPr lang="en-US">
                <a:solidFill>
                  <a:srgbClr val="00B050"/>
                </a:solidFill>
                <a:latin typeface="Calibri (Body)"/>
              </a:rPr>
              <a:t> </a:t>
            </a:r>
            <a:endParaRPr lang="en-US">
              <a:solidFill>
                <a:srgbClr val="FF0000"/>
              </a:solidFill>
              <a:latin typeface="Calibri (Body)"/>
            </a:endParaRPr>
          </a:p>
        </p:txBody>
      </p:sp>
      <p:pic>
        <p:nvPicPr>
          <p:cNvPr id="5120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8411" y="1676400"/>
            <a:ext cx="4570413" cy="4033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648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grpId="0" nodeType="afterEffect" nodePh="1">
                                  <p:stCondLst>
                                    <p:cond delay="0"/>
                                  </p:stCondLst>
                                  <p:endCondLst>
                                    <p:cond evt="begin" delay="0">
                                      <p:tn val="5"/>
                                    </p:cond>
                                  </p:endCondLst>
                                  <p:childTnLst>
                                    <p:set>
                                      <p:cBhvr>
                                        <p:cTn id="6" dur="1" fill="hold">
                                          <p:stCondLst>
                                            <p:cond delay="0"/>
                                          </p:stCondLst>
                                        </p:cTn>
                                        <p:tgtEl>
                                          <p:spTgt spid="44046"/>
                                        </p:tgtEl>
                                        <p:attrNameLst>
                                          <p:attrName>style.visibility</p:attrName>
                                        </p:attrNameLst>
                                      </p:cBhvr>
                                      <p:to>
                                        <p:strVal val="visible"/>
                                      </p:to>
                                    </p:set>
                                    <p:animEffect transition="in" filter="strips(downRight)">
                                      <p:cBhvr>
                                        <p:cTn id="7" dur="10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9" name="Picture 7" descr="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00800"/>
            <a:ext cx="121888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44040" name="Picture 8" descr="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09600"/>
          </a:xfrm>
          <a:prstGeom prst="rect">
            <a:avLst/>
          </a:prstGeom>
          <a:noFill/>
          <a:extLst>
            <a:ext uri="{909E8E84-426E-40DD-AFC4-6F175D3DCCD1}">
              <a14:hiddenFill xmlns:a14="http://schemas.microsoft.com/office/drawing/2010/main">
                <a:solidFill>
                  <a:srgbClr val="FFFFFF"/>
                </a:solidFill>
              </a14:hiddenFill>
            </a:ext>
          </a:extLst>
        </p:spPr>
      </p:pic>
      <p:sp>
        <p:nvSpPr>
          <p:cNvPr id="44046" name="Rectangle 14"/>
          <p:cNvSpPr>
            <a:spLocks noChangeArrowheads="1"/>
          </p:cNvSpPr>
          <p:nvPr/>
        </p:nvSpPr>
        <p:spPr bwMode="auto">
          <a:xfrm>
            <a:off x="507868" y="5105400"/>
            <a:ext cx="1117309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96875" indent="-396875" algn="just">
              <a:spcBef>
                <a:spcPct val="20000"/>
              </a:spcBef>
              <a:buClr>
                <a:srgbClr val="0000FF"/>
              </a:buClr>
              <a:buFont typeface="Wingdings" pitchFamily="2" charset="2"/>
              <a:buChar char="v"/>
            </a:pPr>
            <a:endParaRPr lang="en-US" sz="2200" b="1">
              <a:latin typeface=".VnSouthern" pitchFamily="34" charset="0"/>
            </a:endParaRPr>
          </a:p>
        </p:txBody>
      </p:sp>
      <p:sp>
        <p:nvSpPr>
          <p:cNvPr id="11" name="Rectangle 10"/>
          <p:cNvSpPr/>
          <p:nvPr/>
        </p:nvSpPr>
        <p:spPr>
          <a:xfrm>
            <a:off x="4469236" y="3436"/>
            <a:ext cx="7414869" cy="584775"/>
          </a:xfrm>
          <a:prstGeom prst="rect">
            <a:avLst/>
          </a:prstGeom>
        </p:spPr>
        <p:txBody>
          <a:bodyPr wrap="square">
            <a:spAutoFit/>
          </a:bodyPr>
          <a:lstStyle/>
          <a:p>
            <a:pPr lvl="1"/>
            <a:r>
              <a:rPr lang="en-US" b="1">
                <a:solidFill>
                  <a:srgbClr val="FF0000"/>
                </a:solidFill>
                <a:latin typeface="Times New Roman" pitchFamily="18" charset="0"/>
                <a:cs typeface="Times New Roman" pitchFamily="18" charset="0"/>
              </a:rPr>
              <a:t>NỘI DUNG</a:t>
            </a:r>
            <a:endParaRPr lang="en-US" sz="1800">
              <a:solidFill>
                <a:srgbClr val="FF0000"/>
              </a:solidFill>
              <a:latin typeface="Times New Roman" pitchFamily="18" charset="0"/>
              <a:cs typeface="Times New Roman" pitchFamily="18" charset="0"/>
            </a:endParaRPr>
          </a:p>
        </p:txBody>
      </p:sp>
      <p:sp>
        <p:nvSpPr>
          <p:cNvPr id="6" name="AutoShape 52">
            <a:extLst>
              <a:ext uri="{FF2B5EF4-FFF2-40B4-BE49-F238E27FC236}">
                <a16:creationId xmlns:a16="http://schemas.microsoft.com/office/drawing/2014/main" xmlns="" id="{1556AF88-2F65-3D0E-2AB2-BC3C5A3716D9}"/>
              </a:ext>
            </a:extLst>
          </p:cNvPr>
          <p:cNvSpPr>
            <a:spLocks noChangeArrowheads="1"/>
          </p:cNvSpPr>
          <p:nvPr/>
        </p:nvSpPr>
        <p:spPr bwMode="gray">
          <a:xfrm>
            <a:off x="1196236" y="609600"/>
            <a:ext cx="5321795"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3000" b="1">
                <a:solidFill>
                  <a:srgbClr val="0000CC"/>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Nhúng giá trị vào xâu</a:t>
            </a:r>
          </a:p>
        </p:txBody>
      </p:sp>
      <p:sp>
        <p:nvSpPr>
          <p:cNvPr id="8" name="AutoShape 20">
            <a:extLst>
              <a:ext uri="{FF2B5EF4-FFF2-40B4-BE49-F238E27FC236}">
                <a16:creationId xmlns:a16="http://schemas.microsoft.com/office/drawing/2014/main" xmlns="" id="{8103B28C-9411-5363-E5ED-2115E155510C}"/>
              </a:ext>
            </a:extLst>
          </p:cNvPr>
          <p:cNvSpPr>
            <a:spLocks noChangeArrowheads="1"/>
          </p:cNvSpPr>
          <p:nvPr/>
        </p:nvSpPr>
        <p:spPr bwMode="gray">
          <a:xfrm>
            <a:off x="1066800" y="729672"/>
            <a:ext cx="220918" cy="235564"/>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9" name="TextBox 8">
            <a:extLst>
              <a:ext uri="{FF2B5EF4-FFF2-40B4-BE49-F238E27FC236}">
                <a16:creationId xmlns:a16="http://schemas.microsoft.com/office/drawing/2014/main" xmlns="" id="{45329133-627E-4DA6-91CB-8D238C1F4EBA}"/>
              </a:ext>
            </a:extLst>
          </p:cNvPr>
          <p:cNvSpPr txBox="1"/>
          <p:nvPr/>
        </p:nvSpPr>
        <p:spPr>
          <a:xfrm>
            <a:off x="914400" y="1109008"/>
            <a:ext cx="5433646" cy="1938992"/>
          </a:xfrm>
          <a:prstGeom prst="rect">
            <a:avLst/>
          </a:prstGeom>
          <a:noFill/>
        </p:spPr>
        <p:txBody>
          <a:bodyPr wrap="square" rtlCol="0">
            <a:spAutoFit/>
          </a:bodyPr>
          <a:lstStyle/>
          <a:p>
            <a:r>
              <a:rPr lang="en-US" sz="2400">
                <a:solidFill>
                  <a:srgbClr val="3333FF"/>
                </a:solidFill>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 Dùng dấu </a:t>
            </a:r>
            <a:r>
              <a:rPr lang="en-US" sz="2400">
                <a:solidFill>
                  <a:srgbClr val="00B050"/>
                </a:solidFill>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a:t>
            </a:r>
          </a:p>
          <a:p>
            <a:r>
              <a:rPr lang="en-US" sz="2400">
                <a:solidFill>
                  <a:srgbClr val="3333FF"/>
                </a:solidFill>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 </a:t>
            </a:r>
            <a:r>
              <a:rPr lang="en-US" sz="2400">
                <a:solidFill>
                  <a:srgbClr val="00B050"/>
                </a:solidFill>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%d</a:t>
            </a:r>
            <a:r>
              <a:rPr lang="en-US" sz="2400">
                <a:solidFill>
                  <a:srgbClr val="3333FF"/>
                </a:solidFill>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 chèn số nguyên</a:t>
            </a:r>
          </a:p>
          <a:p>
            <a:r>
              <a:rPr lang="en-US" sz="2400">
                <a:solidFill>
                  <a:srgbClr val="3333FF"/>
                </a:solidFill>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 </a:t>
            </a:r>
            <a:r>
              <a:rPr lang="en-US" sz="2400">
                <a:solidFill>
                  <a:srgbClr val="00B050"/>
                </a:solidFill>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%f</a:t>
            </a:r>
            <a:r>
              <a:rPr lang="en-US" sz="2400">
                <a:solidFill>
                  <a:srgbClr val="3333FF"/>
                </a:solidFill>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 Chèn số thực</a:t>
            </a:r>
          </a:p>
          <a:p>
            <a:r>
              <a:rPr lang="en-US" sz="2400">
                <a:solidFill>
                  <a:srgbClr val="3333FF"/>
                </a:solidFill>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 </a:t>
            </a:r>
            <a:r>
              <a:rPr lang="en-US" sz="2400">
                <a:solidFill>
                  <a:srgbClr val="00B050"/>
                </a:solidFill>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%s</a:t>
            </a:r>
            <a:r>
              <a:rPr lang="en-US" sz="2400">
                <a:solidFill>
                  <a:srgbClr val="3333FF"/>
                </a:solidFill>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 Chèn xâu</a:t>
            </a:r>
          </a:p>
          <a:p>
            <a:r>
              <a:rPr lang="en-US" sz="2400">
                <a:solidFill>
                  <a:srgbClr val="3333FF"/>
                </a:solidFill>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 Dùng f-string (ver 3.6)</a:t>
            </a:r>
          </a:p>
        </p:txBody>
      </p:sp>
      <p:sp>
        <p:nvSpPr>
          <p:cNvPr id="14" name="TextBox 13">
            <a:extLst>
              <a:ext uri="{FF2B5EF4-FFF2-40B4-BE49-F238E27FC236}">
                <a16:creationId xmlns:a16="http://schemas.microsoft.com/office/drawing/2014/main" xmlns="" id="{78A2BC70-C933-489A-8333-966DD13571DD}"/>
              </a:ext>
            </a:extLst>
          </p:cNvPr>
          <p:cNvSpPr txBox="1"/>
          <p:nvPr/>
        </p:nvSpPr>
        <p:spPr>
          <a:xfrm>
            <a:off x="-1588" y="3200400"/>
            <a:ext cx="6553200" cy="3139321"/>
          </a:xfrm>
          <a:prstGeom prst="rect">
            <a:avLst/>
          </a:prstGeom>
          <a:noFill/>
        </p:spPr>
        <p:txBody>
          <a:bodyPr wrap="square">
            <a:spAutoFit/>
          </a:bodyPr>
          <a:lstStyle/>
          <a:p>
            <a:r>
              <a:rPr lang="vi-VN" sz="2200" i="1">
                <a:solidFill>
                  <a:srgbClr val="3333FF"/>
                </a:solidFill>
                <a:latin typeface="Consolas" panose="020B0609020204030204" pitchFamily="49" charset="0"/>
                <a:cs typeface="Courier New" panose="02070309020205020404" pitchFamily="49" charset="0"/>
              </a:rPr>
              <a:t># Nhúng số nguyên vào vị trí xác định %d</a:t>
            </a:r>
          </a:p>
          <a:p>
            <a:r>
              <a:rPr lang="vi-VN" sz="2200" i="1">
                <a:latin typeface="Consolas" panose="020B0609020204030204" pitchFamily="49" charset="0"/>
                <a:cs typeface="Courier New" panose="02070309020205020404" pitchFamily="49" charset="0"/>
              </a:rPr>
              <a:t>yy=65</a:t>
            </a:r>
          </a:p>
          <a:p>
            <a:r>
              <a:rPr lang="vi-VN" sz="2200" i="1">
                <a:latin typeface="Consolas" panose="020B0609020204030204" pitchFamily="49" charset="0"/>
                <a:cs typeface="Courier New" panose="02070309020205020404" pitchFamily="49" charset="0"/>
              </a:rPr>
              <a:t>print('THPT Chi Lang %d' %yy)</a:t>
            </a:r>
          </a:p>
          <a:p>
            <a:r>
              <a:rPr lang="vi-VN" sz="2200" i="1">
                <a:solidFill>
                  <a:srgbClr val="3333FF"/>
                </a:solidFill>
                <a:latin typeface="Consolas" panose="020B0609020204030204" pitchFamily="49" charset="0"/>
                <a:cs typeface="Courier New" panose="02070309020205020404" pitchFamily="49" charset="0"/>
              </a:rPr>
              <a:t># Nhúng số thực vào vị trí xác định %f</a:t>
            </a:r>
          </a:p>
          <a:p>
            <a:r>
              <a:rPr lang="vi-VN" sz="2200" i="1">
                <a:latin typeface="Consolas" panose="020B0609020204030204" pitchFamily="49" charset="0"/>
                <a:cs typeface="Courier New" panose="02070309020205020404" pitchFamily="49" charset="0"/>
              </a:rPr>
              <a:t>ps=10/3</a:t>
            </a:r>
          </a:p>
          <a:p>
            <a:r>
              <a:rPr lang="vi-VN" sz="2200" i="1">
                <a:latin typeface="Consolas" panose="020B0609020204030204" pitchFamily="49" charset="0"/>
                <a:cs typeface="Courier New" panose="02070309020205020404" pitchFamily="49" charset="0"/>
              </a:rPr>
              <a:t>print('10/3 = %f' %ps)</a:t>
            </a:r>
          </a:p>
          <a:p>
            <a:r>
              <a:rPr lang="vi-VN" sz="2200" i="1">
                <a:solidFill>
                  <a:srgbClr val="3333FF"/>
                </a:solidFill>
                <a:latin typeface="Consolas" panose="020B0609020204030204" pitchFamily="49" charset="0"/>
                <a:cs typeface="Courier New" panose="02070309020205020404" pitchFamily="49" charset="0"/>
              </a:rPr>
              <a:t># Nhúng xâu vào vị trí xác định %s</a:t>
            </a:r>
          </a:p>
          <a:p>
            <a:r>
              <a:rPr lang="vi-VN" sz="2200" i="1">
                <a:latin typeface="Consolas" panose="020B0609020204030204" pitchFamily="49" charset="0"/>
                <a:cs typeface="Courier New" panose="02070309020205020404" pitchFamily="49" charset="0"/>
              </a:rPr>
              <a:t>tb='Xin chào %s, chúng tôi đã đến!'</a:t>
            </a:r>
          </a:p>
          <a:p>
            <a:r>
              <a:rPr lang="vi-VN" sz="2200" i="1">
                <a:latin typeface="Consolas" panose="020B0609020204030204" pitchFamily="49" charset="0"/>
                <a:cs typeface="Courier New" panose="02070309020205020404" pitchFamily="49" charset="0"/>
              </a:rPr>
              <a:t>print(tb % 'Chi Lăng')</a:t>
            </a:r>
            <a:endParaRPr lang="en-US" sz="2200">
              <a:latin typeface="Courier New" panose="02070309020205020404" pitchFamily="49" charset="0"/>
              <a:cs typeface="Courier New" panose="02070309020205020404" pitchFamily="49" charset="0"/>
            </a:endParaRPr>
          </a:p>
        </p:txBody>
      </p:sp>
      <p:sp>
        <p:nvSpPr>
          <p:cNvPr id="15" name="Thought Bubble: Cloud 13">
            <a:extLst>
              <a:ext uri="{FF2B5EF4-FFF2-40B4-BE49-F238E27FC236}">
                <a16:creationId xmlns:a16="http://schemas.microsoft.com/office/drawing/2014/main" xmlns="" id="{366257CB-FE36-E451-A288-956B2FAABECB}"/>
              </a:ext>
            </a:extLst>
          </p:cNvPr>
          <p:cNvSpPr/>
          <p:nvPr/>
        </p:nvSpPr>
        <p:spPr>
          <a:xfrm>
            <a:off x="7161211" y="5257800"/>
            <a:ext cx="4850037" cy="1143000"/>
          </a:xfrm>
          <a:prstGeom prst="cloudCallout">
            <a:avLst>
              <a:gd name="adj1" fmla="val -102738"/>
              <a:gd name="adj2" fmla="val -65929"/>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a:t>print('10/3 = </a:t>
            </a:r>
            <a:r>
              <a:rPr lang="en-US" sz="2000">
                <a:solidFill>
                  <a:srgbClr val="FF0066"/>
                </a:solidFill>
              </a:rPr>
              <a:t>%5.2f</a:t>
            </a:r>
            <a:r>
              <a:rPr lang="en-US" sz="2000"/>
              <a:t>' %ps)</a:t>
            </a:r>
          </a:p>
          <a:p>
            <a:pPr algn="ctr"/>
            <a:r>
              <a:rPr lang="en-US" sz="1600" i="1">
                <a:solidFill>
                  <a:srgbClr val="FF0066"/>
                </a:solidFill>
              </a:rPr>
              <a:t>&gt;&gt; để 5 ô trống, lấy 2 chữ số thập phân</a:t>
            </a:r>
            <a:endParaRPr lang="en-US" sz="2000" i="1">
              <a:solidFill>
                <a:srgbClr val="FF0066"/>
              </a:solidFill>
            </a:endParaRPr>
          </a:p>
        </p:txBody>
      </p:sp>
      <p:pic>
        <p:nvPicPr>
          <p:cNvPr id="522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2361" y="588210"/>
            <a:ext cx="5756464" cy="4669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648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grpId="0" nodeType="afterEffect" nodePh="1">
                                  <p:stCondLst>
                                    <p:cond delay="0"/>
                                  </p:stCondLst>
                                  <p:endCondLst>
                                    <p:cond evt="begin" delay="0">
                                      <p:tn val="5"/>
                                    </p:cond>
                                  </p:endCondLst>
                                  <p:childTnLst>
                                    <p:set>
                                      <p:cBhvr>
                                        <p:cTn id="6" dur="1" fill="hold">
                                          <p:stCondLst>
                                            <p:cond delay="0"/>
                                          </p:stCondLst>
                                        </p:cTn>
                                        <p:tgtEl>
                                          <p:spTgt spid="44046"/>
                                        </p:tgtEl>
                                        <p:attrNameLst>
                                          <p:attrName>style.visibility</p:attrName>
                                        </p:attrNameLst>
                                      </p:cBhvr>
                                      <p:to>
                                        <p:strVal val="visible"/>
                                      </p:to>
                                    </p:set>
                                    <p:animEffect transition="in" filter="strips(downRight)">
                                      <p:cBhvr>
                                        <p:cTn id="7" dur="10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9" name="Picture 7" descr="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00800"/>
            <a:ext cx="121888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44040" name="Picture 8" descr="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09600"/>
          </a:xfrm>
          <a:prstGeom prst="rect">
            <a:avLst/>
          </a:prstGeom>
          <a:noFill/>
          <a:extLst>
            <a:ext uri="{909E8E84-426E-40DD-AFC4-6F175D3DCCD1}">
              <a14:hiddenFill xmlns:a14="http://schemas.microsoft.com/office/drawing/2010/main">
                <a:solidFill>
                  <a:srgbClr val="FFFFFF"/>
                </a:solidFill>
              </a14:hiddenFill>
            </a:ext>
          </a:extLst>
        </p:spPr>
      </p:pic>
      <p:sp>
        <p:nvSpPr>
          <p:cNvPr id="44046" name="Rectangle 14"/>
          <p:cNvSpPr>
            <a:spLocks noChangeArrowheads="1"/>
          </p:cNvSpPr>
          <p:nvPr/>
        </p:nvSpPr>
        <p:spPr bwMode="auto">
          <a:xfrm>
            <a:off x="507868" y="5105400"/>
            <a:ext cx="1117309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96875" indent="-396875" algn="just">
              <a:spcBef>
                <a:spcPct val="20000"/>
              </a:spcBef>
              <a:buClr>
                <a:srgbClr val="0000FF"/>
              </a:buClr>
              <a:buFont typeface="Wingdings" pitchFamily="2" charset="2"/>
              <a:buChar char="v"/>
            </a:pPr>
            <a:endParaRPr lang="en-US" sz="2200" b="1">
              <a:latin typeface=".VnSouthern" pitchFamily="34" charset="0"/>
            </a:endParaRPr>
          </a:p>
        </p:txBody>
      </p:sp>
      <p:sp>
        <p:nvSpPr>
          <p:cNvPr id="11" name="Rectangle 10"/>
          <p:cNvSpPr/>
          <p:nvPr/>
        </p:nvSpPr>
        <p:spPr>
          <a:xfrm>
            <a:off x="4469236" y="3436"/>
            <a:ext cx="7414869" cy="584775"/>
          </a:xfrm>
          <a:prstGeom prst="rect">
            <a:avLst/>
          </a:prstGeom>
        </p:spPr>
        <p:txBody>
          <a:bodyPr wrap="square">
            <a:spAutoFit/>
          </a:bodyPr>
          <a:lstStyle/>
          <a:p>
            <a:pPr lvl="1"/>
            <a:r>
              <a:rPr lang="en-US" b="1">
                <a:solidFill>
                  <a:srgbClr val="FF0000"/>
                </a:solidFill>
                <a:latin typeface="Times New Roman" pitchFamily="18" charset="0"/>
                <a:cs typeface="Times New Roman" pitchFamily="18" charset="0"/>
              </a:rPr>
              <a:t>NỘI DUNG</a:t>
            </a:r>
            <a:endParaRPr lang="en-US" sz="1800">
              <a:solidFill>
                <a:srgbClr val="FF0000"/>
              </a:solidFill>
              <a:latin typeface="Times New Roman" pitchFamily="18" charset="0"/>
              <a:cs typeface="Times New Roman" pitchFamily="18" charset="0"/>
            </a:endParaRPr>
          </a:p>
        </p:txBody>
      </p:sp>
      <p:grpSp>
        <p:nvGrpSpPr>
          <p:cNvPr id="6" name="Group 5">
            <a:extLst>
              <a:ext uri="{FF2B5EF4-FFF2-40B4-BE49-F238E27FC236}">
                <a16:creationId xmlns:a16="http://schemas.microsoft.com/office/drawing/2014/main" xmlns="" id="{F99F6440-E096-361B-28E1-D5196DE0CCE0}"/>
              </a:ext>
            </a:extLst>
          </p:cNvPr>
          <p:cNvGrpSpPr/>
          <p:nvPr/>
        </p:nvGrpSpPr>
        <p:grpSpPr>
          <a:xfrm>
            <a:off x="1066800" y="609600"/>
            <a:ext cx="5451231" cy="508000"/>
            <a:chOff x="172932" y="482600"/>
            <a:chExt cx="7599468" cy="508000"/>
          </a:xfrm>
        </p:grpSpPr>
        <p:sp>
          <p:nvSpPr>
            <p:cNvPr id="7" name="AutoShape 52">
              <a:extLst>
                <a:ext uri="{FF2B5EF4-FFF2-40B4-BE49-F238E27FC236}">
                  <a16:creationId xmlns:a16="http://schemas.microsoft.com/office/drawing/2014/main" xmlns="" id="{1556AF88-2F65-3D0E-2AB2-BC3C5A3716D9}"/>
                </a:ext>
              </a:extLst>
            </p:cNvPr>
            <p:cNvSpPr>
              <a:spLocks noChangeArrowheads="1"/>
            </p:cNvSpPr>
            <p:nvPr/>
          </p:nvSpPr>
          <p:spPr bwMode="gray">
            <a:xfrm>
              <a:off x="353376" y="482600"/>
              <a:ext cx="7419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3000" b="1">
                  <a:solidFill>
                    <a:srgbClr val="0000CC"/>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Lặp kí tự chèn vào xâu</a:t>
              </a:r>
            </a:p>
          </p:txBody>
        </p:sp>
        <p:sp>
          <p:nvSpPr>
            <p:cNvPr id="8" name="AutoShape 20">
              <a:extLst>
                <a:ext uri="{FF2B5EF4-FFF2-40B4-BE49-F238E27FC236}">
                  <a16:creationId xmlns:a16="http://schemas.microsoft.com/office/drawing/2014/main" xmlns="" id="{8103B28C-9411-5363-E5ED-2115E155510C}"/>
                </a:ext>
              </a:extLst>
            </p:cNvPr>
            <p:cNvSpPr>
              <a:spLocks noChangeArrowheads="1"/>
            </p:cNvSpPr>
            <p:nvPr/>
          </p:nvSpPr>
          <p:spPr bwMode="gray">
            <a:xfrm>
              <a:off x="172932" y="602672"/>
              <a:ext cx="307978" cy="235564"/>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sp>
        <p:nvSpPr>
          <p:cNvPr id="9" name="TextBox 8">
            <a:extLst>
              <a:ext uri="{FF2B5EF4-FFF2-40B4-BE49-F238E27FC236}">
                <a16:creationId xmlns:a16="http://schemas.microsoft.com/office/drawing/2014/main" xmlns="" id="{45329133-627E-4DA6-91CB-8D238C1F4EBA}"/>
              </a:ext>
            </a:extLst>
          </p:cNvPr>
          <p:cNvSpPr txBox="1"/>
          <p:nvPr/>
        </p:nvSpPr>
        <p:spPr>
          <a:xfrm>
            <a:off x="902677" y="1418491"/>
            <a:ext cx="10972800" cy="1569660"/>
          </a:xfrm>
          <a:prstGeom prst="rect">
            <a:avLst/>
          </a:prstGeom>
          <a:noFill/>
        </p:spPr>
        <p:txBody>
          <a:bodyPr wrap="square" rtlCol="0">
            <a:spAutoFit/>
          </a:bodyPr>
          <a:lstStyle/>
          <a:p>
            <a:r>
              <a:rPr lang="en-US" sz="2400">
                <a:solidFill>
                  <a:srgbClr val="3333FF"/>
                </a:solidFill>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 Padding</a:t>
            </a:r>
          </a:p>
          <a:p>
            <a:r>
              <a:rPr lang="en-US" sz="2400">
                <a:solidFill>
                  <a:srgbClr val="3333FF"/>
                </a:solidFill>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 </a:t>
            </a:r>
            <a:r>
              <a:rPr lang="en-US" sz="2400">
                <a:solidFill>
                  <a:srgbClr val="00B050"/>
                </a:solidFill>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a:t>
            </a:r>
            <a:r>
              <a:rPr lang="en-US" sz="2400">
                <a:solidFill>
                  <a:srgbClr val="FF0066"/>
                </a:solidFill>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n</a:t>
            </a:r>
            <a:r>
              <a:rPr lang="en-US" sz="2400">
                <a:solidFill>
                  <a:srgbClr val="00B050"/>
                </a:solidFill>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d</a:t>
            </a:r>
            <a:r>
              <a:rPr lang="en-US" sz="2400">
                <a:solidFill>
                  <a:srgbClr val="3333FF"/>
                </a:solidFill>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 Chèn n kí tự trống trước số nguyên được xác định vị trí %d</a:t>
            </a:r>
          </a:p>
          <a:p>
            <a:r>
              <a:rPr lang="en-US" sz="2400">
                <a:solidFill>
                  <a:srgbClr val="3333FF"/>
                </a:solidFill>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 0-Padding</a:t>
            </a:r>
          </a:p>
          <a:p>
            <a:r>
              <a:rPr lang="en-US" sz="2400">
                <a:solidFill>
                  <a:srgbClr val="3333FF"/>
                </a:solidFill>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 </a:t>
            </a:r>
            <a:r>
              <a:rPr lang="en-US" sz="2400">
                <a:solidFill>
                  <a:srgbClr val="00B050"/>
                </a:solidFill>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a:t>
            </a:r>
            <a:r>
              <a:rPr lang="en-US" sz="2400">
                <a:solidFill>
                  <a:srgbClr val="FF0066"/>
                </a:solidFill>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0n</a:t>
            </a:r>
            <a:r>
              <a:rPr lang="en-US" sz="2400">
                <a:solidFill>
                  <a:srgbClr val="00B050"/>
                </a:solidFill>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d</a:t>
            </a:r>
            <a:r>
              <a:rPr lang="en-US" sz="2400">
                <a:solidFill>
                  <a:srgbClr val="3333FF"/>
                </a:solidFill>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 Để n kí tự trống biểu diễn số nguyên %d nếu thừa them số 0 phía trước. </a:t>
            </a:r>
          </a:p>
        </p:txBody>
      </p:sp>
      <p:sp>
        <p:nvSpPr>
          <p:cNvPr id="10" name="TextBox 9">
            <a:extLst>
              <a:ext uri="{FF2B5EF4-FFF2-40B4-BE49-F238E27FC236}">
                <a16:creationId xmlns:a16="http://schemas.microsoft.com/office/drawing/2014/main" xmlns="" id="{78A2BC70-C933-489A-8333-966DD13571DD}"/>
              </a:ext>
            </a:extLst>
          </p:cNvPr>
          <p:cNvSpPr txBox="1"/>
          <p:nvPr/>
        </p:nvSpPr>
        <p:spPr>
          <a:xfrm>
            <a:off x="879231" y="2988151"/>
            <a:ext cx="4683369" cy="2308324"/>
          </a:xfrm>
          <a:prstGeom prst="rect">
            <a:avLst/>
          </a:prstGeom>
          <a:noFill/>
        </p:spPr>
        <p:txBody>
          <a:bodyPr wrap="square">
            <a:spAutoFit/>
          </a:bodyPr>
          <a:lstStyle/>
          <a:p>
            <a:r>
              <a:rPr lang="en-US" sz="2400">
                <a:solidFill>
                  <a:srgbClr val="00B050"/>
                </a:solidFill>
                <a:latin typeface="Courier New" panose="02070309020205020404" pitchFamily="49" charset="0"/>
                <a:cs typeface="Courier New" panose="02070309020205020404" pitchFamily="49" charset="0"/>
              </a:rPr>
              <a:t># padding</a:t>
            </a:r>
          </a:p>
          <a:p>
            <a:r>
              <a:rPr lang="en-US" sz="2400">
                <a:solidFill>
                  <a:srgbClr val="3333FF"/>
                </a:solidFill>
                <a:latin typeface="Courier New" panose="02070309020205020404" pitchFamily="49" charset="0"/>
                <a:cs typeface="Courier New" panose="02070309020205020404" pitchFamily="49" charset="0"/>
              </a:rPr>
              <a:t>tel=21090405</a:t>
            </a:r>
          </a:p>
          <a:p>
            <a:r>
              <a:rPr lang="en-US" sz="2400">
                <a:solidFill>
                  <a:srgbClr val="3333FF"/>
                </a:solidFill>
                <a:latin typeface="Courier New" panose="02070309020205020404" pitchFamily="49" charset="0"/>
                <a:cs typeface="Courier New" panose="02070309020205020404" pitchFamily="49" charset="0"/>
              </a:rPr>
              <a:t>print('Tel:%</a:t>
            </a:r>
            <a:r>
              <a:rPr lang="en-US" sz="2400">
                <a:solidFill>
                  <a:srgbClr val="FF0066"/>
                </a:solidFill>
                <a:latin typeface="Courier New" panose="02070309020205020404" pitchFamily="49" charset="0"/>
                <a:cs typeface="Courier New" panose="02070309020205020404" pitchFamily="49" charset="0"/>
              </a:rPr>
              <a:t>15</a:t>
            </a:r>
            <a:r>
              <a:rPr lang="en-US" sz="2400">
                <a:solidFill>
                  <a:srgbClr val="3333FF"/>
                </a:solidFill>
                <a:latin typeface="Courier New" panose="02070309020205020404" pitchFamily="49" charset="0"/>
                <a:cs typeface="Courier New" panose="02070309020205020404" pitchFamily="49" charset="0"/>
              </a:rPr>
              <a:t>d' %tel)</a:t>
            </a:r>
          </a:p>
          <a:p>
            <a:r>
              <a:rPr lang="en-US" sz="2400">
                <a:solidFill>
                  <a:srgbClr val="00B050"/>
                </a:solidFill>
                <a:latin typeface="Courier New" panose="02070309020205020404" pitchFamily="49" charset="0"/>
                <a:cs typeface="Courier New" panose="02070309020205020404" pitchFamily="49" charset="0"/>
              </a:rPr>
              <a:t># 0-padding</a:t>
            </a:r>
          </a:p>
          <a:p>
            <a:r>
              <a:rPr lang="en-US" sz="2400">
                <a:solidFill>
                  <a:srgbClr val="3333FF"/>
                </a:solidFill>
                <a:latin typeface="Courier New" panose="02070309020205020404" pitchFamily="49" charset="0"/>
                <a:cs typeface="Courier New" panose="02070309020205020404" pitchFamily="49" charset="0"/>
              </a:rPr>
              <a:t>tel=21090405</a:t>
            </a:r>
          </a:p>
          <a:p>
            <a:r>
              <a:rPr lang="en-US" sz="2400">
                <a:solidFill>
                  <a:srgbClr val="3333FF"/>
                </a:solidFill>
                <a:latin typeface="Courier New" panose="02070309020205020404" pitchFamily="49" charset="0"/>
                <a:cs typeface="Courier New" panose="02070309020205020404" pitchFamily="49" charset="0"/>
              </a:rPr>
              <a:t>print('Tel:%</a:t>
            </a:r>
            <a:r>
              <a:rPr lang="en-US" sz="2400">
                <a:solidFill>
                  <a:srgbClr val="FF0066"/>
                </a:solidFill>
                <a:latin typeface="Courier New" panose="02070309020205020404" pitchFamily="49" charset="0"/>
                <a:cs typeface="Courier New" panose="02070309020205020404" pitchFamily="49" charset="0"/>
              </a:rPr>
              <a:t>015</a:t>
            </a:r>
            <a:r>
              <a:rPr lang="en-US" sz="2400">
                <a:solidFill>
                  <a:srgbClr val="3333FF"/>
                </a:solidFill>
                <a:latin typeface="Courier New" panose="02070309020205020404" pitchFamily="49" charset="0"/>
                <a:cs typeface="Courier New" panose="02070309020205020404" pitchFamily="49" charset="0"/>
              </a:rPr>
              <a:t>d' %tel)</a:t>
            </a:r>
            <a:endParaRPr lang="en-US" sz="2800">
              <a:solidFill>
                <a:srgbClr val="3333FF"/>
              </a:solidFill>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xmlns="" id="{C8E8817D-B05B-96F5-86D7-978D0DB95243}"/>
              </a:ext>
            </a:extLst>
          </p:cNvPr>
          <p:cNvSpPr txBox="1"/>
          <p:nvPr/>
        </p:nvSpPr>
        <p:spPr>
          <a:xfrm>
            <a:off x="5410200" y="3852933"/>
            <a:ext cx="6551612" cy="830997"/>
          </a:xfrm>
          <a:prstGeom prst="rect">
            <a:avLst/>
          </a:prstGeom>
          <a:noFill/>
        </p:spPr>
        <p:txBody>
          <a:bodyPr wrap="square">
            <a:spAutoFit/>
          </a:bodyPr>
          <a:lstStyle/>
          <a:p>
            <a:r>
              <a:rPr lang="en-US" sz="2400">
                <a:latin typeface="Calibri (Body)"/>
              </a:rPr>
              <a:t>Tel:       </a:t>
            </a:r>
            <a:r>
              <a:rPr lang="en-US" sz="2400" smtClean="0">
                <a:latin typeface="Calibri (Body)"/>
              </a:rPr>
              <a:t>21090405#7 kí tự trống+8 kí tự tel=15</a:t>
            </a:r>
            <a:endParaRPr lang="en-US" sz="2400">
              <a:latin typeface="Calibri (Body)"/>
            </a:endParaRPr>
          </a:p>
          <a:p>
            <a:r>
              <a:rPr lang="en-US" sz="2400">
                <a:latin typeface="Calibri (Body)"/>
              </a:rPr>
              <a:t>Tel:</a:t>
            </a:r>
            <a:r>
              <a:rPr lang="en-US" sz="2400">
                <a:solidFill>
                  <a:srgbClr val="FF0066"/>
                </a:solidFill>
                <a:latin typeface="Calibri (Body)"/>
              </a:rPr>
              <a:t>0000000</a:t>
            </a:r>
            <a:r>
              <a:rPr lang="en-US" sz="2400">
                <a:latin typeface="Calibri (Body)"/>
              </a:rPr>
              <a:t>21090405</a:t>
            </a:r>
          </a:p>
        </p:txBody>
      </p:sp>
      <p:sp>
        <p:nvSpPr>
          <p:cNvPr id="13" name="TextBox 12">
            <a:extLst>
              <a:ext uri="{FF2B5EF4-FFF2-40B4-BE49-F238E27FC236}">
                <a16:creationId xmlns:a16="http://schemas.microsoft.com/office/drawing/2014/main" xmlns="" id="{549E6086-F781-D38A-4A61-A41DBCB08EA1}"/>
              </a:ext>
            </a:extLst>
          </p:cNvPr>
          <p:cNvSpPr txBox="1"/>
          <p:nvPr/>
        </p:nvSpPr>
        <p:spPr>
          <a:xfrm>
            <a:off x="814753" y="5888547"/>
            <a:ext cx="10462847" cy="400110"/>
          </a:xfrm>
          <a:prstGeom prst="rect">
            <a:avLst/>
          </a:prstGeom>
          <a:noFill/>
        </p:spPr>
        <p:txBody>
          <a:bodyPr wrap="square">
            <a:spAutoFit/>
          </a:bodyPr>
          <a:lstStyle/>
          <a:p>
            <a:pPr algn="ctr"/>
            <a:r>
              <a:rPr lang="en-US" sz="2000" i="1">
                <a:solidFill>
                  <a:srgbClr val="00B050"/>
                </a:solidFill>
                <a:latin typeface="Consolas" panose="020B0609020204030204" pitchFamily="49" charset="0"/>
              </a:rPr>
              <a:t>print('Tel:'+'0'*(15-len(str(tel)))+str(tel)) #Tel:000000021090405</a:t>
            </a:r>
          </a:p>
        </p:txBody>
      </p:sp>
    </p:spTree>
    <p:extLst>
      <p:ext uri="{BB962C8B-B14F-4D97-AF65-F5344CB8AC3E}">
        <p14:creationId xmlns:p14="http://schemas.microsoft.com/office/powerpoint/2010/main" val="389648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grpId="0" nodeType="afterEffect" nodePh="1">
                                  <p:stCondLst>
                                    <p:cond delay="0"/>
                                  </p:stCondLst>
                                  <p:endCondLst>
                                    <p:cond evt="begin" delay="0">
                                      <p:tn val="5"/>
                                    </p:cond>
                                  </p:endCondLst>
                                  <p:childTnLst>
                                    <p:set>
                                      <p:cBhvr>
                                        <p:cTn id="6" dur="1" fill="hold">
                                          <p:stCondLst>
                                            <p:cond delay="0"/>
                                          </p:stCondLst>
                                        </p:cTn>
                                        <p:tgtEl>
                                          <p:spTgt spid="44046"/>
                                        </p:tgtEl>
                                        <p:attrNameLst>
                                          <p:attrName>style.visibility</p:attrName>
                                        </p:attrNameLst>
                                      </p:cBhvr>
                                      <p:to>
                                        <p:strVal val="visible"/>
                                      </p:to>
                                    </p:set>
                                    <p:animEffect transition="in" filter="strips(downRight)">
                                      <p:cBhvr>
                                        <p:cTn id="7" dur="10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9" name="Picture 7" descr="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00800"/>
            <a:ext cx="121888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44040" name="Picture 8" descr="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09600"/>
          </a:xfrm>
          <a:prstGeom prst="rect">
            <a:avLst/>
          </a:prstGeom>
          <a:noFill/>
          <a:extLst>
            <a:ext uri="{909E8E84-426E-40DD-AFC4-6F175D3DCCD1}">
              <a14:hiddenFill xmlns:a14="http://schemas.microsoft.com/office/drawing/2010/main">
                <a:solidFill>
                  <a:srgbClr val="FFFFFF"/>
                </a:solidFill>
              </a14:hiddenFill>
            </a:ext>
          </a:extLst>
        </p:spPr>
      </p:pic>
      <p:sp>
        <p:nvSpPr>
          <p:cNvPr id="44046" name="Rectangle 14"/>
          <p:cNvSpPr>
            <a:spLocks noChangeArrowheads="1"/>
          </p:cNvSpPr>
          <p:nvPr/>
        </p:nvSpPr>
        <p:spPr bwMode="auto">
          <a:xfrm>
            <a:off x="507868" y="5105400"/>
            <a:ext cx="1117309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96875" indent="-396875" algn="just">
              <a:spcBef>
                <a:spcPct val="20000"/>
              </a:spcBef>
              <a:buClr>
                <a:srgbClr val="0000FF"/>
              </a:buClr>
              <a:buFont typeface="Wingdings" pitchFamily="2" charset="2"/>
              <a:buChar char="v"/>
            </a:pPr>
            <a:endParaRPr lang="en-US" sz="2200" b="1">
              <a:latin typeface=".VnSouthern" pitchFamily="34" charset="0"/>
            </a:endParaRPr>
          </a:p>
        </p:txBody>
      </p:sp>
      <p:sp>
        <p:nvSpPr>
          <p:cNvPr id="11" name="Rectangle 10"/>
          <p:cNvSpPr/>
          <p:nvPr/>
        </p:nvSpPr>
        <p:spPr>
          <a:xfrm>
            <a:off x="4469236" y="3436"/>
            <a:ext cx="7414869" cy="584775"/>
          </a:xfrm>
          <a:prstGeom prst="rect">
            <a:avLst/>
          </a:prstGeom>
        </p:spPr>
        <p:txBody>
          <a:bodyPr wrap="square">
            <a:spAutoFit/>
          </a:bodyPr>
          <a:lstStyle/>
          <a:p>
            <a:pPr lvl="1"/>
            <a:r>
              <a:rPr lang="en-US" b="1">
                <a:solidFill>
                  <a:srgbClr val="FF0000"/>
                </a:solidFill>
                <a:latin typeface="Times New Roman" pitchFamily="18" charset="0"/>
                <a:cs typeface="Times New Roman" pitchFamily="18" charset="0"/>
              </a:rPr>
              <a:t>NỘI DUNG</a:t>
            </a:r>
            <a:endParaRPr lang="en-US" sz="1800">
              <a:solidFill>
                <a:srgbClr val="FF0000"/>
              </a:solidFill>
              <a:latin typeface="Times New Roman" pitchFamily="18" charset="0"/>
              <a:cs typeface="Times New Roman" pitchFamily="18" charset="0"/>
            </a:endParaRPr>
          </a:p>
        </p:txBody>
      </p:sp>
      <p:grpSp>
        <p:nvGrpSpPr>
          <p:cNvPr id="6" name="Group 5">
            <a:extLst>
              <a:ext uri="{FF2B5EF4-FFF2-40B4-BE49-F238E27FC236}">
                <a16:creationId xmlns:a16="http://schemas.microsoft.com/office/drawing/2014/main" xmlns="" id="{F8E98663-3778-4A4C-A7A4-BDB53FE1A3FE}"/>
              </a:ext>
            </a:extLst>
          </p:cNvPr>
          <p:cNvGrpSpPr/>
          <p:nvPr/>
        </p:nvGrpSpPr>
        <p:grpSpPr>
          <a:xfrm>
            <a:off x="1066800" y="635000"/>
            <a:ext cx="6608868" cy="508000"/>
            <a:chOff x="172932" y="482600"/>
            <a:chExt cx="6608868" cy="508000"/>
          </a:xfrm>
        </p:grpSpPr>
        <p:sp>
          <p:nvSpPr>
            <p:cNvPr id="7" name="AutoShape 52">
              <a:extLst>
                <a:ext uri="{FF2B5EF4-FFF2-40B4-BE49-F238E27FC236}">
                  <a16:creationId xmlns:a16="http://schemas.microsoft.com/office/drawing/2014/main" xmlns="" id="{263A9708-6310-4293-8187-00985847D1B9}"/>
                </a:ext>
              </a:extLst>
            </p:cNvPr>
            <p:cNvSpPr>
              <a:spLocks noChangeArrowheads="1"/>
            </p:cNvSpPr>
            <p:nvPr/>
          </p:nvSpPr>
          <p:spPr bwMode="gray">
            <a:xfrm>
              <a:off x="353376" y="482600"/>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lnSpc>
                  <a:spcPct val="90000"/>
                </a:lnSpc>
                <a:spcBef>
                  <a:spcPts val="1000"/>
                </a:spcBef>
                <a:buClr>
                  <a:srgbClr val="215D9F"/>
                </a:buClr>
              </a:pPr>
              <a:r>
                <a:rPr lang="en-US" sz="2800" b="1">
                  <a:solidFill>
                    <a:srgbClr val="0000CC"/>
                  </a:solidFill>
                  <a:effectLst>
                    <a:outerShdw blurRad="38100" dist="38100" dir="2700000" algn="tl">
                      <a:srgbClr val="000000">
                        <a:alpha val="43137"/>
                      </a:srgbClr>
                    </a:outerShdw>
                  </a:effectLst>
                  <a:latin typeface="Cambria" panose="02040503050406030204" pitchFamily="18" charset="0"/>
                </a:rPr>
                <a:t>Nhập dữ liệu từ bàn phím # </a:t>
              </a:r>
              <a:r>
                <a:rPr lang="en-US" sz="2800" b="1">
                  <a:solidFill>
                    <a:srgbClr val="FF0066"/>
                  </a:solidFill>
                  <a:effectLst>
                    <a:outerShdw blurRad="38100" dist="38100" dir="2700000" algn="tl">
                      <a:srgbClr val="000000">
                        <a:alpha val="43137"/>
                      </a:srgbClr>
                    </a:outerShdw>
                  </a:effectLst>
                  <a:latin typeface="Cambria" panose="02040503050406030204" pitchFamily="18" charset="0"/>
                </a:rPr>
                <a:t>input([…])</a:t>
              </a:r>
              <a:endParaRPr lang="vi-VN" sz="2800" b="1">
                <a:solidFill>
                  <a:srgbClr val="FF0066"/>
                </a:solidFill>
                <a:effectLst>
                  <a:outerShdw blurRad="38100" dist="38100" dir="2700000" algn="tl">
                    <a:srgbClr val="000000">
                      <a:alpha val="43137"/>
                    </a:srgbClr>
                  </a:outerShdw>
                </a:effectLst>
                <a:latin typeface="Cambria" panose="02040503050406030204" pitchFamily="18" charset="0"/>
              </a:endParaRPr>
            </a:p>
          </p:txBody>
        </p:sp>
        <p:sp>
          <p:nvSpPr>
            <p:cNvPr id="8" name="AutoShape 20">
              <a:extLst>
                <a:ext uri="{FF2B5EF4-FFF2-40B4-BE49-F238E27FC236}">
                  <a16:creationId xmlns:a16="http://schemas.microsoft.com/office/drawing/2014/main" xmlns="" id="{26ABD35F-54CA-4ACB-BBCF-921F18944BDF}"/>
                </a:ext>
              </a:extLst>
            </p:cNvPr>
            <p:cNvSpPr>
              <a:spLocks noChangeArrowheads="1"/>
            </p:cNvSpPr>
            <p:nvPr/>
          </p:nvSpPr>
          <p:spPr bwMode="gray">
            <a:xfrm>
              <a:off x="172932" y="602672"/>
              <a:ext cx="307978" cy="235564"/>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sp>
        <p:nvSpPr>
          <p:cNvPr id="9" name="TextBox 8">
            <a:extLst>
              <a:ext uri="{FF2B5EF4-FFF2-40B4-BE49-F238E27FC236}">
                <a16:creationId xmlns:a16="http://schemas.microsoft.com/office/drawing/2014/main" xmlns="" id="{FEAF7C5F-EED0-4AFD-8F03-60F23D93833C}"/>
              </a:ext>
            </a:extLst>
          </p:cNvPr>
          <p:cNvSpPr txBox="1"/>
          <p:nvPr/>
        </p:nvSpPr>
        <p:spPr>
          <a:xfrm>
            <a:off x="227012" y="1566952"/>
            <a:ext cx="11811000" cy="4232569"/>
          </a:xfrm>
          <a:prstGeom prst="rect">
            <a:avLst/>
          </a:prstGeom>
          <a:noFill/>
        </p:spPr>
        <p:txBody>
          <a:bodyPr wrap="square" rtlCol="0">
            <a:spAutoFit/>
          </a:bodyPr>
          <a:lstStyle/>
          <a:p>
            <a:pPr>
              <a:lnSpc>
                <a:spcPct val="114000"/>
              </a:lnSpc>
            </a:pPr>
            <a:r>
              <a:rPr lang="en-US" sz="3600">
                <a:solidFill>
                  <a:srgbClr val="C00000"/>
                </a:solidFill>
                <a:latin typeface="Courier New" pitchFamily="49" charset="0"/>
                <a:cs typeface="Courier New" pitchFamily="49" charset="0"/>
              </a:rPr>
              <a:t>Cp:</a:t>
            </a:r>
            <a:r>
              <a:rPr lang="en-US" sz="3600">
                <a:solidFill>
                  <a:srgbClr val="0000CC"/>
                </a:solidFill>
                <a:latin typeface="Courier New" pitchFamily="49" charset="0"/>
                <a:cs typeface="Courier New" pitchFamily="49" charset="0"/>
              </a:rPr>
              <a:t> &lt;biến&gt;=input([</a:t>
            </a:r>
            <a:r>
              <a:rPr lang="en-US" sz="3200">
                <a:solidFill>
                  <a:srgbClr val="00B0F0"/>
                </a:solidFill>
                <a:latin typeface="Courier New" pitchFamily="49" charset="0"/>
                <a:cs typeface="Courier New" pitchFamily="49" charset="0"/>
              </a:rPr>
              <a:t>Nội dung thông báo nhập</a:t>
            </a:r>
            <a:r>
              <a:rPr lang="en-US" sz="3600">
                <a:solidFill>
                  <a:srgbClr val="0000CC"/>
                </a:solidFill>
                <a:latin typeface="Courier New" pitchFamily="49" charset="0"/>
                <a:cs typeface="Courier New" pitchFamily="49" charset="0"/>
              </a:rPr>
              <a:t>])</a:t>
            </a:r>
          </a:p>
          <a:p>
            <a:pPr>
              <a:lnSpc>
                <a:spcPct val="114000"/>
              </a:lnSpc>
            </a:pPr>
            <a:r>
              <a:rPr lang="en-US" sz="3600" b="1">
                <a:solidFill>
                  <a:srgbClr val="0000CC"/>
                </a:solidFill>
                <a:latin typeface="Courier New" pitchFamily="49" charset="0"/>
                <a:cs typeface="Courier New" pitchFamily="49" charset="0"/>
              </a:rPr>
              <a:t>Vd: </a:t>
            </a:r>
            <a:r>
              <a:rPr lang="en-US" sz="3200" i="1">
                <a:solidFill>
                  <a:srgbClr val="0000CC"/>
                </a:solidFill>
                <a:latin typeface="Courier New" pitchFamily="49" charset="0"/>
                <a:cs typeface="Courier New" pitchFamily="49" charset="0"/>
              </a:rPr>
              <a:t>Biến kiểu số nguyên</a:t>
            </a:r>
            <a:endParaRPr lang="en-US" sz="3600" i="1">
              <a:solidFill>
                <a:srgbClr val="0000CC"/>
              </a:solidFill>
              <a:latin typeface="Courier New" pitchFamily="49" charset="0"/>
              <a:cs typeface="Courier New" pitchFamily="49" charset="0"/>
            </a:endParaRPr>
          </a:p>
          <a:p>
            <a:pPr>
              <a:lnSpc>
                <a:spcPct val="114000"/>
              </a:lnSpc>
            </a:pPr>
            <a:r>
              <a:rPr lang="vi-VN" sz="3200">
                <a:solidFill>
                  <a:srgbClr val="0000CC"/>
                </a:solidFill>
                <a:latin typeface="Courier New" panose="02070309020205020404" pitchFamily="49" charset="0"/>
                <a:cs typeface="Courier New" panose="02070309020205020404" pitchFamily="49" charset="0"/>
              </a:rPr>
              <a:t>ss=</a:t>
            </a:r>
            <a:r>
              <a:rPr lang="vi-VN" sz="3200" b="1">
                <a:solidFill>
                  <a:srgbClr val="FF0066"/>
                </a:solidFill>
                <a:latin typeface="Courier New" panose="02070309020205020404" pitchFamily="49" charset="0"/>
                <a:cs typeface="Courier New" panose="02070309020205020404" pitchFamily="49" charset="0"/>
              </a:rPr>
              <a:t>int</a:t>
            </a:r>
            <a:r>
              <a:rPr lang="vi-VN" sz="3200">
                <a:solidFill>
                  <a:srgbClr val="0000CC"/>
                </a:solidFill>
                <a:latin typeface="Courier New" panose="02070309020205020404" pitchFamily="49" charset="0"/>
                <a:cs typeface="Courier New" panose="02070309020205020404" pitchFamily="49" charset="0"/>
              </a:rPr>
              <a:t>(input("Nhập sĩ số lớp bạn:"))</a:t>
            </a:r>
          </a:p>
          <a:p>
            <a:pPr>
              <a:lnSpc>
                <a:spcPct val="114000"/>
              </a:lnSpc>
            </a:pPr>
            <a:r>
              <a:rPr lang="vi-VN" sz="3200">
                <a:solidFill>
                  <a:srgbClr val="0000CC"/>
                </a:solidFill>
                <a:latin typeface="Courier New" panose="02070309020205020404" pitchFamily="49" charset="0"/>
                <a:cs typeface="Courier New" panose="02070309020205020404" pitchFamily="49" charset="0"/>
              </a:rPr>
              <a:t>print("Bạn có ",ss-1," người bạn!")</a:t>
            </a:r>
            <a:endParaRPr lang="en-US" sz="3200">
              <a:solidFill>
                <a:srgbClr val="0000CC"/>
              </a:solidFill>
              <a:latin typeface="Courier New" panose="02070309020205020404" pitchFamily="49" charset="0"/>
              <a:cs typeface="Courier New" panose="02070309020205020404" pitchFamily="49" charset="0"/>
            </a:endParaRPr>
          </a:p>
          <a:p>
            <a:pPr>
              <a:lnSpc>
                <a:spcPct val="114000"/>
              </a:lnSpc>
            </a:pPr>
            <a:r>
              <a:rPr lang="en-US" sz="3600" b="1">
                <a:solidFill>
                  <a:srgbClr val="0000CC"/>
                </a:solidFill>
                <a:latin typeface="Courier New" pitchFamily="49" charset="0"/>
                <a:cs typeface="Courier New" pitchFamily="49" charset="0"/>
              </a:rPr>
              <a:t>Vd: </a:t>
            </a:r>
            <a:r>
              <a:rPr lang="en-US" sz="3200" i="1">
                <a:solidFill>
                  <a:srgbClr val="0000CC"/>
                </a:solidFill>
                <a:latin typeface="Courier New" pitchFamily="49" charset="0"/>
                <a:cs typeface="Courier New" pitchFamily="49" charset="0"/>
              </a:rPr>
              <a:t>Biến kiểu kí tự</a:t>
            </a:r>
            <a:endParaRPr lang="en-US" sz="3200">
              <a:solidFill>
                <a:srgbClr val="0000CC"/>
              </a:solidFill>
              <a:latin typeface="Courier New" panose="02070309020205020404" pitchFamily="49" charset="0"/>
              <a:cs typeface="Courier New" panose="02070309020205020404" pitchFamily="49" charset="0"/>
            </a:endParaRPr>
          </a:p>
          <a:p>
            <a:pPr>
              <a:lnSpc>
                <a:spcPct val="114000"/>
              </a:lnSpc>
            </a:pPr>
            <a:r>
              <a:rPr lang="en-US" sz="3200">
                <a:solidFill>
                  <a:srgbClr val="0000CC"/>
                </a:solidFill>
                <a:latin typeface="Courier New" panose="02070309020205020404" pitchFamily="49" charset="0"/>
                <a:cs typeface="Courier New" panose="02070309020205020404" pitchFamily="49" charset="0"/>
              </a:rPr>
              <a:t>hoten=input("Nhập tên bạn:")</a:t>
            </a:r>
          </a:p>
          <a:p>
            <a:pPr>
              <a:lnSpc>
                <a:spcPct val="114000"/>
              </a:lnSpc>
            </a:pPr>
            <a:r>
              <a:rPr lang="en-US" sz="3200">
                <a:solidFill>
                  <a:srgbClr val="0000CC"/>
                </a:solidFill>
                <a:latin typeface="Courier New" panose="02070309020205020404" pitchFamily="49" charset="0"/>
                <a:cs typeface="Courier New" panose="02070309020205020404" pitchFamily="49" charset="0"/>
              </a:rPr>
              <a:t>print("Xin chào",hoten)</a:t>
            </a:r>
          </a:p>
        </p:txBody>
      </p:sp>
    </p:spTree>
    <p:extLst>
      <p:ext uri="{BB962C8B-B14F-4D97-AF65-F5344CB8AC3E}">
        <p14:creationId xmlns:p14="http://schemas.microsoft.com/office/powerpoint/2010/main" val="389648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grpId="0" nodeType="afterEffect" nodePh="1">
                                  <p:stCondLst>
                                    <p:cond delay="0"/>
                                  </p:stCondLst>
                                  <p:endCondLst>
                                    <p:cond evt="begin" delay="0">
                                      <p:tn val="5"/>
                                    </p:cond>
                                  </p:endCondLst>
                                  <p:childTnLst>
                                    <p:set>
                                      <p:cBhvr>
                                        <p:cTn id="6" dur="1" fill="hold">
                                          <p:stCondLst>
                                            <p:cond delay="0"/>
                                          </p:stCondLst>
                                        </p:cTn>
                                        <p:tgtEl>
                                          <p:spTgt spid="44046"/>
                                        </p:tgtEl>
                                        <p:attrNameLst>
                                          <p:attrName>style.visibility</p:attrName>
                                        </p:attrNameLst>
                                      </p:cBhvr>
                                      <p:to>
                                        <p:strVal val="visible"/>
                                      </p:to>
                                    </p:set>
                                    <p:animEffect transition="in" filter="strips(downRight)">
                                      <p:cBhvr>
                                        <p:cTn id="7" dur="10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9" name="Rectangle 3"/>
          <p:cNvSpPr>
            <a:spLocks noChangeArrowheads="1"/>
          </p:cNvSpPr>
          <p:nvPr/>
        </p:nvSpPr>
        <p:spPr bwMode="auto">
          <a:xfrm>
            <a:off x="406294" y="381000"/>
            <a:ext cx="4367662" cy="6172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0" name="Rectangle 4"/>
          <p:cNvSpPr>
            <a:spLocks noChangeArrowheads="1"/>
          </p:cNvSpPr>
          <p:nvPr/>
        </p:nvSpPr>
        <p:spPr bwMode="auto">
          <a:xfrm>
            <a:off x="5586545" y="355600"/>
            <a:ext cx="5992839" cy="914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1" name="Rectangle 5"/>
          <p:cNvSpPr>
            <a:spLocks noChangeArrowheads="1"/>
          </p:cNvSpPr>
          <p:nvPr/>
        </p:nvSpPr>
        <p:spPr bwMode="auto">
          <a:xfrm>
            <a:off x="7516442" y="6248400"/>
            <a:ext cx="2336191"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2" name="Rectangle 6"/>
          <p:cNvSpPr>
            <a:spLocks noChangeArrowheads="1"/>
          </p:cNvSpPr>
          <p:nvPr/>
        </p:nvSpPr>
        <p:spPr bwMode="auto">
          <a:xfrm>
            <a:off x="914162" y="3799115"/>
            <a:ext cx="4062942" cy="2634343"/>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3" name="Text Box 7"/>
          <p:cNvSpPr txBox="1">
            <a:spLocks noChangeArrowheads="1"/>
          </p:cNvSpPr>
          <p:nvPr/>
        </p:nvSpPr>
        <p:spPr bwMode="auto">
          <a:xfrm>
            <a:off x="5789692" y="457200"/>
            <a:ext cx="578969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5400" smtClean="0">
                <a:latin typeface="Courier New" pitchFamily="49" charset="0"/>
                <a:cs typeface="Courier New" pitchFamily="49" charset="0"/>
              </a:rPr>
              <a:t>Hãy nhớ</a:t>
            </a:r>
            <a:endParaRPr lang="en-US" sz="5400">
              <a:latin typeface="Courier New" pitchFamily="49" charset="0"/>
              <a:cs typeface="Courier New" pitchFamily="49" charset="0"/>
            </a:endParaRPr>
          </a:p>
        </p:txBody>
      </p:sp>
      <p:graphicFrame>
        <p:nvGraphicFramePr>
          <p:cNvPr id="14347" name="Object 11"/>
          <p:cNvGraphicFramePr>
            <a:graphicFrameLocks noChangeAspect="1"/>
          </p:cNvGraphicFramePr>
          <p:nvPr/>
        </p:nvGraphicFramePr>
        <p:xfrm>
          <a:off x="1117309" y="314326"/>
          <a:ext cx="2945633" cy="1636713"/>
        </p:xfrm>
        <a:graphic>
          <a:graphicData uri="http://schemas.openxmlformats.org/presentationml/2006/ole">
            <mc:AlternateContent xmlns:mc="http://schemas.openxmlformats.org/markup-compatibility/2006">
              <mc:Choice xmlns:v="urn:schemas-microsoft-com:vml" Requires="v">
                <p:oleObj spid="_x0000_s50269" name="PBrush" r:id="rId4" imgW="2457143" imgH="1819529" progId="">
                  <p:embed/>
                </p:oleObj>
              </mc:Choice>
              <mc:Fallback>
                <p:oleObj name="PBrush" r:id="rId4" imgW="2457143" imgH="181952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7309" y="314326"/>
                        <a:ext cx="2945633" cy="163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4350" name="Picture 17" descr="Disc-04-june"/>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1117310" y="2895601"/>
            <a:ext cx="1079219"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1" name="Picture 18" descr="Floppy-02-june"/>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2945633" y="2895600"/>
            <a:ext cx="82528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2" name="Picture 19" descr="Zip-01-june"/>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1117309" y="4343400"/>
            <a:ext cx="1587087"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3" name="Picture 20" descr="Modem-01"/>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a:off x="3047206" y="4395788"/>
            <a:ext cx="1523603"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1559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9" name="Picture 7" descr="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00800"/>
            <a:ext cx="121888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44040" name="Picture 8" descr="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09600"/>
          </a:xfrm>
          <a:prstGeom prst="rect">
            <a:avLst/>
          </a:prstGeom>
          <a:noFill/>
          <a:extLst>
            <a:ext uri="{909E8E84-426E-40DD-AFC4-6F175D3DCCD1}">
              <a14:hiddenFill xmlns:a14="http://schemas.microsoft.com/office/drawing/2010/main">
                <a:solidFill>
                  <a:srgbClr val="FFFFFF"/>
                </a:solidFill>
              </a14:hiddenFill>
            </a:ext>
          </a:extLst>
        </p:spPr>
      </p:pic>
      <p:sp>
        <p:nvSpPr>
          <p:cNvPr id="44046" name="Rectangle 14"/>
          <p:cNvSpPr>
            <a:spLocks noChangeArrowheads="1"/>
          </p:cNvSpPr>
          <p:nvPr/>
        </p:nvSpPr>
        <p:spPr bwMode="auto">
          <a:xfrm>
            <a:off x="507868" y="5105400"/>
            <a:ext cx="1117309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96875" indent="-396875" algn="just">
              <a:spcBef>
                <a:spcPct val="20000"/>
              </a:spcBef>
              <a:buClr>
                <a:srgbClr val="0000FF"/>
              </a:buClr>
              <a:buFont typeface="Wingdings" pitchFamily="2" charset="2"/>
              <a:buChar char="v"/>
            </a:pPr>
            <a:endParaRPr lang="en-US" sz="2200" b="1">
              <a:latin typeface=".VnSouthern" pitchFamily="34" charset="0"/>
            </a:endParaRPr>
          </a:p>
        </p:txBody>
      </p:sp>
      <p:sp>
        <p:nvSpPr>
          <p:cNvPr id="2" name="Rectangle 1"/>
          <p:cNvSpPr/>
          <p:nvPr/>
        </p:nvSpPr>
        <p:spPr>
          <a:xfrm>
            <a:off x="3859795" y="24826"/>
            <a:ext cx="7110148" cy="584775"/>
          </a:xfrm>
          <a:prstGeom prst="rect">
            <a:avLst/>
          </a:prstGeom>
        </p:spPr>
        <p:txBody>
          <a:bodyPr wrap="square">
            <a:spAutoFit/>
          </a:bodyPr>
          <a:lstStyle/>
          <a:p>
            <a:pPr lvl="1"/>
            <a:r>
              <a:rPr lang="en-US" b="1">
                <a:solidFill>
                  <a:srgbClr val="FF0000"/>
                </a:solidFill>
                <a:latin typeface="Times New Roman" pitchFamily="18" charset="0"/>
                <a:cs typeface="Times New Roman" pitchFamily="18" charset="0"/>
              </a:rPr>
              <a:t>NỘI DUNG</a:t>
            </a:r>
            <a:endParaRPr lang="en-US" sz="1800">
              <a:solidFill>
                <a:srgbClr val="FF0000"/>
              </a:solidFill>
              <a:latin typeface="Times New Roman" pitchFamily="18" charset="0"/>
              <a:cs typeface="Times New Roman" pitchFamily="18" charset="0"/>
            </a:endParaRPr>
          </a:p>
        </p:txBody>
      </p:sp>
      <p:grpSp>
        <p:nvGrpSpPr>
          <p:cNvPr id="8" name="Group 7">
            <a:extLst>
              <a:ext uri="{FF2B5EF4-FFF2-40B4-BE49-F238E27FC236}">
                <a16:creationId xmlns:a16="http://schemas.microsoft.com/office/drawing/2014/main" xmlns="" id="{E0DA0F68-99F7-6922-04FB-41306C2751CF}"/>
              </a:ext>
            </a:extLst>
          </p:cNvPr>
          <p:cNvGrpSpPr/>
          <p:nvPr/>
        </p:nvGrpSpPr>
        <p:grpSpPr>
          <a:xfrm>
            <a:off x="522378" y="771253"/>
            <a:ext cx="10969943" cy="508000"/>
            <a:chOff x="789624" y="1191463"/>
            <a:chExt cx="8591161" cy="508000"/>
          </a:xfrm>
        </p:grpSpPr>
        <p:sp>
          <p:nvSpPr>
            <p:cNvPr id="9" name="AutoShape 52">
              <a:extLst>
                <a:ext uri="{FF2B5EF4-FFF2-40B4-BE49-F238E27FC236}">
                  <a16:creationId xmlns:a16="http://schemas.microsoft.com/office/drawing/2014/main" xmlns="" id="{0EA6DA97-903F-2C55-3646-EBCA25CB71F6}"/>
                </a:ext>
              </a:extLst>
            </p:cNvPr>
            <p:cNvSpPr>
              <a:spLocks noChangeArrowheads="1"/>
            </p:cNvSpPr>
            <p:nvPr/>
          </p:nvSpPr>
          <p:spPr bwMode="gray">
            <a:xfrm>
              <a:off x="990600" y="1191463"/>
              <a:ext cx="8390185"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kern="0">
                  <a:solidFill>
                    <a:srgbClr val="000000"/>
                  </a:solidFill>
                  <a:latin typeface="Cambria" panose="02040503050406030204" pitchFamily="18" charset="0"/>
                </a:rPr>
                <a:t>Kiểu dữ liệu (data type)</a:t>
              </a:r>
            </a:p>
          </p:txBody>
        </p:sp>
        <p:grpSp>
          <p:nvGrpSpPr>
            <p:cNvPr id="10" name="Group 17">
              <a:extLst>
                <a:ext uri="{FF2B5EF4-FFF2-40B4-BE49-F238E27FC236}">
                  <a16:creationId xmlns:a16="http://schemas.microsoft.com/office/drawing/2014/main" xmlns="" id="{6737C9A4-3313-4E0C-75B2-29B4333EA1BA}"/>
                </a:ext>
              </a:extLst>
            </p:cNvPr>
            <p:cNvGrpSpPr>
              <a:grpSpLocks/>
            </p:cNvGrpSpPr>
            <p:nvPr/>
          </p:nvGrpSpPr>
          <p:grpSpPr bwMode="auto">
            <a:xfrm>
              <a:off x="789624" y="1295400"/>
              <a:ext cx="353376" cy="272472"/>
              <a:chOff x="1110" y="2656"/>
              <a:chExt cx="1549" cy="1351"/>
            </a:xfrm>
          </p:grpSpPr>
          <p:sp>
            <p:nvSpPr>
              <p:cNvPr id="11" name="AutoShape 18">
                <a:extLst>
                  <a:ext uri="{FF2B5EF4-FFF2-40B4-BE49-F238E27FC236}">
                    <a16:creationId xmlns:a16="http://schemas.microsoft.com/office/drawing/2014/main" xmlns="" id="{57C0A5D3-73BD-BD62-E167-A82C63E120BF}"/>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2" name="AutoShape 19">
                <a:extLst>
                  <a:ext uri="{FF2B5EF4-FFF2-40B4-BE49-F238E27FC236}">
                    <a16:creationId xmlns:a16="http://schemas.microsoft.com/office/drawing/2014/main" xmlns="" id="{CBCB383A-9BA3-C014-AD1A-DFDF8E2481DD}"/>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3" name="AutoShape 20">
                <a:extLst>
                  <a:ext uri="{FF2B5EF4-FFF2-40B4-BE49-F238E27FC236}">
                    <a16:creationId xmlns:a16="http://schemas.microsoft.com/office/drawing/2014/main" xmlns="" id="{D0767D58-3119-F548-1272-F50CFC114BEC}"/>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pic>
        <p:nvPicPr>
          <p:cNvPr id="14" name="Graphic 12" descr="Pinch Zoom In outline">
            <a:extLst>
              <a:ext uri="{FF2B5EF4-FFF2-40B4-BE49-F238E27FC236}">
                <a16:creationId xmlns:a16="http://schemas.microsoft.com/office/drawing/2014/main" xmlns="" id="{F6402B23-5D19-EA54-7016-E6128FB67D0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419989" y="685823"/>
            <a:ext cx="1036530" cy="914400"/>
          </a:xfrm>
          <a:prstGeom prst="rect">
            <a:avLst/>
          </a:prstGeom>
        </p:spPr>
      </p:pic>
      <p:sp>
        <p:nvSpPr>
          <p:cNvPr id="15" name="Content Placeholder 2">
            <a:extLst>
              <a:ext uri="{FF2B5EF4-FFF2-40B4-BE49-F238E27FC236}">
                <a16:creationId xmlns:a16="http://schemas.microsoft.com/office/drawing/2014/main" xmlns="" id="{EC60462B-A501-874C-F637-F9B4F0FAEAD1}"/>
              </a:ext>
            </a:extLst>
          </p:cNvPr>
          <p:cNvSpPr txBox="1">
            <a:spLocks/>
          </p:cNvSpPr>
          <p:nvPr/>
        </p:nvSpPr>
        <p:spPr>
          <a:xfrm>
            <a:off x="779004" y="1600200"/>
            <a:ext cx="11409823" cy="4714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lnSpc>
                <a:spcPct val="114000"/>
              </a:lnSpc>
              <a:spcBef>
                <a:spcPts val="1000"/>
              </a:spcBef>
              <a:buClr>
                <a:srgbClr val="215D9F"/>
              </a:buClr>
              <a:buNone/>
            </a:pPr>
            <a:r>
              <a:rPr lang="en-US" sz="2800">
                <a:solidFill>
                  <a:prstClr val="black"/>
                </a:solidFill>
                <a:latin typeface="Cambria" panose="02040503050406030204" pitchFamily="18" charset="0"/>
              </a:rPr>
              <a:t>Mỗi biểu thức/giá trị/biến có </a:t>
            </a:r>
            <a:r>
              <a:rPr lang="en-US" sz="2800" b="1">
                <a:solidFill>
                  <a:prstClr val="black"/>
                </a:solidFill>
                <a:latin typeface="Cambria" panose="02040503050406030204" pitchFamily="18" charset="0"/>
              </a:rPr>
              <a:t>kiểu dữ liệu </a:t>
            </a:r>
            <a:r>
              <a:rPr lang="en-US" sz="2800">
                <a:solidFill>
                  <a:prstClr val="black"/>
                </a:solidFill>
                <a:latin typeface="Cambria" panose="02040503050406030204" pitchFamily="18" charset="0"/>
              </a:rPr>
              <a:t>riêng</a:t>
            </a:r>
          </a:p>
          <a:p>
            <a:pPr marL="0" lvl="0" indent="0" algn="just">
              <a:lnSpc>
                <a:spcPct val="114000"/>
              </a:lnSpc>
              <a:spcBef>
                <a:spcPts val="1000"/>
              </a:spcBef>
              <a:buClr>
                <a:srgbClr val="215D9F"/>
              </a:buClr>
              <a:buNone/>
            </a:pPr>
            <a:r>
              <a:rPr lang="en-US" sz="2800">
                <a:solidFill>
                  <a:prstClr val="black"/>
                </a:solidFill>
                <a:latin typeface="Cambria" panose="02040503050406030204" pitchFamily="18" charset="0"/>
              </a:rPr>
              <a:t>Một số kiểu dữ liệu cơ bản:</a:t>
            </a:r>
          </a:p>
          <a:p>
            <a:pPr lvl="0" algn="just">
              <a:lnSpc>
                <a:spcPct val="114000"/>
              </a:lnSpc>
              <a:spcBef>
                <a:spcPts val="1000"/>
              </a:spcBef>
              <a:buClr>
                <a:srgbClr val="215D9F"/>
              </a:buClr>
              <a:buFont typeface="Wingdings" panose="05000000000000000000" pitchFamily="2" charset="2"/>
              <a:buChar char="ü"/>
            </a:pPr>
            <a:r>
              <a:rPr lang="en-US" sz="2800">
                <a:solidFill>
                  <a:prstClr val="black"/>
                </a:solidFill>
                <a:latin typeface="Cambria" panose="02040503050406030204" pitchFamily="18" charset="0"/>
              </a:rPr>
              <a:t>Số nguyên (</a:t>
            </a:r>
            <a:r>
              <a:rPr lang="en-US" sz="2800" b="1">
                <a:solidFill>
                  <a:prstClr val="black"/>
                </a:solidFill>
                <a:latin typeface="Cambria" panose="02040503050406030204" pitchFamily="18" charset="0"/>
              </a:rPr>
              <a:t>int</a:t>
            </a:r>
            <a:r>
              <a:rPr lang="en-US" sz="2800">
                <a:solidFill>
                  <a:prstClr val="black"/>
                </a:solidFill>
                <a:latin typeface="Cambria" panose="02040503050406030204" pitchFamily="18" charset="0"/>
              </a:rPr>
              <a:t>): </a:t>
            </a:r>
            <a:r>
              <a:rPr lang="en-US" sz="2800">
                <a:solidFill>
                  <a:srgbClr val="3333FF"/>
                </a:solidFill>
                <a:latin typeface="Century Gothic" panose="020B0502020202020204" pitchFamily="34" charset="0"/>
                <a:cs typeface="Courier New" panose="02070309020205020404" pitchFamily="49" charset="0"/>
              </a:rPr>
              <a:t>1; 9; 8; 3; 4*11; 88//5…</a:t>
            </a:r>
          </a:p>
          <a:p>
            <a:pPr algn="just">
              <a:lnSpc>
                <a:spcPct val="114000"/>
              </a:lnSpc>
              <a:spcBef>
                <a:spcPts val="1000"/>
              </a:spcBef>
              <a:buClr>
                <a:srgbClr val="215D9F"/>
              </a:buClr>
              <a:buFont typeface="Wingdings" panose="05000000000000000000" pitchFamily="2" charset="2"/>
              <a:buChar char="ü"/>
            </a:pPr>
            <a:r>
              <a:rPr lang="en-US" sz="2800">
                <a:solidFill>
                  <a:prstClr val="black"/>
                </a:solidFill>
                <a:latin typeface="Cambria" panose="02040503050406030204" pitchFamily="18" charset="0"/>
              </a:rPr>
              <a:t>Số thực (</a:t>
            </a:r>
            <a:r>
              <a:rPr lang="en-US" sz="2800" b="1">
                <a:solidFill>
                  <a:prstClr val="black"/>
                </a:solidFill>
                <a:latin typeface="Cambria" panose="02040503050406030204" pitchFamily="18" charset="0"/>
              </a:rPr>
              <a:t>float</a:t>
            </a:r>
            <a:r>
              <a:rPr lang="en-US" sz="2800">
                <a:solidFill>
                  <a:prstClr val="black"/>
                </a:solidFill>
                <a:latin typeface="Cambria" panose="02040503050406030204" pitchFamily="18" charset="0"/>
              </a:rPr>
              <a:t>): </a:t>
            </a:r>
            <a:r>
              <a:rPr lang="en-US" sz="2800">
                <a:solidFill>
                  <a:srgbClr val="3333FF"/>
                </a:solidFill>
                <a:latin typeface="Century Gothic" panose="020B0502020202020204" pitchFamily="34" charset="0"/>
                <a:cs typeface="Courier New" panose="02070309020205020404" pitchFamily="49" charset="0"/>
              </a:rPr>
              <a:t>1.0; 15/3; 3.14*100…</a:t>
            </a:r>
          </a:p>
          <a:p>
            <a:pPr algn="just">
              <a:lnSpc>
                <a:spcPct val="114000"/>
              </a:lnSpc>
              <a:spcBef>
                <a:spcPts val="1000"/>
              </a:spcBef>
              <a:buClr>
                <a:srgbClr val="215D9F"/>
              </a:buClr>
              <a:buFont typeface="Wingdings" panose="05000000000000000000" pitchFamily="2" charset="2"/>
              <a:buChar char="ü"/>
            </a:pPr>
            <a:r>
              <a:rPr lang="en-US" sz="2800">
                <a:solidFill>
                  <a:prstClr val="black"/>
                </a:solidFill>
                <a:latin typeface="Cambria" panose="02040503050406030204" pitchFamily="18" charset="0"/>
              </a:rPr>
              <a:t>Xâu kí tự: </a:t>
            </a:r>
            <a:r>
              <a:rPr lang="en-US" sz="2800" smtClean="0">
                <a:solidFill>
                  <a:srgbClr val="3333FF"/>
                </a:solidFill>
                <a:latin typeface="Century Gothic" panose="020B0502020202020204" pitchFamily="34" charset="0"/>
                <a:cs typeface="Courier New" panose="02070309020205020404" pitchFamily="49" charset="0"/>
              </a:rPr>
              <a:t>“</a:t>
            </a:r>
            <a:r>
              <a:rPr lang="en-US" sz="2800" smtClean="0">
                <a:solidFill>
                  <a:srgbClr val="3333FF"/>
                </a:solidFill>
                <a:latin typeface="Century Gothic" panose="020B0502020202020204" pitchFamily="34" charset="0"/>
                <a:cs typeface="Courier New" panose="02070309020205020404" pitchFamily="49" charset="0"/>
              </a:rPr>
              <a:t>chilanggialai.edu.vn</a:t>
            </a:r>
            <a:r>
              <a:rPr lang="en-US" sz="2800" smtClean="0">
                <a:solidFill>
                  <a:srgbClr val="3333FF"/>
                </a:solidFill>
                <a:latin typeface="Century Gothic" panose="020B0502020202020204" pitchFamily="34" charset="0"/>
                <a:cs typeface="Courier New" panose="02070309020205020404" pitchFamily="49" charset="0"/>
              </a:rPr>
              <a:t>”; </a:t>
            </a:r>
            <a:r>
              <a:rPr lang="en-US" sz="2800">
                <a:solidFill>
                  <a:srgbClr val="3333FF"/>
                </a:solidFill>
                <a:latin typeface="Century Gothic" panose="020B0502020202020204" pitchFamily="34" charset="0"/>
                <a:cs typeface="Courier New" panose="02070309020205020404" pitchFamily="49" charset="0"/>
              </a:rPr>
              <a:t>“8”; “7”; “*”*5</a:t>
            </a:r>
          </a:p>
          <a:p>
            <a:pPr lvl="0" algn="just">
              <a:lnSpc>
                <a:spcPct val="114000"/>
              </a:lnSpc>
              <a:spcBef>
                <a:spcPts val="1000"/>
              </a:spcBef>
              <a:buClr>
                <a:srgbClr val="215D9F"/>
              </a:buClr>
              <a:buFont typeface="Wingdings" panose="05000000000000000000" pitchFamily="2" charset="2"/>
              <a:buChar char="ü"/>
            </a:pPr>
            <a:r>
              <a:rPr lang="en-US" sz="2800">
                <a:solidFill>
                  <a:prstClr val="black"/>
                </a:solidFill>
                <a:latin typeface="Cambria" panose="02040503050406030204" pitchFamily="18" charset="0"/>
              </a:rPr>
              <a:t>Logic: </a:t>
            </a:r>
            <a:r>
              <a:rPr lang="en-US" sz="2800">
                <a:solidFill>
                  <a:srgbClr val="FF0000"/>
                </a:solidFill>
                <a:latin typeface="Cambria" panose="02040503050406030204" pitchFamily="18" charset="0"/>
              </a:rPr>
              <a:t>T</a:t>
            </a:r>
            <a:r>
              <a:rPr lang="en-US" sz="2800">
                <a:solidFill>
                  <a:prstClr val="black"/>
                </a:solidFill>
                <a:latin typeface="Cambria" panose="02040503050406030204" pitchFamily="18" charset="0"/>
              </a:rPr>
              <a:t>rue/</a:t>
            </a:r>
            <a:r>
              <a:rPr lang="en-US" sz="2800">
                <a:solidFill>
                  <a:srgbClr val="FF0000"/>
                </a:solidFill>
                <a:latin typeface="Cambria" panose="02040503050406030204" pitchFamily="18" charset="0"/>
              </a:rPr>
              <a:t>F</a:t>
            </a:r>
            <a:r>
              <a:rPr lang="en-US" sz="2800">
                <a:solidFill>
                  <a:prstClr val="black"/>
                </a:solidFill>
                <a:latin typeface="Cambria" panose="02040503050406030204" pitchFamily="18" charset="0"/>
              </a:rPr>
              <a:t>alse </a:t>
            </a:r>
            <a:r>
              <a:rPr lang="en-US" sz="2000" i="1">
                <a:solidFill>
                  <a:srgbClr val="00B050"/>
                </a:solidFill>
                <a:latin typeface="Consolas" panose="020B0609020204030204" pitchFamily="49" charset="0"/>
              </a:rPr>
              <a:t>(khác các NNLT khác Python giá trị logic kí tự đầu in hoa)</a:t>
            </a:r>
            <a:endParaRPr lang="en-US" sz="2800" i="1">
              <a:solidFill>
                <a:srgbClr val="00B050"/>
              </a:solidFill>
              <a:latin typeface="Consolas" panose="020B0609020204030204" pitchFamily="49" charset="0"/>
            </a:endParaRPr>
          </a:p>
          <a:p>
            <a:pPr marL="0" lvl="0" indent="0" algn="just">
              <a:lnSpc>
                <a:spcPct val="114000"/>
              </a:lnSpc>
              <a:spcBef>
                <a:spcPts val="1000"/>
              </a:spcBef>
              <a:buClr>
                <a:srgbClr val="215D9F"/>
              </a:buClr>
              <a:buNone/>
            </a:pPr>
            <a:r>
              <a:rPr lang="en-US" sz="2800">
                <a:solidFill>
                  <a:prstClr val="black"/>
                </a:solidFill>
                <a:latin typeface="Cambria" panose="02040503050406030204" pitchFamily="18" charset="0"/>
              </a:rPr>
              <a:t>Mỗi KDL có các phép toán, thao tác xử lý đặc trưng.</a:t>
            </a:r>
          </a:p>
        </p:txBody>
      </p:sp>
      <p:pic>
        <p:nvPicPr>
          <p:cNvPr id="16" name="Graphic 14" descr="Thumbs up sign outline">
            <a:extLst>
              <a:ext uri="{FF2B5EF4-FFF2-40B4-BE49-F238E27FC236}">
                <a16:creationId xmlns:a16="http://schemas.microsoft.com/office/drawing/2014/main" xmlns="" id="{204E7F44-CBEE-F411-E2C0-009653DE14B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152" y="5629312"/>
            <a:ext cx="750536" cy="685800"/>
          </a:xfrm>
          <a:prstGeom prst="rect">
            <a:avLst/>
          </a:prstGeom>
          <a:effectLst>
            <a:glow rad="63500">
              <a:schemeClr val="accent3">
                <a:satMod val="175000"/>
                <a:alpha val="40000"/>
              </a:schemeClr>
            </a:glow>
          </a:effectLst>
        </p:spPr>
      </p:pic>
    </p:spTree>
    <p:extLst>
      <p:ext uri="{BB962C8B-B14F-4D97-AF65-F5344CB8AC3E}">
        <p14:creationId xmlns:p14="http://schemas.microsoft.com/office/powerpoint/2010/main" val="6193883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grpId="0" nodeType="afterEffect" nodePh="1">
                                  <p:stCondLst>
                                    <p:cond delay="0"/>
                                  </p:stCondLst>
                                  <p:endCondLst>
                                    <p:cond evt="begin" delay="0">
                                      <p:tn val="5"/>
                                    </p:cond>
                                  </p:endCondLst>
                                  <p:childTnLst>
                                    <p:set>
                                      <p:cBhvr>
                                        <p:cTn id="6" dur="1" fill="hold">
                                          <p:stCondLst>
                                            <p:cond delay="0"/>
                                          </p:stCondLst>
                                        </p:cTn>
                                        <p:tgtEl>
                                          <p:spTgt spid="44046"/>
                                        </p:tgtEl>
                                        <p:attrNameLst>
                                          <p:attrName>style.visibility</p:attrName>
                                        </p:attrNameLst>
                                      </p:cBhvr>
                                      <p:to>
                                        <p:strVal val="visible"/>
                                      </p:to>
                                    </p:set>
                                    <p:animEffect transition="in" filter="strips(downRight)">
                                      <p:cBhvr>
                                        <p:cTn id="7" dur="10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9" name="Picture 7" descr="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00800"/>
            <a:ext cx="121888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44040" name="Picture 8" descr="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09600"/>
          </a:xfrm>
          <a:prstGeom prst="rect">
            <a:avLst/>
          </a:prstGeom>
          <a:noFill/>
          <a:extLst>
            <a:ext uri="{909E8E84-426E-40DD-AFC4-6F175D3DCCD1}">
              <a14:hiddenFill xmlns:a14="http://schemas.microsoft.com/office/drawing/2010/main">
                <a:solidFill>
                  <a:srgbClr val="FFFFFF"/>
                </a:solidFill>
              </a14:hiddenFill>
            </a:ext>
          </a:extLst>
        </p:spPr>
      </p:pic>
      <p:sp>
        <p:nvSpPr>
          <p:cNvPr id="44046" name="Rectangle 14"/>
          <p:cNvSpPr>
            <a:spLocks noChangeArrowheads="1"/>
          </p:cNvSpPr>
          <p:nvPr/>
        </p:nvSpPr>
        <p:spPr bwMode="auto">
          <a:xfrm>
            <a:off x="507868" y="5105400"/>
            <a:ext cx="1117309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96875" indent="-396875" algn="just">
              <a:spcBef>
                <a:spcPct val="20000"/>
              </a:spcBef>
              <a:buClr>
                <a:srgbClr val="0000FF"/>
              </a:buClr>
              <a:buFont typeface="Wingdings" pitchFamily="2" charset="2"/>
              <a:buChar char="v"/>
            </a:pPr>
            <a:endParaRPr lang="en-US" sz="2200" b="1">
              <a:solidFill>
                <a:srgbClr val="000000"/>
              </a:solidFill>
              <a:latin typeface=".VnSouthern" pitchFamily="34" charset="0"/>
            </a:endParaRPr>
          </a:p>
        </p:txBody>
      </p:sp>
      <p:sp>
        <p:nvSpPr>
          <p:cNvPr id="2" name="Rectangle 1"/>
          <p:cNvSpPr/>
          <p:nvPr/>
        </p:nvSpPr>
        <p:spPr>
          <a:xfrm>
            <a:off x="3656647" y="3436"/>
            <a:ext cx="7110148" cy="584775"/>
          </a:xfrm>
          <a:prstGeom prst="rect">
            <a:avLst/>
          </a:prstGeom>
        </p:spPr>
        <p:txBody>
          <a:bodyPr wrap="square">
            <a:spAutoFit/>
          </a:bodyPr>
          <a:lstStyle/>
          <a:p>
            <a:pPr lvl="1"/>
            <a:r>
              <a:rPr lang="en-US" b="1">
                <a:solidFill>
                  <a:srgbClr val="FF0000"/>
                </a:solidFill>
                <a:latin typeface="Times New Roman" pitchFamily="18" charset="0"/>
                <a:cs typeface="Times New Roman" pitchFamily="18" charset="0"/>
              </a:rPr>
              <a:t>NỘI DUNG</a:t>
            </a:r>
            <a:endParaRPr lang="en-US" sz="1800">
              <a:solidFill>
                <a:srgbClr val="FF0000"/>
              </a:solidFill>
              <a:latin typeface="Times New Roman" pitchFamily="18" charset="0"/>
              <a:cs typeface="Times New Roman" pitchFamily="18" charset="0"/>
            </a:endParaRPr>
          </a:p>
        </p:txBody>
      </p:sp>
      <p:grpSp>
        <p:nvGrpSpPr>
          <p:cNvPr id="8" name="Group 7">
            <a:extLst>
              <a:ext uri="{FF2B5EF4-FFF2-40B4-BE49-F238E27FC236}">
                <a16:creationId xmlns:a16="http://schemas.microsoft.com/office/drawing/2014/main" xmlns="" id="{3E25A18C-3389-647C-F583-C8B15AA36AB2}"/>
              </a:ext>
            </a:extLst>
          </p:cNvPr>
          <p:cNvGrpSpPr/>
          <p:nvPr/>
        </p:nvGrpSpPr>
        <p:grpSpPr>
          <a:xfrm>
            <a:off x="1218882" y="787400"/>
            <a:ext cx="9547913" cy="508000"/>
            <a:chOff x="789624" y="1191463"/>
            <a:chExt cx="8591161" cy="508000"/>
          </a:xfrm>
        </p:grpSpPr>
        <p:sp>
          <p:nvSpPr>
            <p:cNvPr id="9" name="AutoShape 52">
              <a:extLst>
                <a:ext uri="{FF2B5EF4-FFF2-40B4-BE49-F238E27FC236}">
                  <a16:creationId xmlns:a16="http://schemas.microsoft.com/office/drawing/2014/main" xmlns="" id="{FBE3B4E5-A887-B9D6-435F-2FE22E6EFA68}"/>
                </a:ext>
              </a:extLst>
            </p:cNvPr>
            <p:cNvSpPr>
              <a:spLocks noChangeArrowheads="1"/>
            </p:cNvSpPr>
            <p:nvPr/>
          </p:nvSpPr>
          <p:spPr bwMode="gray">
            <a:xfrm>
              <a:off x="990600" y="1191463"/>
              <a:ext cx="8390185"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kern="0">
                  <a:solidFill>
                    <a:srgbClr val="000000"/>
                  </a:solidFill>
                  <a:latin typeface="Cambria" panose="02040503050406030204" pitchFamily="18" charset="0"/>
                </a:rPr>
                <a:t>Chuyển đổi kiểu dữ liệu (type casting)</a:t>
              </a:r>
            </a:p>
          </p:txBody>
        </p:sp>
        <p:grpSp>
          <p:nvGrpSpPr>
            <p:cNvPr id="10" name="Group 17">
              <a:extLst>
                <a:ext uri="{FF2B5EF4-FFF2-40B4-BE49-F238E27FC236}">
                  <a16:creationId xmlns:a16="http://schemas.microsoft.com/office/drawing/2014/main" xmlns="" id="{1481A831-536C-4834-0112-2F00E40AC525}"/>
                </a:ext>
              </a:extLst>
            </p:cNvPr>
            <p:cNvGrpSpPr>
              <a:grpSpLocks/>
            </p:cNvGrpSpPr>
            <p:nvPr/>
          </p:nvGrpSpPr>
          <p:grpSpPr bwMode="auto">
            <a:xfrm>
              <a:off x="789624" y="1295400"/>
              <a:ext cx="353376" cy="272472"/>
              <a:chOff x="1110" y="2656"/>
              <a:chExt cx="1549" cy="1351"/>
            </a:xfrm>
          </p:grpSpPr>
          <p:sp>
            <p:nvSpPr>
              <p:cNvPr id="11" name="AutoShape 18">
                <a:extLst>
                  <a:ext uri="{FF2B5EF4-FFF2-40B4-BE49-F238E27FC236}">
                    <a16:creationId xmlns:a16="http://schemas.microsoft.com/office/drawing/2014/main" xmlns="" id="{E69F31C1-0084-C7ED-374A-2799DE81CDA3}"/>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2" name="AutoShape 19">
                <a:extLst>
                  <a:ext uri="{FF2B5EF4-FFF2-40B4-BE49-F238E27FC236}">
                    <a16:creationId xmlns:a16="http://schemas.microsoft.com/office/drawing/2014/main" xmlns="" id="{20BF93E0-60C8-E2FF-87FB-6E4B5E81214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3" name="AutoShape 20">
                <a:extLst>
                  <a:ext uri="{FF2B5EF4-FFF2-40B4-BE49-F238E27FC236}">
                    <a16:creationId xmlns:a16="http://schemas.microsoft.com/office/drawing/2014/main" xmlns="" id="{AB4B182B-6124-CB95-C2EE-6E6C1B7724E4}"/>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4" name="Content Placeholder 2">
            <a:extLst>
              <a:ext uri="{FF2B5EF4-FFF2-40B4-BE49-F238E27FC236}">
                <a16:creationId xmlns:a16="http://schemas.microsoft.com/office/drawing/2014/main" xmlns="" id="{BFF73479-CE89-76B3-62FB-C33D4FE5478C}"/>
              </a:ext>
            </a:extLst>
          </p:cNvPr>
          <p:cNvSpPr txBox="1">
            <a:spLocks/>
          </p:cNvSpPr>
          <p:nvPr/>
        </p:nvSpPr>
        <p:spPr>
          <a:xfrm>
            <a:off x="404491" y="1716926"/>
            <a:ext cx="11581187" cy="422774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just">
              <a:lnSpc>
                <a:spcPct val="114000"/>
              </a:lnSpc>
              <a:spcBef>
                <a:spcPts val="1000"/>
              </a:spcBef>
              <a:buClr>
                <a:srgbClr val="215D9F"/>
              </a:buClr>
              <a:buFont typeface="Wingdings" panose="05000000000000000000" pitchFamily="2" charset="2"/>
              <a:buChar char="ü"/>
            </a:pPr>
            <a:r>
              <a:rPr lang="en-US" sz="2800">
                <a:solidFill>
                  <a:prstClr val="black"/>
                </a:solidFill>
                <a:latin typeface="Cambria" panose="02040503050406030204" pitchFamily="18" charset="0"/>
              </a:rPr>
              <a:t>Hàm </a:t>
            </a:r>
            <a:r>
              <a:rPr lang="en-US" sz="2800" b="1">
                <a:solidFill>
                  <a:prstClr val="black"/>
                </a:solidFill>
                <a:latin typeface="Cambria" panose="02040503050406030204" pitchFamily="18" charset="0"/>
              </a:rPr>
              <a:t>int</a:t>
            </a:r>
            <a:r>
              <a:rPr lang="en-US" sz="2800">
                <a:solidFill>
                  <a:prstClr val="black"/>
                </a:solidFill>
                <a:latin typeface="Cambria" panose="02040503050406030204" pitchFamily="18" charset="0"/>
              </a:rPr>
              <a:t>(): </a:t>
            </a:r>
            <a:r>
              <a:rPr lang="en-US" sz="2000" i="1">
                <a:solidFill>
                  <a:schemeClr val="accent6"/>
                </a:solidFill>
                <a:latin typeface="Consolas" panose="020B0609020204030204" pitchFamily="49" charset="0"/>
              </a:rPr>
              <a:t>chuyển xâu, số thực sang số nguyên</a:t>
            </a:r>
          </a:p>
          <a:p>
            <a:pPr algn="just">
              <a:lnSpc>
                <a:spcPct val="114000"/>
              </a:lnSpc>
              <a:spcBef>
                <a:spcPts val="1000"/>
              </a:spcBef>
              <a:buClr>
                <a:srgbClr val="215D9F"/>
              </a:buClr>
              <a:buFont typeface="Wingdings" panose="05000000000000000000" pitchFamily="2" charset="2"/>
              <a:buChar char="ü"/>
            </a:pPr>
            <a:r>
              <a:rPr lang="en-US" sz="2800">
                <a:solidFill>
                  <a:prstClr val="black"/>
                </a:solidFill>
                <a:latin typeface="Cambria" panose="02040503050406030204" pitchFamily="18" charset="0"/>
              </a:rPr>
              <a:t>Hàm </a:t>
            </a:r>
            <a:r>
              <a:rPr lang="en-US" sz="2800" b="1">
                <a:solidFill>
                  <a:prstClr val="black"/>
                </a:solidFill>
                <a:latin typeface="Cambria" panose="02040503050406030204" pitchFamily="18" charset="0"/>
              </a:rPr>
              <a:t>float</a:t>
            </a:r>
            <a:r>
              <a:rPr lang="en-US" sz="2800">
                <a:solidFill>
                  <a:prstClr val="black"/>
                </a:solidFill>
                <a:latin typeface="Cambria" panose="02040503050406030204" pitchFamily="18" charset="0"/>
              </a:rPr>
              <a:t>(): </a:t>
            </a:r>
            <a:r>
              <a:rPr lang="en-US" sz="2000" i="1">
                <a:solidFill>
                  <a:schemeClr val="accent6"/>
                </a:solidFill>
                <a:latin typeface="Consolas" panose="020B0609020204030204" pitchFamily="49" charset="0"/>
              </a:rPr>
              <a:t>chuyển giá trị sang số thực</a:t>
            </a:r>
            <a:endParaRPr lang="en-US" sz="2800" i="1">
              <a:solidFill>
                <a:schemeClr val="accent6"/>
              </a:solidFill>
              <a:latin typeface="Consolas" panose="020B0609020204030204" pitchFamily="49" charset="0"/>
              <a:cs typeface="Courier New" panose="02070309020205020404" pitchFamily="49" charset="0"/>
            </a:endParaRPr>
          </a:p>
          <a:p>
            <a:pPr algn="just">
              <a:lnSpc>
                <a:spcPct val="114000"/>
              </a:lnSpc>
              <a:spcBef>
                <a:spcPts val="1000"/>
              </a:spcBef>
              <a:buClr>
                <a:srgbClr val="215D9F"/>
              </a:buClr>
              <a:buFont typeface="Wingdings" panose="05000000000000000000" pitchFamily="2" charset="2"/>
              <a:buChar char="ü"/>
            </a:pPr>
            <a:r>
              <a:rPr lang="en-US" sz="2800">
                <a:solidFill>
                  <a:prstClr val="black"/>
                </a:solidFill>
                <a:latin typeface="Cambria" panose="02040503050406030204" pitchFamily="18" charset="0"/>
              </a:rPr>
              <a:t>Hàm </a:t>
            </a:r>
            <a:r>
              <a:rPr lang="en-US" sz="2800" b="1">
                <a:solidFill>
                  <a:prstClr val="black"/>
                </a:solidFill>
                <a:latin typeface="Cambria" panose="02040503050406030204" pitchFamily="18" charset="0"/>
              </a:rPr>
              <a:t>str</a:t>
            </a:r>
            <a:r>
              <a:rPr lang="en-US" sz="2800">
                <a:solidFill>
                  <a:prstClr val="black"/>
                </a:solidFill>
                <a:latin typeface="Cambria" panose="02040503050406030204" pitchFamily="18" charset="0"/>
              </a:rPr>
              <a:t>(): </a:t>
            </a:r>
            <a:r>
              <a:rPr lang="en-US" sz="2000" i="1">
                <a:solidFill>
                  <a:schemeClr val="accent6"/>
                </a:solidFill>
                <a:latin typeface="Consolas" panose="020B0609020204030204" pitchFamily="49" charset="0"/>
              </a:rPr>
              <a:t>Chuyển giá trị sang xâu</a:t>
            </a:r>
          </a:p>
          <a:p>
            <a:pPr marL="0" indent="0" algn="just">
              <a:lnSpc>
                <a:spcPct val="114000"/>
              </a:lnSpc>
              <a:spcBef>
                <a:spcPts val="1000"/>
              </a:spcBef>
              <a:buClr>
                <a:srgbClr val="215D9F"/>
              </a:buClr>
              <a:buNone/>
            </a:pPr>
            <a:r>
              <a:rPr lang="en-US" sz="2800" b="1">
                <a:solidFill>
                  <a:srgbClr val="0000CC"/>
                </a:solidFill>
                <a:latin typeface="Cambria" panose="02040503050406030204" pitchFamily="18" charset="0"/>
                <a:ea typeface="Cambria" panose="02040503050406030204" pitchFamily="18" charset="0"/>
              </a:rPr>
              <a:t>Ví dụ:</a:t>
            </a:r>
          </a:p>
          <a:p>
            <a:pPr marL="0" indent="0" algn="just">
              <a:lnSpc>
                <a:spcPct val="114000"/>
              </a:lnSpc>
              <a:spcBef>
                <a:spcPts val="1000"/>
              </a:spcBef>
              <a:buClr>
                <a:srgbClr val="215D9F"/>
              </a:buClr>
              <a:buNone/>
            </a:pPr>
            <a:r>
              <a:rPr lang="en-US" sz="2800">
                <a:solidFill>
                  <a:srgbClr val="0000CC"/>
                </a:solidFill>
                <a:latin typeface="Cambria" panose="02040503050406030204" pitchFamily="18" charset="0"/>
                <a:ea typeface="Cambria" panose="02040503050406030204" pitchFamily="18" charset="0"/>
              </a:rPr>
              <a:t>11+int('4') </a:t>
            </a:r>
            <a:r>
              <a:rPr lang="en-US" sz="2000" i="1">
                <a:solidFill>
                  <a:schemeClr val="accent6"/>
                </a:solidFill>
                <a:latin typeface="Consolas" panose="020B0609020204030204" pitchFamily="49" charset="0"/>
              </a:rPr>
              <a:t>#-&gt; </a:t>
            </a:r>
            <a:r>
              <a:rPr lang="en-US" sz="2000" i="1" smtClean="0">
                <a:solidFill>
                  <a:schemeClr val="accent6"/>
                </a:solidFill>
                <a:latin typeface="Consolas" panose="020B0609020204030204" pitchFamily="49" charset="0"/>
              </a:rPr>
              <a:t>15 </a:t>
            </a:r>
            <a:r>
              <a:rPr lang="en-US" sz="2000" i="1">
                <a:solidFill>
                  <a:schemeClr val="accent6"/>
                </a:solidFill>
                <a:latin typeface="Consolas" panose="020B0609020204030204" pitchFamily="49" charset="0"/>
              </a:rPr>
              <a:t>(số)</a:t>
            </a:r>
          </a:p>
          <a:p>
            <a:pPr marL="0" indent="0" algn="just">
              <a:lnSpc>
                <a:spcPct val="114000"/>
              </a:lnSpc>
              <a:spcBef>
                <a:spcPts val="1000"/>
              </a:spcBef>
              <a:buClr>
                <a:srgbClr val="215D9F"/>
              </a:buClr>
              <a:buNone/>
            </a:pPr>
            <a:r>
              <a:rPr lang="en-US" sz="2800">
                <a:solidFill>
                  <a:srgbClr val="0000CC"/>
                </a:solidFill>
                <a:latin typeface="Cambria" panose="02040503050406030204" pitchFamily="18" charset="0"/>
                <a:ea typeface="Cambria" panose="02040503050406030204" pitchFamily="18" charset="0"/>
              </a:rPr>
              <a:t>'04'+str(11) </a:t>
            </a:r>
            <a:r>
              <a:rPr lang="en-US" sz="2000" i="1">
                <a:solidFill>
                  <a:schemeClr val="accent6"/>
                </a:solidFill>
                <a:latin typeface="Consolas" panose="020B0609020204030204" pitchFamily="49" charset="0"/>
              </a:rPr>
              <a:t>#-&gt; '0411' (xâu)</a:t>
            </a:r>
          </a:p>
          <a:p>
            <a:pPr marL="0" indent="0" algn="just">
              <a:lnSpc>
                <a:spcPct val="114000"/>
              </a:lnSpc>
              <a:spcBef>
                <a:spcPts val="1000"/>
              </a:spcBef>
              <a:buClr>
                <a:srgbClr val="215D9F"/>
              </a:buClr>
              <a:buNone/>
            </a:pPr>
            <a:r>
              <a:rPr lang="en-US" sz="2800">
                <a:solidFill>
                  <a:srgbClr val="0000CC"/>
                </a:solidFill>
                <a:latin typeface="Cambria" panose="02040503050406030204" pitchFamily="18" charset="0"/>
                <a:ea typeface="Cambria" panose="02040503050406030204" pitchFamily="18" charset="0"/>
              </a:rPr>
              <a:t>float('9.8')*10 </a:t>
            </a:r>
            <a:r>
              <a:rPr lang="en-US" sz="2000" i="1">
                <a:solidFill>
                  <a:schemeClr val="accent6"/>
                </a:solidFill>
                <a:latin typeface="Consolas" panose="020B0609020204030204" pitchFamily="49" charset="0"/>
              </a:rPr>
              <a:t>#-&gt; 98.0 (số thực)</a:t>
            </a:r>
            <a:endParaRPr lang="en-US" sz="2000" i="1">
              <a:solidFill>
                <a:schemeClr val="accent6"/>
              </a:solidFill>
              <a:latin typeface="Consolas" panose="020B0609020204030204" pitchFamily="49" charset="0"/>
              <a:sym typeface="Wingdings" panose="05000000000000000000" pitchFamily="2" charset="2"/>
            </a:endParaRPr>
          </a:p>
          <a:p>
            <a:pPr marL="0" indent="0" algn="just">
              <a:lnSpc>
                <a:spcPct val="114000"/>
              </a:lnSpc>
              <a:spcBef>
                <a:spcPts val="1000"/>
              </a:spcBef>
              <a:buClr>
                <a:srgbClr val="215D9F"/>
              </a:buClr>
              <a:buNone/>
            </a:pPr>
            <a:endParaRPr lang="en-US" sz="2000" i="1">
              <a:solidFill>
                <a:schemeClr val="accent6"/>
              </a:solidFill>
              <a:latin typeface="Consolas" panose="020B0609020204030204" pitchFamily="49" charset="0"/>
            </a:endParaRPr>
          </a:p>
          <a:p>
            <a:pPr marL="0" indent="0" algn="just">
              <a:lnSpc>
                <a:spcPct val="114000"/>
              </a:lnSpc>
              <a:spcBef>
                <a:spcPts val="1000"/>
              </a:spcBef>
              <a:buClr>
                <a:srgbClr val="215D9F"/>
              </a:buClr>
              <a:buNone/>
            </a:pPr>
            <a:endParaRPr lang="en-US" sz="2000" i="1">
              <a:solidFill>
                <a:schemeClr val="accent6"/>
              </a:solidFill>
              <a:latin typeface="Consolas" panose="020B0609020204030204" pitchFamily="49" charset="0"/>
            </a:endParaRPr>
          </a:p>
        </p:txBody>
      </p:sp>
    </p:spTree>
    <p:extLst>
      <p:ext uri="{BB962C8B-B14F-4D97-AF65-F5344CB8AC3E}">
        <p14:creationId xmlns:p14="http://schemas.microsoft.com/office/powerpoint/2010/main" val="40112134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grpId="0" nodeType="afterEffect" nodePh="1">
                                  <p:stCondLst>
                                    <p:cond delay="0"/>
                                  </p:stCondLst>
                                  <p:endCondLst>
                                    <p:cond evt="begin" delay="0">
                                      <p:tn val="5"/>
                                    </p:cond>
                                  </p:endCondLst>
                                  <p:childTnLst>
                                    <p:set>
                                      <p:cBhvr>
                                        <p:cTn id="6" dur="1" fill="hold">
                                          <p:stCondLst>
                                            <p:cond delay="0"/>
                                          </p:stCondLst>
                                        </p:cTn>
                                        <p:tgtEl>
                                          <p:spTgt spid="44046"/>
                                        </p:tgtEl>
                                        <p:attrNameLst>
                                          <p:attrName>style.visibility</p:attrName>
                                        </p:attrNameLst>
                                      </p:cBhvr>
                                      <p:to>
                                        <p:strVal val="visible"/>
                                      </p:to>
                                    </p:set>
                                    <p:animEffect transition="in" filter="strips(downRight)">
                                      <p:cBhvr>
                                        <p:cTn id="7" dur="10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9" name="Picture 7" descr="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00800"/>
            <a:ext cx="121888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44040" name="Picture 8" descr="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09600"/>
          </a:xfrm>
          <a:prstGeom prst="rect">
            <a:avLst/>
          </a:prstGeom>
          <a:noFill/>
          <a:extLst>
            <a:ext uri="{909E8E84-426E-40DD-AFC4-6F175D3DCCD1}">
              <a14:hiddenFill xmlns:a14="http://schemas.microsoft.com/office/drawing/2010/main">
                <a:solidFill>
                  <a:srgbClr val="FFFFFF"/>
                </a:solidFill>
              </a14:hiddenFill>
            </a:ext>
          </a:extLst>
        </p:spPr>
      </p:pic>
      <p:sp>
        <p:nvSpPr>
          <p:cNvPr id="44046" name="Rectangle 14"/>
          <p:cNvSpPr>
            <a:spLocks noChangeArrowheads="1"/>
          </p:cNvSpPr>
          <p:nvPr/>
        </p:nvSpPr>
        <p:spPr bwMode="auto">
          <a:xfrm>
            <a:off x="507868" y="5105400"/>
            <a:ext cx="1117309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96875" indent="-396875" algn="just">
              <a:spcBef>
                <a:spcPct val="20000"/>
              </a:spcBef>
              <a:buClr>
                <a:srgbClr val="0000FF"/>
              </a:buClr>
              <a:buFont typeface="Wingdings" pitchFamily="2" charset="2"/>
              <a:buChar char="v"/>
            </a:pPr>
            <a:endParaRPr lang="en-US" sz="2200" b="1">
              <a:latin typeface=".VnSouthern" pitchFamily="34" charset="0"/>
            </a:endParaRPr>
          </a:p>
        </p:txBody>
      </p:sp>
      <p:sp>
        <p:nvSpPr>
          <p:cNvPr id="2" name="Rectangle 1"/>
          <p:cNvSpPr/>
          <p:nvPr/>
        </p:nvSpPr>
        <p:spPr>
          <a:xfrm>
            <a:off x="3859795" y="24826"/>
            <a:ext cx="5891265" cy="584775"/>
          </a:xfrm>
          <a:prstGeom prst="rect">
            <a:avLst/>
          </a:prstGeom>
        </p:spPr>
        <p:txBody>
          <a:bodyPr wrap="square">
            <a:spAutoFit/>
          </a:bodyPr>
          <a:lstStyle/>
          <a:p>
            <a:pPr lvl="1"/>
            <a:r>
              <a:rPr lang="en-US" b="1">
                <a:solidFill>
                  <a:srgbClr val="FF0000"/>
                </a:solidFill>
                <a:latin typeface="Times New Roman" pitchFamily="18" charset="0"/>
                <a:cs typeface="Times New Roman" pitchFamily="18" charset="0"/>
              </a:rPr>
              <a:t>NỘI DUNG</a:t>
            </a:r>
            <a:endParaRPr lang="en-US" sz="1800">
              <a:solidFill>
                <a:srgbClr val="FF0000"/>
              </a:solidFill>
              <a:latin typeface="Times New Roman" pitchFamily="18" charset="0"/>
              <a:cs typeface="Times New Roman" pitchFamily="18" charset="0"/>
            </a:endParaRPr>
          </a:p>
        </p:txBody>
      </p:sp>
      <p:grpSp>
        <p:nvGrpSpPr>
          <p:cNvPr id="10" name="Group 9"/>
          <p:cNvGrpSpPr/>
          <p:nvPr/>
        </p:nvGrpSpPr>
        <p:grpSpPr>
          <a:xfrm>
            <a:off x="203147" y="746523"/>
            <a:ext cx="11477810" cy="508000"/>
            <a:chOff x="789624" y="1191463"/>
            <a:chExt cx="8591161" cy="508000"/>
          </a:xfrm>
        </p:grpSpPr>
        <p:sp>
          <p:nvSpPr>
            <p:cNvPr id="11" name="AutoShape 52"/>
            <p:cNvSpPr>
              <a:spLocks noChangeArrowheads="1"/>
            </p:cNvSpPr>
            <p:nvPr/>
          </p:nvSpPr>
          <p:spPr bwMode="gray">
            <a:xfrm>
              <a:off x="990600" y="1191463"/>
              <a:ext cx="8390185"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solidFill>
                    <a:srgbClr val="3333FF"/>
                  </a:solidFill>
                  <a:latin typeface="Cambria" panose="02040503050406030204" pitchFamily="18" charset="0"/>
                </a:rPr>
                <a:t>Gán giá trị (khai báo biến); Một số kiểu dữ liệu chuẩn </a:t>
              </a:r>
              <a:endParaRPr lang="en-US" sz="2400" b="1" kern="0">
                <a:solidFill>
                  <a:srgbClr val="3333FF"/>
                </a:solidFill>
                <a:latin typeface="Cambria" panose="02040503050406030204" pitchFamily="18"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8" name="Content Placeholder 2"/>
          <p:cNvSpPr txBox="1">
            <a:spLocks/>
          </p:cNvSpPr>
          <p:nvPr/>
        </p:nvSpPr>
        <p:spPr>
          <a:xfrm>
            <a:off x="0" y="1447800"/>
            <a:ext cx="12188825" cy="42672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0" indent="-514350" algn="just">
              <a:lnSpc>
                <a:spcPct val="114000"/>
              </a:lnSpc>
              <a:spcBef>
                <a:spcPts val="1000"/>
              </a:spcBef>
              <a:buClr>
                <a:srgbClr val="215D9F"/>
              </a:buClr>
              <a:buAutoNum type="arabicPeriod"/>
            </a:pPr>
            <a:r>
              <a:rPr lang="en-US" sz="2400" b="1">
                <a:solidFill>
                  <a:prstClr val="black"/>
                </a:solidFill>
                <a:latin typeface="Cambria" panose="02040503050406030204" pitchFamily="18" charset="0"/>
              </a:rPr>
              <a:t>Gán giá trị (khai báo biến)</a:t>
            </a:r>
          </a:p>
          <a:p>
            <a:pPr marL="0" lvl="0" indent="0" algn="just">
              <a:lnSpc>
                <a:spcPct val="114000"/>
              </a:lnSpc>
              <a:spcBef>
                <a:spcPts val="1000"/>
              </a:spcBef>
              <a:buClr>
                <a:srgbClr val="215D9F"/>
              </a:buClr>
              <a:buNone/>
            </a:pPr>
            <a:r>
              <a:rPr lang="en-US" sz="2400">
                <a:solidFill>
                  <a:prstClr val="black"/>
                </a:solidFill>
                <a:latin typeface="Cambria" panose="02040503050406030204" pitchFamily="18" charset="0"/>
              </a:rPr>
              <a:t>Cp: </a:t>
            </a:r>
            <a:r>
              <a:rPr lang="en-US" sz="2400" b="1">
                <a:solidFill>
                  <a:prstClr val="black"/>
                </a:solidFill>
                <a:latin typeface="Cambria" panose="02040503050406030204" pitchFamily="18" charset="0"/>
              </a:rPr>
              <a:t>&lt;Tên biến&gt; </a:t>
            </a:r>
            <a:r>
              <a:rPr lang="en-US" sz="2400" b="1">
                <a:solidFill>
                  <a:srgbClr val="FF0000"/>
                </a:solidFill>
                <a:latin typeface="Cambria" panose="02040503050406030204" pitchFamily="18" charset="0"/>
              </a:rPr>
              <a:t>=</a:t>
            </a:r>
            <a:r>
              <a:rPr lang="en-US" sz="2400" b="1">
                <a:solidFill>
                  <a:prstClr val="black"/>
                </a:solidFill>
                <a:latin typeface="Cambria" panose="02040503050406030204" pitchFamily="18" charset="0"/>
              </a:rPr>
              <a:t> &lt;Biểu thức&gt;</a:t>
            </a:r>
          </a:p>
          <a:p>
            <a:pPr marL="0" lvl="0" indent="0" algn="just">
              <a:lnSpc>
                <a:spcPct val="114000"/>
              </a:lnSpc>
              <a:spcBef>
                <a:spcPts val="1000"/>
              </a:spcBef>
              <a:buClr>
                <a:srgbClr val="215D9F"/>
              </a:buClr>
              <a:buNone/>
            </a:pPr>
            <a:r>
              <a:rPr lang="en-US" sz="2400" i="1">
                <a:solidFill>
                  <a:prstClr val="black"/>
                </a:solidFill>
                <a:latin typeface="Cambria" panose="02040503050406030204" pitchFamily="18" charset="0"/>
              </a:rPr>
              <a:t>Trong đó:</a:t>
            </a:r>
          </a:p>
          <a:p>
            <a:pPr marL="0" lvl="0" indent="0" algn="just">
              <a:lnSpc>
                <a:spcPct val="114000"/>
              </a:lnSpc>
              <a:spcBef>
                <a:spcPts val="1000"/>
              </a:spcBef>
              <a:buClr>
                <a:srgbClr val="215D9F"/>
              </a:buClr>
              <a:buNone/>
            </a:pPr>
            <a:r>
              <a:rPr lang="en-US" sz="2400">
                <a:solidFill>
                  <a:srgbClr val="FF0000"/>
                </a:solidFill>
                <a:latin typeface="Cambria" panose="02040503050406030204" pitchFamily="18" charset="0"/>
              </a:rPr>
              <a:t>&lt;Tên biến&gt;: </a:t>
            </a:r>
            <a:r>
              <a:rPr lang="en-US" sz="2400">
                <a:solidFill>
                  <a:prstClr val="black"/>
                </a:solidFill>
                <a:latin typeface="Cambria" panose="02040503050406030204" pitchFamily="18" charset="0"/>
              </a:rPr>
              <a:t>Do người lập trình đặt theo quy tắc đặt tên của Python.</a:t>
            </a:r>
          </a:p>
          <a:p>
            <a:pPr marL="0" lvl="0" indent="0" algn="just">
              <a:lnSpc>
                <a:spcPct val="114000"/>
              </a:lnSpc>
              <a:spcBef>
                <a:spcPts val="1000"/>
              </a:spcBef>
              <a:buClr>
                <a:srgbClr val="215D9F"/>
              </a:buClr>
              <a:buNone/>
            </a:pPr>
            <a:r>
              <a:rPr lang="en-US" sz="2400">
                <a:solidFill>
                  <a:srgbClr val="FF0000"/>
                </a:solidFill>
                <a:latin typeface="Cambria" panose="02040503050406030204" pitchFamily="18" charset="0"/>
              </a:rPr>
              <a:t>&lt;Biểu thức&gt;: </a:t>
            </a:r>
            <a:r>
              <a:rPr lang="en-US" sz="2400">
                <a:solidFill>
                  <a:prstClr val="black"/>
                </a:solidFill>
                <a:latin typeface="Cambria" panose="02040503050406030204" pitchFamily="18" charset="0"/>
              </a:rPr>
              <a:t>Là các hằng số, xâu, logic, các biểu thức số học, quan hệ, logic, các hàm…</a:t>
            </a:r>
          </a:p>
          <a:p>
            <a:pPr marL="0" lvl="0" indent="0" algn="just">
              <a:lnSpc>
                <a:spcPct val="114000"/>
              </a:lnSpc>
              <a:spcBef>
                <a:spcPts val="1000"/>
              </a:spcBef>
              <a:buClr>
                <a:srgbClr val="215D9F"/>
              </a:buClr>
              <a:buNone/>
            </a:pPr>
            <a:r>
              <a:rPr lang="en-US" sz="2400">
                <a:solidFill>
                  <a:prstClr val="black"/>
                </a:solidFill>
                <a:latin typeface="Cambria" panose="02040503050406030204" pitchFamily="18" charset="0"/>
              </a:rPr>
              <a:t>Ví dụ: </a:t>
            </a:r>
            <a:r>
              <a:rPr lang="en-US" sz="2400" b="1">
                <a:solidFill>
                  <a:prstClr val="black"/>
                </a:solidFill>
                <a:latin typeface="Cambria" panose="02040503050406030204" pitchFamily="18" charset="0"/>
              </a:rPr>
              <a:t>x=5</a:t>
            </a:r>
            <a:r>
              <a:rPr lang="en-US" sz="2400">
                <a:solidFill>
                  <a:prstClr val="black"/>
                </a:solidFill>
                <a:latin typeface="Cambria" panose="02040503050406030204" pitchFamily="18" charset="0"/>
              </a:rPr>
              <a:t> </a:t>
            </a:r>
            <a:r>
              <a:rPr lang="en-US" sz="2400">
                <a:solidFill>
                  <a:schemeClr val="accent2">
                    <a:lumMod val="60000"/>
                    <a:lumOff val="40000"/>
                  </a:schemeClr>
                </a:solidFill>
                <a:latin typeface="Cambria" panose="02040503050406030204" pitchFamily="18" charset="0"/>
              </a:rPr>
              <a:t># gán giá trị nguyên bằng 5 cho biến x (khai báo x nhận giá trị nguyên là 5)</a:t>
            </a:r>
          </a:p>
        </p:txBody>
      </p:sp>
    </p:spTree>
    <p:extLst>
      <p:ext uri="{BB962C8B-B14F-4D97-AF65-F5344CB8AC3E}">
        <p14:creationId xmlns:p14="http://schemas.microsoft.com/office/powerpoint/2010/main" val="23845708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grpId="0" nodeType="afterEffect" nodePh="1">
                                  <p:stCondLst>
                                    <p:cond delay="0"/>
                                  </p:stCondLst>
                                  <p:endCondLst>
                                    <p:cond evt="begin" delay="0">
                                      <p:tn val="5"/>
                                    </p:cond>
                                  </p:endCondLst>
                                  <p:childTnLst>
                                    <p:set>
                                      <p:cBhvr>
                                        <p:cTn id="6" dur="1" fill="hold">
                                          <p:stCondLst>
                                            <p:cond delay="0"/>
                                          </p:stCondLst>
                                        </p:cTn>
                                        <p:tgtEl>
                                          <p:spTgt spid="44046"/>
                                        </p:tgtEl>
                                        <p:attrNameLst>
                                          <p:attrName>style.visibility</p:attrName>
                                        </p:attrNameLst>
                                      </p:cBhvr>
                                      <p:to>
                                        <p:strVal val="visible"/>
                                      </p:to>
                                    </p:set>
                                    <p:animEffect transition="in" filter="strips(downRight)">
                                      <p:cBhvr>
                                        <p:cTn id="7" dur="10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9" name="Picture 7" descr="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00800"/>
            <a:ext cx="121888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44040" name="Picture 8" descr="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09600"/>
          </a:xfrm>
          <a:prstGeom prst="rect">
            <a:avLst/>
          </a:prstGeom>
          <a:noFill/>
          <a:extLst>
            <a:ext uri="{909E8E84-426E-40DD-AFC4-6F175D3DCCD1}">
              <a14:hiddenFill xmlns:a14="http://schemas.microsoft.com/office/drawing/2010/main">
                <a:solidFill>
                  <a:srgbClr val="FFFFFF"/>
                </a:solidFill>
              </a14:hiddenFill>
            </a:ext>
          </a:extLst>
        </p:spPr>
      </p:pic>
      <p:sp>
        <p:nvSpPr>
          <p:cNvPr id="44046" name="Rectangle 14"/>
          <p:cNvSpPr>
            <a:spLocks noChangeArrowheads="1"/>
          </p:cNvSpPr>
          <p:nvPr/>
        </p:nvSpPr>
        <p:spPr bwMode="auto">
          <a:xfrm>
            <a:off x="507868" y="5105400"/>
            <a:ext cx="1117309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96875" indent="-396875" algn="just">
              <a:spcBef>
                <a:spcPct val="20000"/>
              </a:spcBef>
              <a:buClr>
                <a:srgbClr val="0000FF"/>
              </a:buClr>
              <a:buFont typeface="Wingdings" pitchFamily="2" charset="2"/>
              <a:buChar char="v"/>
            </a:pPr>
            <a:endParaRPr lang="en-US" sz="2200" b="1">
              <a:latin typeface=".VnSouthern" pitchFamily="34" charset="0"/>
            </a:endParaRPr>
          </a:p>
        </p:txBody>
      </p:sp>
      <p:sp>
        <p:nvSpPr>
          <p:cNvPr id="2" name="Rectangle 1"/>
          <p:cNvSpPr/>
          <p:nvPr/>
        </p:nvSpPr>
        <p:spPr>
          <a:xfrm>
            <a:off x="3859795" y="24826"/>
            <a:ext cx="7211721" cy="584775"/>
          </a:xfrm>
          <a:prstGeom prst="rect">
            <a:avLst/>
          </a:prstGeom>
        </p:spPr>
        <p:txBody>
          <a:bodyPr wrap="square">
            <a:spAutoFit/>
          </a:bodyPr>
          <a:lstStyle/>
          <a:p>
            <a:pPr lvl="1"/>
            <a:r>
              <a:rPr lang="en-US" b="1">
                <a:solidFill>
                  <a:srgbClr val="FF0000"/>
                </a:solidFill>
                <a:latin typeface="Times New Roman" pitchFamily="18" charset="0"/>
                <a:cs typeface="Times New Roman" pitchFamily="18" charset="0"/>
              </a:rPr>
              <a:t>NỘI DUNG</a:t>
            </a:r>
            <a:endParaRPr lang="en-US" sz="1800">
              <a:solidFill>
                <a:srgbClr val="FF0000"/>
              </a:solidFill>
              <a:latin typeface="Times New Roman" pitchFamily="18" charset="0"/>
              <a:cs typeface="Times New Roman" pitchFamily="18" charset="0"/>
            </a:endParaRPr>
          </a:p>
        </p:txBody>
      </p:sp>
      <p:sp>
        <p:nvSpPr>
          <p:cNvPr id="8" name="Content Placeholder 2"/>
          <p:cNvSpPr txBox="1">
            <a:spLocks/>
          </p:cNvSpPr>
          <p:nvPr/>
        </p:nvSpPr>
        <p:spPr>
          <a:xfrm>
            <a:off x="87063" y="1618062"/>
            <a:ext cx="12373690" cy="476822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1000"/>
              </a:spcBef>
              <a:spcAft>
                <a:spcPts val="0"/>
              </a:spcAft>
              <a:buClr>
                <a:srgbClr val="215D9F"/>
              </a:buClr>
              <a:buSzTx/>
              <a:buFont typeface="Arial" pitchFamily="34" charset="0"/>
              <a:buNone/>
              <a:tabLst/>
              <a:defRPr/>
            </a:pPr>
            <a:r>
              <a:rPr kumimoji="0" lang="en-US" sz="2800" b="1" i="0" u="none" strike="noStrike" kern="1200" cap="none" spc="0" normalizeH="0" baseline="0" noProof="0">
                <a:ln>
                  <a:noFill/>
                </a:ln>
                <a:solidFill>
                  <a:prstClr val="black"/>
                </a:solidFill>
                <a:effectLst/>
                <a:uLnTx/>
                <a:uFillTx/>
                <a:latin typeface="Cambria" panose="02040503050406030204" pitchFamily="18" charset="0"/>
                <a:ea typeface="+mn-ea"/>
                <a:cs typeface="+mn-cs"/>
              </a:rPr>
              <a:t>2. Kiểu nguyên (</a:t>
            </a:r>
            <a:r>
              <a:rPr kumimoji="0" lang="en-US" sz="2800" b="1" i="0" u="none" strike="noStrike" kern="1200" cap="none" spc="0" normalizeH="0" baseline="0" noProof="0">
                <a:ln>
                  <a:noFill/>
                </a:ln>
                <a:solidFill>
                  <a:srgbClr val="FF0000"/>
                </a:solidFill>
                <a:effectLst/>
                <a:uLnTx/>
                <a:uFillTx/>
                <a:latin typeface="Cambria" panose="02040503050406030204" pitchFamily="18" charset="0"/>
                <a:ea typeface="+mn-ea"/>
                <a:cs typeface="+mn-cs"/>
              </a:rPr>
              <a:t>int</a:t>
            </a:r>
            <a:r>
              <a:rPr kumimoji="0" lang="en-US" sz="2800" b="1" i="0" u="none" strike="noStrike" kern="1200" cap="none" spc="0" normalizeH="0" baseline="0" noProof="0">
                <a:ln>
                  <a:noFill/>
                </a:ln>
                <a:solidFill>
                  <a:prstClr val="black"/>
                </a:solidFill>
                <a:effectLst/>
                <a:uLnTx/>
                <a:uFillTx/>
                <a:latin typeface="Cambria" panose="02040503050406030204" pitchFamily="18" charset="0"/>
                <a:ea typeface="+mn-ea"/>
                <a:cs typeface="+mn-cs"/>
              </a:rPr>
              <a:t>)</a:t>
            </a:r>
          </a:p>
          <a:p>
            <a:pPr marL="0" marR="0" lvl="0" indent="0" algn="just" defTabSz="914400" rtl="0" eaLnBrk="1" fontAlgn="auto" latinLnBrk="0" hangingPunct="1">
              <a:lnSpc>
                <a:spcPct val="100000"/>
              </a:lnSpc>
              <a:spcBef>
                <a:spcPts val="1000"/>
              </a:spcBef>
              <a:spcAft>
                <a:spcPts val="0"/>
              </a:spcAft>
              <a:buClr>
                <a:srgbClr val="215D9F"/>
              </a:buClr>
              <a:buSzTx/>
              <a:buFont typeface="Arial" pitchFamily="34" charset="0"/>
              <a:buNone/>
              <a:tabLst/>
              <a:defRPr/>
            </a:pPr>
            <a:r>
              <a:rPr kumimoji="0" lang="en-US" sz="2000" b="0" i="0" u="none" strike="noStrike" kern="1200" cap="none" spc="0" normalizeH="0" baseline="0" noProof="0">
                <a:ln>
                  <a:noFill/>
                </a:ln>
                <a:solidFill>
                  <a:srgbClr val="C0504D">
                    <a:lumMod val="60000"/>
                    <a:lumOff val="40000"/>
                  </a:srgbClr>
                </a:solidFill>
                <a:effectLst/>
                <a:uLnTx/>
                <a:uFillTx/>
                <a:latin typeface="Cambria" panose="02040503050406030204" pitchFamily="18" charset="0"/>
                <a:ea typeface="+mn-ea"/>
                <a:cs typeface="+mn-cs"/>
              </a:rPr>
              <a:t># Khai báo và gán giá trị nguyên cho biến a,b,c.</a:t>
            </a:r>
          </a:p>
          <a:p>
            <a:pPr marL="0" marR="0" lvl="0" indent="0" algn="just" defTabSz="914400" rtl="0" eaLnBrk="1" fontAlgn="auto" latinLnBrk="0" hangingPunct="1">
              <a:lnSpc>
                <a:spcPct val="100000"/>
              </a:lnSpc>
              <a:spcBef>
                <a:spcPts val="1000"/>
              </a:spcBef>
              <a:spcAft>
                <a:spcPts val="0"/>
              </a:spcAft>
              <a:buClr>
                <a:srgbClr val="215D9F"/>
              </a:buClr>
              <a:buSzTx/>
              <a:buFont typeface="Arial" pitchFamily="34" charset="0"/>
              <a:buNone/>
              <a:tabLst/>
              <a:defRPr/>
            </a:pPr>
            <a:r>
              <a:rPr kumimoji="0" lang="en-US" sz="2800" b="0"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a=5</a:t>
            </a:r>
          </a:p>
          <a:p>
            <a:pPr marL="0" marR="0" lvl="0" indent="0" algn="just" defTabSz="914400" rtl="0" eaLnBrk="1" fontAlgn="auto" latinLnBrk="0" hangingPunct="1">
              <a:lnSpc>
                <a:spcPct val="100000"/>
              </a:lnSpc>
              <a:spcBef>
                <a:spcPts val="1000"/>
              </a:spcBef>
              <a:spcAft>
                <a:spcPts val="0"/>
              </a:spcAft>
              <a:buClr>
                <a:srgbClr val="215D9F"/>
              </a:buClr>
              <a:buSzTx/>
              <a:buFont typeface="Arial" pitchFamily="34" charset="0"/>
              <a:buNone/>
              <a:tabLst/>
              <a:defRPr/>
            </a:pPr>
            <a:r>
              <a:rPr kumimoji="0" lang="en-US" sz="2800" b="0"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b=8</a:t>
            </a:r>
          </a:p>
          <a:p>
            <a:pPr marL="0" marR="0" lvl="0" indent="0" algn="just" defTabSz="914400" rtl="0" eaLnBrk="1" fontAlgn="auto" latinLnBrk="0" hangingPunct="1">
              <a:lnSpc>
                <a:spcPct val="100000"/>
              </a:lnSpc>
              <a:spcBef>
                <a:spcPts val="1000"/>
              </a:spcBef>
              <a:spcAft>
                <a:spcPts val="0"/>
              </a:spcAft>
              <a:buClr>
                <a:srgbClr val="215D9F"/>
              </a:buClr>
              <a:buSzTx/>
              <a:buFont typeface="Arial" pitchFamily="34" charset="0"/>
              <a:buNone/>
              <a:tabLst/>
              <a:defRPr/>
            </a:pPr>
            <a:r>
              <a:rPr kumimoji="0" lang="en-US" sz="2800" b="0"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c=9</a:t>
            </a:r>
          </a:p>
          <a:p>
            <a:pPr marL="0" marR="0" lvl="0" indent="0" algn="just" defTabSz="914400" rtl="0" eaLnBrk="1" fontAlgn="auto" latinLnBrk="0" hangingPunct="1">
              <a:lnSpc>
                <a:spcPct val="100000"/>
              </a:lnSpc>
              <a:spcBef>
                <a:spcPts val="1000"/>
              </a:spcBef>
              <a:spcAft>
                <a:spcPts val="0"/>
              </a:spcAft>
              <a:buClr>
                <a:srgbClr val="215D9F"/>
              </a:buClr>
              <a:buSzTx/>
              <a:buFont typeface="Arial" pitchFamily="34" charset="0"/>
              <a:buNone/>
              <a:tabLst/>
              <a:defRPr/>
            </a:pPr>
            <a:r>
              <a:rPr kumimoji="0" lang="en-US" sz="2800" b="0" i="0" u="none" strike="noStrike" kern="1200" cap="none" spc="0" normalizeH="0" baseline="0" noProof="0">
                <a:ln>
                  <a:noFill/>
                </a:ln>
                <a:solidFill>
                  <a:prstClr val="black"/>
                </a:solidFill>
                <a:effectLst/>
                <a:uLnTx/>
                <a:uFillTx/>
                <a:latin typeface="Cambria" panose="02040503050406030204" pitchFamily="18" charset="0"/>
                <a:ea typeface="+mn-ea"/>
                <a:cs typeface="+mn-cs"/>
              </a:rPr>
              <a:t># Cách khác</a:t>
            </a:r>
          </a:p>
          <a:p>
            <a:pPr marL="0" marR="0" lvl="0" indent="0" algn="just" defTabSz="914400" rtl="0" eaLnBrk="1" fontAlgn="auto" latinLnBrk="0" hangingPunct="1">
              <a:lnSpc>
                <a:spcPct val="100000"/>
              </a:lnSpc>
              <a:spcBef>
                <a:spcPts val="1000"/>
              </a:spcBef>
              <a:spcAft>
                <a:spcPts val="0"/>
              </a:spcAft>
              <a:buClr>
                <a:srgbClr val="215D9F"/>
              </a:buClr>
              <a:buSzTx/>
              <a:buFont typeface="Arial" pitchFamily="34" charset="0"/>
              <a:buNone/>
              <a:tabLst/>
              <a:defRPr/>
            </a:pPr>
            <a:r>
              <a:rPr kumimoji="0" lang="en-US" sz="2800" b="0"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a,b,c=5,8,9</a:t>
            </a:r>
            <a:r>
              <a:rPr kumimoji="0" lang="en-US" sz="2800" b="0" i="0" u="none" strike="noStrike" kern="1200" cap="none" spc="0" normalizeH="0" baseline="0" noProof="0">
                <a:ln>
                  <a:noFill/>
                </a:ln>
                <a:solidFill>
                  <a:prstClr val="black"/>
                </a:solidFill>
                <a:effectLst/>
                <a:uLnTx/>
                <a:uFillTx/>
                <a:latin typeface="Cambria" panose="02040503050406030204" pitchFamily="18" charset="0"/>
                <a:ea typeface="+mn-ea"/>
                <a:cs typeface="+mn-cs"/>
              </a:rPr>
              <a:t> </a:t>
            </a:r>
            <a:r>
              <a:rPr kumimoji="0" lang="en-US" sz="2000" b="0" i="0" u="none" strike="noStrike" kern="1200" cap="none" spc="0" normalizeH="0" baseline="0" noProof="0">
                <a:ln>
                  <a:noFill/>
                </a:ln>
                <a:solidFill>
                  <a:srgbClr val="C0504D">
                    <a:lumMod val="60000"/>
                    <a:lumOff val="40000"/>
                  </a:srgbClr>
                </a:solidFill>
                <a:effectLst/>
                <a:uLnTx/>
                <a:uFillTx/>
                <a:latin typeface="Cambria" panose="02040503050406030204" pitchFamily="18" charset="0"/>
                <a:ea typeface="+mn-ea"/>
                <a:cs typeface="+mn-cs"/>
              </a:rPr>
              <a:t># rút gọn việc gán giá trị</a:t>
            </a:r>
          </a:p>
          <a:p>
            <a:pPr marL="0" marR="0" lvl="0" indent="0" algn="just" defTabSz="914400" rtl="0" eaLnBrk="1" fontAlgn="auto" latinLnBrk="0" hangingPunct="1">
              <a:lnSpc>
                <a:spcPct val="100000"/>
              </a:lnSpc>
              <a:spcBef>
                <a:spcPts val="1000"/>
              </a:spcBef>
              <a:spcAft>
                <a:spcPts val="0"/>
              </a:spcAft>
              <a:buClr>
                <a:srgbClr val="215D9F"/>
              </a:buClr>
              <a:buSzTx/>
              <a:buFont typeface="Arial" pitchFamily="34" charset="0"/>
              <a:buNone/>
              <a:tabLst/>
              <a:defRPr/>
            </a:pPr>
            <a:r>
              <a:rPr kumimoji="0" lang="en-US" sz="2400" b="0" i="0" u="none" strike="noStrike" kern="1200" cap="none" spc="0" normalizeH="0" baseline="0" noProof="0">
                <a:ln>
                  <a:noFill/>
                </a:ln>
                <a:solidFill>
                  <a:prstClr val="black"/>
                </a:solidFill>
                <a:effectLst/>
                <a:uLnTx/>
                <a:uFillTx/>
                <a:latin typeface="Cambria" panose="02040503050406030204" pitchFamily="18" charset="0"/>
                <a:ea typeface="+mn-ea"/>
                <a:cs typeface="+mn-cs"/>
              </a:rPr>
              <a:t># Gán nhiều biến cho cùng giá trị</a:t>
            </a:r>
          </a:p>
          <a:p>
            <a:pPr marL="0" marR="0" lvl="0" indent="0" algn="just" defTabSz="914400" rtl="0" eaLnBrk="1" fontAlgn="auto" latinLnBrk="0" hangingPunct="1">
              <a:lnSpc>
                <a:spcPct val="100000"/>
              </a:lnSpc>
              <a:spcBef>
                <a:spcPts val="1000"/>
              </a:spcBef>
              <a:spcAft>
                <a:spcPts val="0"/>
              </a:spcAft>
              <a:buClr>
                <a:srgbClr val="215D9F"/>
              </a:buClr>
              <a:buSzTx/>
              <a:buFont typeface="Arial" pitchFamily="34" charset="0"/>
              <a:buNone/>
              <a:tabLst/>
              <a:defRPr/>
            </a:pPr>
            <a:r>
              <a:rPr kumimoji="0" lang="en-US" sz="2800" b="0"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x=y=z=5</a:t>
            </a:r>
          </a:p>
        </p:txBody>
      </p:sp>
      <p:grpSp>
        <p:nvGrpSpPr>
          <p:cNvPr id="9" name="Group 8">
            <a:extLst>
              <a:ext uri="{FF2B5EF4-FFF2-40B4-BE49-F238E27FC236}">
                <a16:creationId xmlns:a16="http://schemas.microsoft.com/office/drawing/2014/main" xmlns="" id="{82108871-E593-4F99-A113-F13C7D614163}"/>
              </a:ext>
            </a:extLst>
          </p:cNvPr>
          <p:cNvGrpSpPr/>
          <p:nvPr/>
        </p:nvGrpSpPr>
        <p:grpSpPr>
          <a:xfrm>
            <a:off x="203147" y="711200"/>
            <a:ext cx="11680957" cy="508000"/>
            <a:chOff x="789624" y="1191463"/>
            <a:chExt cx="8197072" cy="508000"/>
          </a:xfrm>
        </p:grpSpPr>
        <p:sp>
          <p:nvSpPr>
            <p:cNvPr id="10" name="AutoShape 52">
              <a:extLst>
                <a:ext uri="{FF2B5EF4-FFF2-40B4-BE49-F238E27FC236}">
                  <a16:creationId xmlns:a16="http://schemas.microsoft.com/office/drawing/2014/main" xmlns="" id="{D7E3E19A-243D-4594-82AC-99052B7817EB}"/>
                </a:ext>
              </a:extLst>
            </p:cNvPr>
            <p:cNvSpPr>
              <a:spLocks noChangeArrowheads="1"/>
            </p:cNvSpPr>
            <p:nvPr/>
          </p:nvSpPr>
          <p:spPr bwMode="gray">
            <a:xfrm>
              <a:off x="990600" y="1191463"/>
              <a:ext cx="7996096"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600" b="1">
                  <a:latin typeface="Cambria" panose="02040503050406030204" pitchFamily="18" charset="0"/>
                </a:rPr>
                <a:t>Gán giá trị (khai báo biến); Một số kiểu dữ liệu chuẩn </a:t>
              </a:r>
              <a:endParaRPr lang="en-US" sz="2600" b="1" kern="0">
                <a:solidFill>
                  <a:srgbClr val="000000"/>
                </a:solidFill>
                <a:latin typeface="Cambria" panose="02040503050406030204" pitchFamily="18" charset="0"/>
              </a:endParaRPr>
            </a:p>
          </p:txBody>
        </p:sp>
        <p:grpSp>
          <p:nvGrpSpPr>
            <p:cNvPr id="11" name="Group 17">
              <a:extLst>
                <a:ext uri="{FF2B5EF4-FFF2-40B4-BE49-F238E27FC236}">
                  <a16:creationId xmlns:a16="http://schemas.microsoft.com/office/drawing/2014/main" xmlns="" id="{F5F1520E-4CE5-4C88-B2BD-E9265853D9FD}"/>
                </a:ext>
              </a:extLst>
            </p:cNvPr>
            <p:cNvGrpSpPr>
              <a:grpSpLocks/>
            </p:cNvGrpSpPr>
            <p:nvPr/>
          </p:nvGrpSpPr>
          <p:grpSpPr bwMode="auto">
            <a:xfrm>
              <a:off x="789624" y="1295400"/>
              <a:ext cx="353376" cy="272472"/>
              <a:chOff x="1110" y="2656"/>
              <a:chExt cx="1549" cy="1351"/>
            </a:xfrm>
          </p:grpSpPr>
          <p:sp>
            <p:nvSpPr>
              <p:cNvPr id="12" name="AutoShape 18">
                <a:extLst>
                  <a:ext uri="{FF2B5EF4-FFF2-40B4-BE49-F238E27FC236}">
                    <a16:creationId xmlns:a16="http://schemas.microsoft.com/office/drawing/2014/main" xmlns="" id="{E473FC5A-5971-485C-AF01-3893D9232653}"/>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3" name="AutoShape 19">
                <a:extLst>
                  <a:ext uri="{FF2B5EF4-FFF2-40B4-BE49-F238E27FC236}">
                    <a16:creationId xmlns:a16="http://schemas.microsoft.com/office/drawing/2014/main" xmlns="" id="{E2F09503-2D2D-4349-8733-BB7F5DD25AB7}"/>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4" name="AutoShape 20">
                <a:extLst>
                  <a:ext uri="{FF2B5EF4-FFF2-40B4-BE49-F238E27FC236}">
                    <a16:creationId xmlns:a16="http://schemas.microsoft.com/office/drawing/2014/main" xmlns="" id="{ED750AA1-37FE-4BA3-B1E9-AA0930098DF0}"/>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3204265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grpId="0" nodeType="afterEffect" nodePh="1">
                                  <p:stCondLst>
                                    <p:cond delay="0"/>
                                  </p:stCondLst>
                                  <p:endCondLst>
                                    <p:cond evt="begin" delay="0">
                                      <p:tn val="5"/>
                                    </p:cond>
                                  </p:endCondLst>
                                  <p:childTnLst>
                                    <p:set>
                                      <p:cBhvr>
                                        <p:cTn id="6" dur="1" fill="hold">
                                          <p:stCondLst>
                                            <p:cond delay="0"/>
                                          </p:stCondLst>
                                        </p:cTn>
                                        <p:tgtEl>
                                          <p:spTgt spid="44046"/>
                                        </p:tgtEl>
                                        <p:attrNameLst>
                                          <p:attrName>style.visibility</p:attrName>
                                        </p:attrNameLst>
                                      </p:cBhvr>
                                      <p:to>
                                        <p:strVal val="visible"/>
                                      </p:to>
                                    </p:set>
                                    <p:animEffect transition="in" filter="strips(downRight)">
                                      <p:cBhvr>
                                        <p:cTn id="7" dur="10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9" name="Picture 7" descr="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00800"/>
            <a:ext cx="121888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44040" name="Picture 8" descr="t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88825" cy="609600"/>
          </a:xfrm>
          <a:prstGeom prst="rect">
            <a:avLst/>
          </a:prstGeom>
          <a:noFill/>
          <a:extLst>
            <a:ext uri="{909E8E84-426E-40DD-AFC4-6F175D3DCCD1}">
              <a14:hiddenFill xmlns:a14="http://schemas.microsoft.com/office/drawing/2010/main">
                <a:solidFill>
                  <a:srgbClr val="FFFFFF"/>
                </a:solidFill>
              </a14:hiddenFill>
            </a:ext>
          </a:extLst>
        </p:spPr>
      </p:pic>
      <p:sp>
        <p:nvSpPr>
          <p:cNvPr id="44046" name="Rectangle 14"/>
          <p:cNvSpPr>
            <a:spLocks noChangeArrowheads="1"/>
          </p:cNvSpPr>
          <p:nvPr/>
        </p:nvSpPr>
        <p:spPr bwMode="auto">
          <a:xfrm>
            <a:off x="507868" y="5105400"/>
            <a:ext cx="1117309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96875" indent="-396875" algn="just">
              <a:spcBef>
                <a:spcPct val="20000"/>
              </a:spcBef>
              <a:buClr>
                <a:srgbClr val="0000FF"/>
              </a:buClr>
              <a:buFont typeface="Wingdings" pitchFamily="2" charset="2"/>
              <a:buChar char="v"/>
            </a:pPr>
            <a:endParaRPr lang="en-US" sz="2200" b="1">
              <a:latin typeface=".VnSouthern" pitchFamily="34" charset="0"/>
            </a:endParaRPr>
          </a:p>
        </p:txBody>
      </p:sp>
      <p:sp>
        <p:nvSpPr>
          <p:cNvPr id="2" name="Rectangle 1"/>
          <p:cNvSpPr/>
          <p:nvPr/>
        </p:nvSpPr>
        <p:spPr>
          <a:xfrm>
            <a:off x="3758221" y="3436"/>
            <a:ext cx="8125883" cy="584775"/>
          </a:xfrm>
          <a:prstGeom prst="rect">
            <a:avLst/>
          </a:prstGeom>
        </p:spPr>
        <p:txBody>
          <a:bodyPr wrap="square">
            <a:spAutoFit/>
          </a:bodyPr>
          <a:lstStyle/>
          <a:p>
            <a:pPr lvl="1"/>
            <a:r>
              <a:rPr lang="en-US" b="1">
                <a:solidFill>
                  <a:srgbClr val="FF0000"/>
                </a:solidFill>
                <a:latin typeface="Times New Roman" pitchFamily="18" charset="0"/>
                <a:cs typeface="Times New Roman" pitchFamily="18" charset="0"/>
              </a:rPr>
              <a:t>NỘI DUNG</a:t>
            </a:r>
            <a:endParaRPr lang="en-US" sz="1800">
              <a:solidFill>
                <a:srgbClr val="FF0000"/>
              </a:solidFill>
              <a:latin typeface="Times New Roman" pitchFamily="18" charset="0"/>
              <a:cs typeface="Times New Roman" pitchFamily="18" charset="0"/>
            </a:endParaRPr>
          </a:p>
        </p:txBody>
      </p:sp>
      <p:sp>
        <p:nvSpPr>
          <p:cNvPr id="7" name="Content Placeholder 2"/>
          <p:cNvSpPr txBox="1">
            <a:spLocks/>
          </p:cNvSpPr>
          <p:nvPr/>
        </p:nvSpPr>
        <p:spPr>
          <a:xfrm>
            <a:off x="91901" y="1596571"/>
            <a:ext cx="12077578" cy="35052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just" defTabSz="914400" rtl="0" eaLnBrk="1" fontAlgn="auto" latinLnBrk="0" hangingPunct="1">
              <a:lnSpc>
                <a:spcPct val="114000"/>
              </a:lnSpc>
              <a:spcBef>
                <a:spcPts val="1000"/>
              </a:spcBef>
              <a:spcAft>
                <a:spcPts val="0"/>
              </a:spcAft>
              <a:buClr>
                <a:srgbClr val="215D9F"/>
              </a:buClr>
              <a:buSzTx/>
              <a:buFont typeface="Arial" pitchFamily="34" charset="0"/>
              <a:buNone/>
              <a:tabLst/>
              <a:defRPr/>
            </a:pPr>
            <a:r>
              <a:rPr kumimoji="0" lang="en-US" sz="2800" b="1" i="0" u="none" strike="noStrike" kern="1200" cap="none" spc="0" normalizeH="0" baseline="0" noProof="0">
                <a:ln>
                  <a:noFill/>
                </a:ln>
                <a:solidFill>
                  <a:prstClr val="black"/>
                </a:solidFill>
                <a:effectLst/>
                <a:uLnTx/>
                <a:uFillTx/>
                <a:latin typeface="Cambria" panose="02040503050406030204" pitchFamily="18" charset="0"/>
                <a:ea typeface="+mn-ea"/>
                <a:cs typeface="+mn-cs"/>
              </a:rPr>
              <a:t>2. Kiểu nguyên (</a:t>
            </a:r>
            <a:r>
              <a:rPr kumimoji="0" lang="en-US" sz="2800" b="1" i="0" u="none" strike="noStrike" kern="1200" cap="none" spc="0" normalizeH="0" baseline="0" noProof="0">
                <a:ln>
                  <a:noFill/>
                </a:ln>
                <a:solidFill>
                  <a:srgbClr val="FF0000"/>
                </a:solidFill>
                <a:effectLst/>
                <a:uLnTx/>
                <a:uFillTx/>
                <a:latin typeface="Cambria" panose="02040503050406030204" pitchFamily="18" charset="0"/>
                <a:ea typeface="+mn-ea"/>
                <a:cs typeface="+mn-cs"/>
              </a:rPr>
              <a:t>int</a:t>
            </a:r>
            <a:r>
              <a:rPr kumimoji="0" lang="en-US" sz="2800" b="1" i="0" u="none" strike="noStrike" kern="1200" cap="none" spc="0" normalizeH="0" baseline="0" noProof="0">
                <a:ln>
                  <a:noFill/>
                </a:ln>
                <a:solidFill>
                  <a:prstClr val="black"/>
                </a:solidFill>
                <a:effectLst/>
                <a:uLnTx/>
                <a:uFillTx/>
                <a:latin typeface="Cambria" panose="02040503050406030204" pitchFamily="18" charset="0"/>
                <a:ea typeface="+mn-ea"/>
                <a:cs typeface="+mn-cs"/>
              </a:rPr>
              <a:t>)</a:t>
            </a:r>
          </a:p>
          <a:p>
            <a:pPr marL="0" marR="0" lvl="0" indent="0" algn="just" defTabSz="914400" rtl="0" eaLnBrk="1" fontAlgn="auto" latinLnBrk="0" hangingPunct="1">
              <a:lnSpc>
                <a:spcPct val="114000"/>
              </a:lnSpc>
              <a:spcBef>
                <a:spcPts val="1000"/>
              </a:spcBef>
              <a:spcAft>
                <a:spcPts val="0"/>
              </a:spcAft>
              <a:buClr>
                <a:srgbClr val="215D9F"/>
              </a:buClr>
              <a:buSzTx/>
              <a:buFont typeface="Arial" pitchFamily="34" charset="0"/>
              <a:buNone/>
              <a:tabLst/>
              <a:defRPr/>
            </a:pPr>
            <a:r>
              <a:rPr kumimoji="0" lang="en-US" sz="2800" b="0" i="0" u="none" strike="noStrike" kern="1200" cap="none" spc="0" normalizeH="0" baseline="0" noProof="0" smtClean="0">
                <a:ln>
                  <a:noFill/>
                </a:ln>
                <a:solidFill>
                  <a:prstClr val="black"/>
                </a:solidFill>
                <a:effectLst/>
                <a:uLnTx/>
                <a:uFillTx/>
                <a:latin typeface="Cambria" panose="02040503050406030204" pitchFamily="18" charset="0"/>
                <a:ea typeface="+mn-ea"/>
                <a:cs typeface="+mn-cs"/>
              </a:rPr>
              <a:t>a=3.5</a:t>
            </a:r>
            <a:endParaRPr kumimoji="0" lang="en-US" sz="2800" b="0" i="0" u="none" strike="noStrike" kern="1200" cap="none" spc="0" normalizeH="0" baseline="0" noProof="0">
              <a:ln>
                <a:noFill/>
              </a:ln>
              <a:solidFill>
                <a:prstClr val="black"/>
              </a:solidFill>
              <a:effectLst/>
              <a:uLnTx/>
              <a:uFillTx/>
              <a:latin typeface="Cambria" panose="02040503050406030204" pitchFamily="18" charset="0"/>
              <a:ea typeface="+mn-ea"/>
              <a:cs typeface="+mn-cs"/>
            </a:endParaRPr>
          </a:p>
          <a:p>
            <a:pPr marL="0" marR="0" lvl="0" indent="0" algn="just" defTabSz="914400" rtl="0" eaLnBrk="1" fontAlgn="auto" latinLnBrk="0" hangingPunct="1">
              <a:lnSpc>
                <a:spcPct val="114000"/>
              </a:lnSpc>
              <a:spcBef>
                <a:spcPts val="1000"/>
              </a:spcBef>
              <a:spcAft>
                <a:spcPts val="0"/>
              </a:spcAft>
              <a:buClr>
                <a:srgbClr val="215D9F"/>
              </a:buClr>
              <a:buSzTx/>
              <a:buFont typeface="Arial" pitchFamily="34" charset="0"/>
              <a:buNone/>
              <a:tabLst/>
              <a:defRPr/>
            </a:pPr>
            <a:r>
              <a:rPr kumimoji="0" lang="en-US" sz="2800" b="0" i="0" u="none" strike="noStrike" kern="1200" cap="none" spc="0" normalizeH="0" baseline="0" noProof="0">
                <a:ln>
                  <a:noFill/>
                </a:ln>
                <a:solidFill>
                  <a:prstClr val="black"/>
                </a:solidFill>
                <a:effectLst/>
                <a:uLnTx/>
                <a:uFillTx/>
                <a:latin typeface="Cambria" panose="02040503050406030204" pitchFamily="18" charset="0"/>
                <a:ea typeface="+mn-ea"/>
                <a:cs typeface="+mn-cs"/>
              </a:rPr>
              <a:t>n=int(a) </a:t>
            </a:r>
            <a:r>
              <a:rPr kumimoji="0" lang="en-US" sz="2800" b="0" i="0" u="none" strike="noStrike" kern="1200" cap="none" spc="0" normalizeH="0" baseline="0" noProof="0">
                <a:ln>
                  <a:noFill/>
                </a:ln>
                <a:solidFill>
                  <a:prstClr val="black"/>
                </a:solidFill>
                <a:effectLst/>
                <a:uLnTx/>
                <a:uFillTx/>
                <a:latin typeface="Cambria" panose="02040503050406030204" pitchFamily="18" charset="0"/>
                <a:ea typeface="+mn-ea"/>
                <a:cs typeface="+mn-cs"/>
                <a:sym typeface="Wingdings" panose="05000000000000000000" pitchFamily="2" charset="2"/>
              </a:rPr>
              <a:t> n=??</a:t>
            </a:r>
          </a:p>
          <a:p>
            <a:pPr marL="0" marR="0" lvl="0" indent="0" algn="just" defTabSz="914400" rtl="0" eaLnBrk="1" fontAlgn="auto" latinLnBrk="0" hangingPunct="1">
              <a:lnSpc>
                <a:spcPct val="114000"/>
              </a:lnSpc>
              <a:spcBef>
                <a:spcPts val="1000"/>
              </a:spcBef>
              <a:spcAft>
                <a:spcPts val="0"/>
              </a:spcAft>
              <a:buClr>
                <a:srgbClr val="215D9F"/>
              </a:buClr>
              <a:buSzTx/>
              <a:buFont typeface="Arial" pitchFamily="34" charset="0"/>
              <a:buNone/>
              <a:tabLst/>
              <a:defRPr/>
            </a:pPr>
            <a:r>
              <a:rPr kumimoji="0" lang="en-US" sz="2800" b="0" i="0" u="none" strike="noStrike" kern="1200" cap="none" spc="0" normalizeH="0" baseline="0" noProof="0">
                <a:ln>
                  <a:noFill/>
                </a:ln>
                <a:solidFill>
                  <a:prstClr val="black"/>
                </a:solidFill>
                <a:effectLst/>
                <a:uLnTx/>
                <a:uFillTx/>
                <a:latin typeface="Cambria" panose="02040503050406030204" pitchFamily="18" charset="0"/>
                <a:ea typeface="+mn-ea"/>
                <a:cs typeface="+mn-cs"/>
                <a:sym typeface="Wingdings" panose="05000000000000000000" pitchFamily="2" charset="2"/>
              </a:rPr>
              <a:t> a là số thực, khi gán giá trị a cho biến n sử dụng int nên a được ép kiểu sang số nguyên gán cho n; n=3</a:t>
            </a:r>
          </a:p>
        </p:txBody>
      </p:sp>
      <p:grpSp>
        <p:nvGrpSpPr>
          <p:cNvPr id="8" name="Group 7">
            <a:extLst>
              <a:ext uri="{FF2B5EF4-FFF2-40B4-BE49-F238E27FC236}">
                <a16:creationId xmlns:a16="http://schemas.microsoft.com/office/drawing/2014/main" xmlns="" id="{82108871-E593-4F99-A113-F13C7D614163}"/>
              </a:ext>
            </a:extLst>
          </p:cNvPr>
          <p:cNvGrpSpPr/>
          <p:nvPr/>
        </p:nvGrpSpPr>
        <p:grpSpPr>
          <a:xfrm>
            <a:off x="203147" y="711200"/>
            <a:ext cx="11680957" cy="508000"/>
            <a:chOff x="789624" y="1191463"/>
            <a:chExt cx="8197072" cy="508000"/>
          </a:xfrm>
        </p:grpSpPr>
        <p:sp>
          <p:nvSpPr>
            <p:cNvPr id="9" name="AutoShape 52">
              <a:extLst>
                <a:ext uri="{FF2B5EF4-FFF2-40B4-BE49-F238E27FC236}">
                  <a16:creationId xmlns:a16="http://schemas.microsoft.com/office/drawing/2014/main" xmlns="" id="{D7E3E19A-243D-4594-82AC-99052B7817EB}"/>
                </a:ext>
              </a:extLst>
            </p:cNvPr>
            <p:cNvSpPr>
              <a:spLocks noChangeArrowheads="1"/>
            </p:cNvSpPr>
            <p:nvPr/>
          </p:nvSpPr>
          <p:spPr bwMode="gray">
            <a:xfrm>
              <a:off x="990600" y="1191463"/>
              <a:ext cx="7996096"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600" b="1">
                  <a:latin typeface="Cambria" panose="02040503050406030204" pitchFamily="18" charset="0"/>
                </a:rPr>
                <a:t>Gán giá trị (khai báo biến); Một số kiểu dữ liệu chuẩn </a:t>
              </a:r>
              <a:endParaRPr lang="en-US" sz="2600" b="1" kern="0">
                <a:solidFill>
                  <a:srgbClr val="000000"/>
                </a:solidFill>
                <a:latin typeface="Cambria" panose="02040503050406030204" pitchFamily="18" charset="0"/>
              </a:endParaRPr>
            </a:p>
          </p:txBody>
        </p:sp>
        <p:grpSp>
          <p:nvGrpSpPr>
            <p:cNvPr id="10" name="Group 17">
              <a:extLst>
                <a:ext uri="{FF2B5EF4-FFF2-40B4-BE49-F238E27FC236}">
                  <a16:creationId xmlns:a16="http://schemas.microsoft.com/office/drawing/2014/main" xmlns="" id="{F5F1520E-4CE5-4C88-B2BD-E9265853D9FD}"/>
                </a:ext>
              </a:extLst>
            </p:cNvPr>
            <p:cNvGrpSpPr>
              <a:grpSpLocks/>
            </p:cNvGrpSpPr>
            <p:nvPr/>
          </p:nvGrpSpPr>
          <p:grpSpPr bwMode="auto">
            <a:xfrm>
              <a:off x="789624" y="1295400"/>
              <a:ext cx="353376" cy="272472"/>
              <a:chOff x="1110" y="2656"/>
              <a:chExt cx="1549" cy="1351"/>
            </a:xfrm>
          </p:grpSpPr>
          <p:sp>
            <p:nvSpPr>
              <p:cNvPr id="11" name="AutoShape 18">
                <a:extLst>
                  <a:ext uri="{FF2B5EF4-FFF2-40B4-BE49-F238E27FC236}">
                    <a16:creationId xmlns:a16="http://schemas.microsoft.com/office/drawing/2014/main" xmlns="" id="{E473FC5A-5971-485C-AF01-3893D9232653}"/>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2" name="AutoShape 19">
                <a:extLst>
                  <a:ext uri="{FF2B5EF4-FFF2-40B4-BE49-F238E27FC236}">
                    <a16:creationId xmlns:a16="http://schemas.microsoft.com/office/drawing/2014/main" xmlns="" id="{E2F09503-2D2D-4349-8733-BB7F5DD25AB7}"/>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3" name="AutoShape 20">
                <a:extLst>
                  <a:ext uri="{FF2B5EF4-FFF2-40B4-BE49-F238E27FC236}">
                    <a16:creationId xmlns:a16="http://schemas.microsoft.com/office/drawing/2014/main" xmlns="" id="{ED750AA1-37FE-4BA3-B1E9-AA0930098DF0}"/>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3204265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grpId="0" nodeType="afterEffect" nodePh="1">
                                  <p:stCondLst>
                                    <p:cond delay="0"/>
                                  </p:stCondLst>
                                  <p:endCondLst>
                                    <p:cond evt="begin" delay="0">
                                      <p:tn val="5"/>
                                    </p:cond>
                                  </p:endCondLst>
                                  <p:childTnLst>
                                    <p:set>
                                      <p:cBhvr>
                                        <p:cTn id="6" dur="1" fill="hold">
                                          <p:stCondLst>
                                            <p:cond delay="0"/>
                                          </p:stCondLst>
                                        </p:cTn>
                                        <p:tgtEl>
                                          <p:spTgt spid="44046"/>
                                        </p:tgtEl>
                                        <p:attrNameLst>
                                          <p:attrName>style.visibility</p:attrName>
                                        </p:attrNameLst>
                                      </p:cBhvr>
                                      <p:to>
                                        <p:strVal val="visible"/>
                                      </p:to>
                                    </p:set>
                                    <p:animEffect transition="in" filter="strips(downRight)">
                                      <p:cBhvr>
                                        <p:cTn id="7" dur="10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9" name="Picture 7" descr="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00800"/>
            <a:ext cx="121888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44040" name="Picture 8" descr="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09600"/>
          </a:xfrm>
          <a:prstGeom prst="rect">
            <a:avLst/>
          </a:prstGeom>
          <a:noFill/>
          <a:extLst>
            <a:ext uri="{909E8E84-426E-40DD-AFC4-6F175D3DCCD1}">
              <a14:hiddenFill xmlns:a14="http://schemas.microsoft.com/office/drawing/2010/main">
                <a:solidFill>
                  <a:srgbClr val="FFFFFF"/>
                </a:solidFill>
              </a14:hiddenFill>
            </a:ext>
          </a:extLst>
        </p:spPr>
      </p:pic>
      <p:sp>
        <p:nvSpPr>
          <p:cNvPr id="44046" name="Rectangle 14"/>
          <p:cNvSpPr>
            <a:spLocks noChangeArrowheads="1"/>
          </p:cNvSpPr>
          <p:nvPr/>
        </p:nvSpPr>
        <p:spPr bwMode="auto">
          <a:xfrm>
            <a:off x="507868" y="5105400"/>
            <a:ext cx="1117309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96875" indent="-396875" algn="just">
              <a:spcBef>
                <a:spcPct val="20000"/>
              </a:spcBef>
              <a:buClr>
                <a:srgbClr val="0000FF"/>
              </a:buClr>
              <a:buFont typeface="Wingdings" pitchFamily="2" charset="2"/>
              <a:buChar char="v"/>
            </a:pPr>
            <a:endParaRPr lang="en-US" sz="2200" b="1">
              <a:latin typeface=".VnSouthern" pitchFamily="34" charset="0"/>
            </a:endParaRPr>
          </a:p>
        </p:txBody>
      </p:sp>
      <p:sp>
        <p:nvSpPr>
          <p:cNvPr id="2" name="Rectangle 1"/>
          <p:cNvSpPr/>
          <p:nvPr/>
        </p:nvSpPr>
        <p:spPr>
          <a:xfrm>
            <a:off x="3453500" y="3436"/>
            <a:ext cx="8430604" cy="584775"/>
          </a:xfrm>
          <a:prstGeom prst="rect">
            <a:avLst/>
          </a:prstGeom>
        </p:spPr>
        <p:txBody>
          <a:bodyPr wrap="square">
            <a:spAutoFit/>
          </a:bodyPr>
          <a:lstStyle/>
          <a:p>
            <a:pPr lvl="1"/>
            <a:r>
              <a:rPr lang="en-US" b="1">
                <a:solidFill>
                  <a:srgbClr val="FF0000"/>
                </a:solidFill>
                <a:latin typeface="Times New Roman" pitchFamily="18" charset="0"/>
                <a:cs typeface="Times New Roman" pitchFamily="18" charset="0"/>
              </a:rPr>
              <a:t>NỘI DUNG</a:t>
            </a:r>
            <a:endParaRPr lang="en-US" sz="1800">
              <a:solidFill>
                <a:srgbClr val="FF0000"/>
              </a:solidFill>
              <a:latin typeface="Times New Roman" pitchFamily="18" charset="0"/>
              <a:cs typeface="Times New Roman" pitchFamily="18" charset="0"/>
            </a:endParaRPr>
          </a:p>
        </p:txBody>
      </p:sp>
      <p:sp>
        <p:nvSpPr>
          <p:cNvPr id="11" name="Content Placeholder 2"/>
          <p:cNvSpPr txBox="1">
            <a:spLocks/>
          </p:cNvSpPr>
          <p:nvPr/>
        </p:nvSpPr>
        <p:spPr>
          <a:xfrm>
            <a:off x="0" y="1371600"/>
            <a:ext cx="12154967" cy="3581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just" defTabSz="914400" rtl="0" eaLnBrk="1" fontAlgn="auto" latinLnBrk="0" hangingPunct="1">
              <a:lnSpc>
                <a:spcPct val="114000"/>
              </a:lnSpc>
              <a:spcBef>
                <a:spcPts val="1000"/>
              </a:spcBef>
              <a:spcAft>
                <a:spcPts val="0"/>
              </a:spcAft>
              <a:buClr>
                <a:srgbClr val="215D9F"/>
              </a:buClr>
              <a:buSzTx/>
              <a:buFont typeface="Arial" pitchFamily="34" charset="0"/>
              <a:buNone/>
              <a:tabLst/>
              <a:defRPr/>
            </a:pPr>
            <a:r>
              <a:rPr kumimoji="0" lang="en-US" sz="2800" b="1" i="0" u="none" strike="noStrike" kern="1200" cap="none" spc="0" normalizeH="0" baseline="0" noProof="0">
                <a:ln>
                  <a:noFill/>
                </a:ln>
                <a:solidFill>
                  <a:prstClr val="black"/>
                </a:solidFill>
                <a:effectLst/>
                <a:uLnTx/>
                <a:uFillTx/>
                <a:latin typeface="Cambria" panose="02040503050406030204" pitchFamily="18" charset="0"/>
                <a:ea typeface="+mn-ea"/>
                <a:cs typeface="+mn-cs"/>
              </a:rPr>
              <a:t>2. Kiểu thực (</a:t>
            </a:r>
            <a:r>
              <a:rPr kumimoji="0" lang="en-US" sz="2800" b="1" i="0" u="none" strike="noStrike" kern="1200" cap="none" spc="0" normalizeH="0" baseline="0" noProof="0">
                <a:ln>
                  <a:noFill/>
                </a:ln>
                <a:solidFill>
                  <a:srgbClr val="FF0000"/>
                </a:solidFill>
                <a:effectLst/>
                <a:uLnTx/>
                <a:uFillTx/>
                <a:latin typeface="Cambria" panose="02040503050406030204" pitchFamily="18" charset="0"/>
                <a:ea typeface="+mn-ea"/>
                <a:cs typeface="+mn-cs"/>
              </a:rPr>
              <a:t>float</a:t>
            </a:r>
            <a:r>
              <a:rPr kumimoji="0" lang="en-US" sz="2800" b="1" i="0" u="none" strike="noStrike" kern="1200" cap="none" spc="0" normalizeH="0" baseline="0" noProof="0">
                <a:ln>
                  <a:noFill/>
                </a:ln>
                <a:solidFill>
                  <a:prstClr val="black"/>
                </a:solidFill>
                <a:effectLst/>
                <a:uLnTx/>
                <a:uFillTx/>
                <a:latin typeface="Cambria" panose="02040503050406030204" pitchFamily="18" charset="0"/>
                <a:ea typeface="+mn-ea"/>
                <a:cs typeface="+mn-cs"/>
              </a:rPr>
              <a:t>)</a:t>
            </a:r>
          </a:p>
          <a:p>
            <a:pPr marL="0" marR="0" lvl="0" indent="0" algn="just" defTabSz="914400" rtl="0" eaLnBrk="1" fontAlgn="auto" latinLnBrk="0" hangingPunct="1">
              <a:lnSpc>
                <a:spcPct val="100000"/>
              </a:lnSpc>
              <a:spcBef>
                <a:spcPts val="1000"/>
              </a:spcBef>
              <a:spcAft>
                <a:spcPts val="0"/>
              </a:spcAft>
              <a:buClr>
                <a:srgbClr val="215D9F"/>
              </a:buClr>
              <a:buSzTx/>
              <a:buFont typeface="Arial" pitchFamily="34" charset="0"/>
              <a:buNone/>
              <a:tabLst/>
              <a:defRPr/>
            </a:pPr>
            <a:r>
              <a:rPr kumimoji="0" lang="en-US" sz="2800" b="0" i="0" u="none" strike="noStrike" kern="1200" cap="none" spc="0" normalizeH="0" baseline="0" noProof="0">
                <a:ln>
                  <a:noFill/>
                </a:ln>
                <a:solidFill>
                  <a:srgbClr val="C0504D">
                    <a:lumMod val="60000"/>
                    <a:lumOff val="40000"/>
                  </a:srgbClr>
                </a:solidFill>
                <a:effectLst/>
                <a:uLnTx/>
                <a:uFillTx/>
                <a:latin typeface="Cambria" panose="02040503050406030204" pitchFamily="18" charset="0"/>
                <a:ea typeface="+mn-ea"/>
                <a:cs typeface="+mn-cs"/>
              </a:rPr>
              <a:t># Khai báo và gán giá trị thực cho biến x</a:t>
            </a:r>
          </a:p>
          <a:p>
            <a:pPr marL="0" marR="0" lvl="0" indent="0" algn="just" defTabSz="914400" rtl="0" eaLnBrk="1" fontAlgn="auto" latinLnBrk="0" hangingPunct="1">
              <a:lnSpc>
                <a:spcPct val="100000"/>
              </a:lnSpc>
              <a:spcBef>
                <a:spcPts val="1000"/>
              </a:spcBef>
              <a:spcAft>
                <a:spcPts val="0"/>
              </a:spcAft>
              <a:buClr>
                <a:srgbClr val="215D9F"/>
              </a:buClr>
              <a:buSzTx/>
              <a:buFont typeface="Arial" pitchFamily="34" charset="0"/>
              <a:buNone/>
              <a:tabLst/>
              <a:defRPr/>
            </a:pPr>
            <a:r>
              <a:rPr kumimoji="0" lang="en-US" sz="2800" b="0"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x=7.5 </a:t>
            </a:r>
            <a:r>
              <a:rPr kumimoji="0" lang="en-US" sz="2400" b="0" i="0" u="none" strike="noStrike" kern="1200" cap="none" spc="0" normalizeH="0" baseline="0" noProof="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Courier New" panose="02070309020205020404" pitchFamily="49" charset="0"/>
              </a:rPr>
              <a:t># x là số thực nhận giá trị là 7.5</a:t>
            </a:r>
            <a:endParaRPr kumimoji="0" lang="en-US" sz="2800" b="0"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just" defTabSz="914400" rtl="0" eaLnBrk="1" fontAlgn="auto" latinLnBrk="0" hangingPunct="1">
              <a:lnSpc>
                <a:spcPct val="100000"/>
              </a:lnSpc>
              <a:spcBef>
                <a:spcPts val="1000"/>
              </a:spcBef>
              <a:spcAft>
                <a:spcPts val="0"/>
              </a:spcAft>
              <a:buClr>
                <a:srgbClr val="215D9F"/>
              </a:buClr>
              <a:buSzTx/>
              <a:buFont typeface="Arial" pitchFamily="34" charset="0"/>
              <a:buNone/>
              <a:tabLst/>
              <a:defRPr/>
            </a:pPr>
            <a:r>
              <a:rPr kumimoji="0" lang="en-US" sz="2800" b="0"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z=5 </a:t>
            </a:r>
            <a:r>
              <a:rPr kumimoji="0" lang="en-US" sz="2400" b="0" i="0" u="none" strike="noStrike" kern="1200" cap="none" spc="0" normalizeH="0" baseline="0" noProof="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Courier New" panose="02070309020205020404" pitchFamily="49" charset="0"/>
              </a:rPr>
              <a:t># z là số nguyên có giá trị là 5</a:t>
            </a:r>
            <a:endParaRPr kumimoji="0" lang="en-US" sz="2800" b="0" i="0" u="none" strike="noStrike" kern="1200" cap="none" spc="0" normalizeH="0" baseline="0" noProof="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Courier New" panose="02070309020205020404" pitchFamily="49" charset="0"/>
            </a:endParaRPr>
          </a:p>
          <a:p>
            <a:pPr marL="0" marR="0" lvl="0" indent="0" algn="just" defTabSz="914400" rtl="0" eaLnBrk="1" fontAlgn="auto" latinLnBrk="0" hangingPunct="1">
              <a:lnSpc>
                <a:spcPct val="100000"/>
              </a:lnSpc>
              <a:spcBef>
                <a:spcPts val="1000"/>
              </a:spcBef>
              <a:spcAft>
                <a:spcPts val="0"/>
              </a:spcAft>
              <a:buClr>
                <a:srgbClr val="215D9F"/>
              </a:buClr>
              <a:buSzTx/>
              <a:buFont typeface="Arial" pitchFamily="34" charset="0"/>
              <a:buNone/>
              <a:tabLst/>
              <a:defRPr/>
            </a:pPr>
            <a:r>
              <a:rPr kumimoji="0" lang="en-US" sz="2800" b="0"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y=float(z)</a:t>
            </a:r>
            <a:r>
              <a:rPr kumimoji="0" lang="en-US" sz="2800" b="0" i="0" u="none" strike="noStrike" kern="1200" cap="none" spc="0" normalizeH="0" baseline="0" noProof="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Courier New" panose="02070309020205020404" pitchFamily="49" charset="0"/>
              </a:rPr>
              <a:t> </a:t>
            </a:r>
            <a:r>
              <a:rPr kumimoji="0" lang="en-US" sz="2400" b="0" i="0" u="none" strike="noStrike" kern="1200" cap="none" spc="0" normalizeH="0" baseline="0" noProof="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Courier New" panose="02070309020205020404" pitchFamily="49" charset="0"/>
              </a:rPr>
              <a:t># y là số thực nhận giá trị 5.0; z bị ép sang kiểu thực bằng float.</a:t>
            </a:r>
            <a:endParaRPr kumimoji="0" lang="en-US" sz="2800" b="0"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grpSp>
        <p:nvGrpSpPr>
          <p:cNvPr id="12" name="Group 11">
            <a:extLst>
              <a:ext uri="{FF2B5EF4-FFF2-40B4-BE49-F238E27FC236}">
                <a16:creationId xmlns:a16="http://schemas.microsoft.com/office/drawing/2014/main" xmlns="" id="{82108871-E593-4F99-A113-F13C7D614163}"/>
              </a:ext>
            </a:extLst>
          </p:cNvPr>
          <p:cNvGrpSpPr/>
          <p:nvPr/>
        </p:nvGrpSpPr>
        <p:grpSpPr>
          <a:xfrm>
            <a:off x="203147" y="711200"/>
            <a:ext cx="11680957" cy="508000"/>
            <a:chOff x="789624" y="1191463"/>
            <a:chExt cx="8197072" cy="508000"/>
          </a:xfrm>
        </p:grpSpPr>
        <p:sp>
          <p:nvSpPr>
            <p:cNvPr id="13" name="AutoShape 52">
              <a:extLst>
                <a:ext uri="{FF2B5EF4-FFF2-40B4-BE49-F238E27FC236}">
                  <a16:creationId xmlns:a16="http://schemas.microsoft.com/office/drawing/2014/main" xmlns="" id="{D7E3E19A-243D-4594-82AC-99052B7817EB}"/>
                </a:ext>
              </a:extLst>
            </p:cNvPr>
            <p:cNvSpPr>
              <a:spLocks noChangeArrowheads="1"/>
            </p:cNvSpPr>
            <p:nvPr/>
          </p:nvSpPr>
          <p:spPr bwMode="gray">
            <a:xfrm>
              <a:off x="990600" y="1191463"/>
              <a:ext cx="7996096"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600" b="1">
                  <a:latin typeface="Cambria" panose="02040503050406030204" pitchFamily="18" charset="0"/>
                </a:rPr>
                <a:t>Gán giá trị (khai báo biến); Một số kiểu dữ liệu chuẩn </a:t>
              </a:r>
              <a:endParaRPr lang="en-US" sz="2600" b="1" kern="0">
                <a:solidFill>
                  <a:srgbClr val="000000"/>
                </a:solidFill>
                <a:latin typeface="Cambria" panose="02040503050406030204" pitchFamily="18" charset="0"/>
              </a:endParaRPr>
            </a:p>
          </p:txBody>
        </p:sp>
        <p:grpSp>
          <p:nvGrpSpPr>
            <p:cNvPr id="14" name="Group 17">
              <a:extLst>
                <a:ext uri="{FF2B5EF4-FFF2-40B4-BE49-F238E27FC236}">
                  <a16:creationId xmlns:a16="http://schemas.microsoft.com/office/drawing/2014/main" xmlns="" id="{F5F1520E-4CE5-4C88-B2BD-E9265853D9FD}"/>
                </a:ext>
              </a:extLst>
            </p:cNvPr>
            <p:cNvGrpSpPr>
              <a:grpSpLocks/>
            </p:cNvGrpSpPr>
            <p:nvPr/>
          </p:nvGrpSpPr>
          <p:grpSpPr bwMode="auto">
            <a:xfrm>
              <a:off x="789624" y="1295400"/>
              <a:ext cx="353376" cy="272472"/>
              <a:chOff x="1110" y="2656"/>
              <a:chExt cx="1549" cy="1351"/>
            </a:xfrm>
          </p:grpSpPr>
          <p:sp>
            <p:nvSpPr>
              <p:cNvPr id="15" name="AutoShape 18">
                <a:extLst>
                  <a:ext uri="{FF2B5EF4-FFF2-40B4-BE49-F238E27FC236}">
                    <a16:creationId xmlns:a16="http://schemas.microsoft.com/office/drawing/2014/main" xmlns="" id="{E473FC5A-5971-485C-AF01-3893D9232653}"/>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6" name="AutoShape 19">
                <a:extLst>
                  <a:ext uri="{FF2B5EF4-FFF2-40B4-BE49-F238E27FC236}">
                    <a16:creationId xmlns:a16="http://schemas.microsoft.com/office/drawing/2014/main" xmlns="" id="{E2F09503-2D2D-4349-8733-BB7F5DD25AB7}"/>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7" name="AutoShape 20">
                <a:extLst>
                  <a:ext uri="{FF2B5EF4-FFF2-40B4-BE49-F238E27FC236}">
                    <a16:creationId xmlns:a16="http://schemas.microsoft.com/office/drawing/2014/main" xmlns="" id="{ED750AA1-37FE-4BA3-B1E9-AA0930098DF0}"/>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3204265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grpId="0" nodeType="afterEffect" nodePh="1">
                                  <p:stCondLst>
                                    <p:cond delay="0"/>
                                  </p:stCondLst>
                                  <p:endCondLst>
                                    <p:cond evt="begin" delay="0">
                                      <p:tn val="5"/>
                                    </p:cond>
                                  </p:endCondLst>
                                  <p:childTnLst>
                                    <p:set>
                                      <p:cBhvr>
                                        <p:cTn id="6" dur="1" fill="hold">
                                          <p:stCondLst>
                                            <p:cond delay="0"/>
                                          </p:stCondLst>
                                        </p:cTn>
                                        <p:tgtEl>
                                          <p:spTgt spid="44046"/>
                                        </p:tgtEl>
                                        <p:attrNameLst>
                                          <p:attrName>style.visibility</p:attrName>
                                        </p:attrNameLst>
                                      </p:cBhvr>
                                      <p:to>
                                        <p:strVal val="visible"/>
                                      </p:to>
                                    </p:set>
                                    <p:animEffect transition="in" filter="strips(downRight)">
                                      <p:cBhvr>
                                        <p:cTn id="7" dur="10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9" name="Picture 7" descr="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00800"/>
            <a:ext cx="121888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44040" name="Picture 8" descr="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09600"/>
          </a:xfrm>
          <a:prstGeom prst="rect">
            <a:avLst/>
          </a:prstGeom>
          <a:noFill/>
          <a:extLst>
            <a:ext uri="{909E8E84-426E-40DD-AFC4-6F175D3DCCD1}">
              <a14:hiddenFill xmlns:a14="http://schemas.microsoft.com/office/drawing/2010/main">
                <a:solidFill>
                  <a:srgbClr val="FFFFFF"/>
                </a:solidFill>
              </a14:hiddenFill>
            </a:ext>
          </a:extLst>
        </p:spPr>
      </p:pic>
      <p:sp>
        <p:nvSpPr>
          <p:cNvPr id="44046" name="Rectangle 14"/>
          <p:cNvSpPr>
            <a:spLocks noChangeArrowheads="1"/>
          </p:cNvSpPr>
          <p:nvPr/>
        </p:nvSpPr>
        <p:spPr bwMode="auto">
          <a:xfrm>
            <a:off x="507868" y="5105400"/>
            <a:ext cx="1117309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96875" indent="-396875" algn="just">
              <a:spcBef>
                <a:spcPct val="20000"/>
              </a:spcBef>
              <a:buClr>
                <a:srgbClr val="0000FF"/>
              </a:buClr>
              <a:buFont typeface="Wingdings" pitchFamily="2" charset="2"/>
              <a:buChar char="v"/>
            </a:pPr>
            <a:endParaRPr lang="en-US" sz="2200" b="1">
              <a:latin typeface=".VnSouthern" pitchFamily="34" charset="0"/>
            </a:endParaRPr>
          </a:p>
        </p:txBody>
      </p:sp>
      <p:sp>
        <p:nvSpPr>
          <p:cNvPr id="2" name="Rectangle 1"/>
          <p:cNvSpPr/>
          <p:nvPr/>
        </p:nvSpPr>
        <p:spPr>
          <a:xfrm>
            <a:off x="4469236" y="3436"/>
            <a:ext cx="7414869" cy="584775"/>
          </a:xfrm>
          <a:prstGeom prst="rect">
            <a:avLst/>
          </a:prstGeom>
        </p:spPr>
        <p:txBody>
          <a:bodyPr wrap="square">
            <a:spAutoFit/>
          </a:bodyPr>
          <a:lstStyle/>
          <a:p>
            <a:pPr lvl="1"/>
            <a:r>
              <a:rPr lang="en-US" b="1">
                <a:solidFill>
                  <a:srgbClr val="FF0000"/>
                </a:solidFill>
                <a:latin typeface="Times New Roman" pitchFamily="18" charset="0"/>
                <a:cs typeface="Times New Roman" pitchFamily="18" charset="0"/>
              </a:rPr>
              <a:t>NỘI DUNG</a:t>
            </a:r>
            <a:endParaRPr lang="en-US" sz="1800">
              <a:solidFill>
                <a:srgbClr val="FF0000"/>
              </a:solidFill>
              <a:latin typeface="Times New Roman" pitchFamily="18" charset="0"/>
              <a:cs typeface="Times New Roman" pitchFamily="18" charset="0"/>
            </a:endParaRPr>
          </a:p>
        </p:txBody>
      </p:sp>
      <p:sp>
        <p:nvSpPr>
          <p:cNvPr id="10" name="Content Placeholder 2"/>
          <p:cNvSpPr txBox="1">
            <a:spLocks/>
          </p:cNvSpPr>
          <p:nvPr/>
        </p:nvSpPr>
        <p:spPr>
          <a:xfrm>
            <a:off x="101574" y="1371600"/>
            <a:ext cx="14324819" cy="2895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just" defTabSz="914400" rtl="0" eaLnBrk="1" fontAlgn="auto" latinLnBrk="0" hangingPunct="1">
              <a:lnSpc>
                <a:spcPct val="114000"/>
              </a:lnSpc>
              <a:spcBef>
                <a:spcPts val="1000"/>
              </a:spcBef>
              <a:spcAft>
                <a:spcPts val="0"/>
              </a:spcAft>
              <a:buClr>
                <a:srgbClr val="215D9F"/>
              </a:buClr>
              <a:buSzTx/>
              <a:buFont typeface="Arial" pitchFamily="34" charset="0"/>
              <a:buNone/>
              <a:tabLst/>
              <a:defRPr/>
            </a:pPr>
            <a:r>
              <a:rPr kumimoji="0" lang="en-US" sz="2800" b="1" i="0" u="none" strike="noStrike" kern="1200" cap="none" spc="0" normalizeH="0" baseline="0" noProof="0">
                <a:ln>
                  <a:noFill/>
                </a:ln>
                <a:solidFill>
                  <a:prstClr val="black"/>
                </a:solidFill>
                <a:effectLst/>
                <a:uLnTx/>
                <a:uFillTx/>
                <a:latin typeface="Cambria" panose="02040503050406030204" pitchFamily="18" charset="0"/>
                <a:ea typeface="+mn-ea"/>
                <a:cs typeface="+mn-cs"/>
              </a:rPr>
              <a:t>3. </a:t>
            </a:r>
            <a:r>
              <a:rPr kumimoji="0" lang="en-US" sz="2800" b="1" i="0" u="none" strike="noStrike" kern="1200" cap="none" spc="0" normalizeH="0" baseline="0" noProof="0" err="1">
                <a:ln>
                  <a:noFill/>
                </a:ln>
                <a:solidFill>
                  <a:prstClr val="black"/>
                </a:solidFill>
                <a:effectLst/>
                <a:uLnTx/>
                <a:uFillTx/>
                <a:latin typeface="Cambria" panose="02040503050406030204" pitchFamily="18" charset="0"/>
                <a:ea typeface="+mn-ea"/>
                <a:cs typeface="+mn-cs"/>
              </a:rPr>
              <a:t>Kiểu</a:t>
            </a:r>
            <a:r>
              <a:rPr kumimoji="0" lang="en-US" sz="2800" b="1" i="0" u="none" strike="noStrike" kern="1200" cap="none" spc="0" normalizeH="0" baseline="0" noProof="0">
                <a:ln>
                  <a:noFill/>
                </a:ln>
                <a:solidFill>
                  <a:prstClr val="black"/>
                </a:solidFill>
                <a:effectLst/>
                <a:uLnTx/>
                <a:uFillTx/>
                <a:latin typeface="Cambria" panose="02040503050406030204" pitchFamily="18" charset="0"/>
                <a:ea typeface="+mn-ea"/>
                <a:cs typeface="+mn-cs"/>
              </a:rPr>
              <a:t> </a:t>
            </a:r>
            <a:r>
              <a:rPr kumimoji="0" lang="en-US" sz="2800" b="1" i="0" u="none" strike="noStrike" kern="1200" cap="none" spc="0" normalizeH="0" baseline="0" noProof="0" err="1">
                <a:ln>
                  <a:noFill/>
                </a:ln>
                <a:solidFill>
                  <a:prstClr val="black"/>
                </a:solidFill>
                <a:effectLst/>
                <a:uLnTx/>
                <a:uFillTx/>
                <a:latin typeface="Cambria" panose="02040503050406030204" pitchFamily="18" charset="0"/>
                <a:ea typeface="+mn-ea"/>
                <a:cs typeface="+mn-cs"/>
              </a:rPr>
              <a:t>kí</a:t>
            </a:r>
            <a:r>
              <a:rPr kumimoji="0" lang="en-US" sz="2800" b="1" i="0" u="none" strike="noStrike" kern="1200" cap="none" spc="0" normalizeH="0" baseline="0" noProof="0">
                <a:ln>
                  <a:noFill/>
                </a:ln>
                <a:solidFill>
                  <a:prstClr val="black"/>
                </a:solidFill>
                <a:effectLst/>
                <a:uLnTx/>
                <a:uFillTx/>
                <a:latin typeface="Cambria" panose="02040503050406030204" pitchFamily="18" charset="0"/>
                <a:ea typeface="+mn-ea"/>
                <a:cs typeface="+mn-cs"/>
              </a:rPr>
              <a:t> </a:t>
            </a:r>
            <a:r>
              <a:rPr kumimoji="0" lang="en-US" sz="2800" b="1" i="0" u="none" strike="noStrike" kern="1200" cap="none" spc="0" normalizeH="0" baseline="0" noProof="0" err="1">
                <a:ln>
                  <a:noFill/>
                </a:ln>
                <a:solidFill>
                  <a:prstClr val="black"/>
                </a:solidFill>
                <a:effectLst/>
                <a:uLnTx/>
                <a:uFillTx/>
                <a:latin typeface="Cambria" panose="02040503050406030204" pitchFamily="18" charset="0"/>
                <a:ea typeface="+mn-ea"/>
                <a:cs typeface="+mn-cs"/>
              </a:rPr>
              <a:t>tự</a:t>
            </a:r>
            <a:r>
              <a:rPr kumimoji="0" lang="en-US" sz="2800" b="1" i="0" u="none" strike="noStrike" kern="1200" cap="none" spc="0" normalizeH="0" baseline="0" noProof="0">
                <a:ln>
                  <a:noFill/>
                </a:ln>
                <a:solidFill>
                  <a:prstClr val="black"/>
                </a:solidFill>
                <a:effectLst/>
                <a:uLnTx/>
                <a:uFillTx/>
                <a:latin typeface="Cambria" panose="02040503050406030204" pitchFamily="18" charset="0"/>
                <a:ea typeface="+mn-ea"/>
                <a:cs typeface="+mn-cs"/>
              </a:rPr>
              <a:t> (</a:t>
            </a:r>
            <a:r>
              <a:rPr kumimoji="0" lang="en-US" sz="2800" b="1" i="0" u="none" strike="noStrike" kern="1200" cap="none" spc="0" normalizeH="0" baseline="0" noProof="0">
                <a:ln>
                  <a:noFill/>
                </a:ln>
                <a:solidFill>
                  <a:srgbClr val="FF0000"/>
                </a:solidFill>
                <a:effectLst/>
                <a:uLnTx/>
                <a:uFillTx/>
                <a:latin typeface="Cambria" panose="02040503050406030204" pitchFamily="18" charset="0"/>
                <a:ea typeface="+mn-ea"/>
                <a:cs typeface="+mn-cs"/>
              </a:rPr>
              <a:t>str</a:t>
            </a:r>
            <a:r>
              <a:rPr kumimoji="0" lang="en-US" sz="2800" b="1" i="0" u="none" strike="noStrike" kern="1200" cap="none" spc="0" normalizeH="0" baseline="0" noProof="0">
                <a:ln>
                  <a:noFill/>
                </a:ln>
                <a:solidFill>
                  <a:prstClr val="black"/>
                </a:solidFill>
                <a:effectLst/>
                <a:uLnTx/>
                <a:uFillTx/>
                <a:latin typeface="Cambria" panose="02040503050406030204" pitchFamily="18" charset="0"/>
                <a:ea typeface="+mn-ea"/>
                <a:cs typeface="+mn-cs"/>
              </a:rPr>
              <a:t>)</a:t>
            </a:r>
          </a:p>
          <a:p>
            <a:pPr marL="0" marR="0" lvl="0" indent="0" algn="just" defTabSz="914400" rtl="0" eaLnBrk="1" fontAlgn="auto" latinLnBrk="0" hangingPunct="1">
              <a:lnSpc>
                <a:spcPct val="100000"/>
              </a:lnSpc>
              <a:spcBef>
                <a:spcPts val="1000"/>
              </a:spcBef>
              <a:spcAft>
                <a:spcPts val="0"/>
              </a:spcAft>
              <a:buClr>
                <a:srgbClr val="215D9F"/>
              </a:buClr>
              <a:buSzTx/>
              <a:buFont typeface="Arial" pitchFamily="34" charset="0"/>
              <a:buNone/>
              <a:tabLst/>
              <a:defRPr/>
            </a:pPr>
            <a:r>
              <a:rPr kumimoji="0" lang="en-US" sz="2800" b="0" i="0" u="none" strike="noStrike" kern="1200" cap="none" spc="0" normalizeH="0" baseline="0" noProof="0" err="1">
                <a:ln>
                  <a:noFill/>
                </a:ln>
                <a:solidFill>
                  <a:prstClr val="black"/>
                </a:solidFill>
                <a:effectLst/>
                <a:uLnTx/>
                <a:uFillTx/>
                <a:latin typeface="Courier New" panose="02070309020205020404" pitchFamily="49" charset="0"/>
                <a:ea typeface="+mn-ea"/>
                <a:cs typeface="Courier New" panose="02070309020205020404" pitchFamily="49" charset="0"/>
              </a:rPr>
              <a:t>ch</a:t>
            </a:r>
            <a:r>
              <a:rPr kumimoji="0" lang="en-US" sz="2800" b="0"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2800" b="0" i="0" u="none" strike="noStrike" kern="1200" cap="none" spc="0" normalizeH="0" baseline="0" noProof="0">
                <a:ln>
                  <a:noFill/>
                </a:ln>
                <a:solidFill>
                  <a:sysClr val="windowText" lastClr="000000"/>
                </a:solidFill>
                <a:effectLst/>
                <a:uLnTx/>
                <a:uFillTx/>
                <a:latin typeface="Courier New" panose="02070309020205020404" pitchFamily="49" charset="0"/>
                <a:ea typeface="+mn-ea"/>
                <a:cs typeface="Courier New" panose="02070309020205020404" pitchFamily="49" charset="0"/>
              </a:rPr>
              <a:t>'x'</a:t>
            </a:r>
            <a:r>
              <a:rPr kumimoji="0" lang="en-US" sz="2800" b="0"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2400" b="0" i="0" u="none" strike="noStrike" kern="1200" cap="none" spc="0" normalizeH="0" baseline="0" noProof="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Courier New" panose="02070309020205020404" pitchFamily="49" charset="0"/>
              </a:rPr>
              <a:t># </a:t>
            </a:r>
            <a:r>
              <a:rPr kumimoji="0" lang="en-US" sz="2400" b="0" i="0" u="none" strike="noStrike" kern="1200" cap="none" spc="0" normalizeH="0" baseline="0" noProof="0" err="1">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Courier New" panose="02070309020205020404" pitchFamily="49" charset="0"/>
              </a:rPr>
              <a:t>ch</a:t>
            </a:r>
            <a:r>
              <a:rPr kumimoji="0" lang="en-US" sz="2400" b="0" i="0" u="none" strike="noStrike" kern="1200" cap="none" spc="0" normalizeH="0" baseline="0" noProof="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Courier New" panose="02070309020205020404" pitchFamily="49" charset="0"/>
              </a:rPr>
              <a:t> </a:t>
            </a:r>
            <a:r>
              <a:rPr kumimoji="0" lang="en-US" sz="2400" b="0" i="0" u="none" strike="noStrike" kern="1200" cap="none" spc="0" normalizeH="0" baseline="0" noProof="0" err="1">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Courier New" panose="02070309020205020404" pitchFamily="49" charset="0"/>
              </a:rPr>
              <a:t>một</a:t>
            </a:r>
            <a:r>
              <a:rPr kumimoji="0" lang="en-US" sz="2400" b="0" i="0" u="none" strike="noStrike" kern="1200" cap="none" spc="0" normalizeH="0" baseline="0" noProof="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Courier New" panose="02070309020205020404" pitchFamily="49" charset="0"/>
              </a:rPr>
              <a:t> </a:t>
            </a:r>
            <a:r>
              <a:rPr kumimoji="0" lang="en-US" sz="2400" b="0" i="0" u="none" strike="noStrike" kern="1200" cap="none" spc="0" normalizeH="0" baseline="0" noProof="0" err="1">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Courier New" panose="02070309020205020404" pitchFamily="49" charset="0"/>
              </a:rPr>
              <a:t>ký</a:t>
            </a:r>
            <a:r>
              <a:rPr kumimoji="0" lang="en-US" sz="2400" b="0" i="0" u="none" strike="noStrike" kern="1200" cap="none" spc="0" normalizeH="0" baseline="0" noProof="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Courier New" panose="02070309020205020404" pitchFamily="49" charset="0"/>
              </a:rPr>
              <a:t> </a:t>
            </a:r>
            <a:r>
              <a:rPr kumimoji="0" lang="en-US" sz="2400" b="0" i="0" u="none" strike="noStrike" kern="1200" cap="none" spc="0" normalizeH="0" baseline="0" noProof="0" err="1">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Courier New" panose="02070309020205020404" pitchFamily="49" charset="0"/>
              </a:rPr>
              <a:t>tự</a:t>
            </a:r>
            <a:endParaRPr kumimoji="0" lang="en-US" sz="2800" b="0"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just" defTabSz="914400" rtl="0" eaLnBrk="1" fontAlgn="auto" latinLnBrk="0" hangingPunct="1">
              <a:lnSpc>
                <a:spcPct val="100000"/>
              </a:lnSpc>
              <a:spcBef>
                <a:spcPts val="1000"/>
              </a:spcBef>
              <a:spcAft>
                <a:spcPts val="0"/>
              </a:spcAft>
              <a:buClr>
                <a:srgbClr val="215D9F"/>
              </a:buClr>
              <a:buSzTx/>
              <a:buFont typeface="Arial" pitchFamily="34" charset="0"/>
              <a:buNone/>
              <a:tabLst/>
              <a:defRPr/>
            </a:pPr>
            <a:r>
              <a:rPr kumimoji="0" lang="en-US" sz="2800" b="0" i="0" u="none" strike="noStrike" kern="1200" cap="none" spc="0" normalizeH="0" baseline="0" noProof="0" err="1">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rPr>
              <a:t>Trong</a:t>
            </a:r>
            <a:r>
              <a:rPr kumimoji="0" lang="en-US" sz="28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rPr>
              <a:t> Python </a:t>
            </a:r>
            <a:r>
              <a:rPr kumimoji="0" lang="en-US" sz="2800" b="0" i="0" u="none" strike="noStrike" kern="1200" cap="none" spc="0" normalizeH="0" baseline="0" noProof="0" err="1">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rPr>
              <a:t>cung</a:t>
            </a:r>
            <a:r>
              <a:rPr kumimoji="0" lang="en-US" sz="28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rPr>
              <a:t> </a:t>
            </a:r>
            <a:r>
              <a:rPr kumimoji="0" lang="en-US" sz="2800" b="0" i="0" u="none" strike="noStrike" kern="1200" cap="none" spc="0" normalizeH="0" baseline="0" noProof="0" err="1">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rPr>
              <a:t>cấp</a:t>
            </a:r>
            <a:r>
              <a:rPr kumimoji="0" lang="en-US" sz="28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rPr>
              <a:t> </a:t>
            </a:r>
            <a:r>
              <a:rPr kumimoji="0" lang="en-US" sz="2800" b="0" i="0" u="none" strike="noStrike" kern="1200" cap="none" spc="0" normalizeH="0" baseline="0" noProof="0" err="1">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rPr>
              <a:t>hàm</a:t>
            </a:r>
            <a:r>
              <a:rPr kumimoji="0" lang="en-US" sz="28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rPr>
              <a:t> </a:t>
            </a:r>
            <a:r>
              <a:rPr kumimoji="0" lang="en-US" sz="2800" b="0" i="0" u="none" strike="noStrike" kern="1200" cap="none" spc="0" normalizeH="0" baseline="0" noProof="0" err="1">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rPr>
              <a:t>liên</a:t>
            </a:r>
            <a:r>
              <a:rPr kumimoji="0" lang="en-US" sz="28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rPr>
              <a:t> </a:t>
            </a:r>
            <a:r>
              <a:rPr kumimoji="0" lang="en-US" sz="2800" b="0" i="0" u="none" strike="noStrike" kern="1200" cap="none" spc="0" normalizeH="0" baseline="0" noProof="0" err="1">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rPr>
              <a:t>quan</a:t>
            </a:r>
            <a:r>
              <a:rPr kumimoji="0" lang="en-US" sz="28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rPr>
              <a:t> </a:t>
            </a:r>
            <a:r>
              <a:rPr kumimoji="0" lang="en-US" sz="2800" b="0" i="0" u="none" strike="noStrike" kern="1200" cap="none" spc="0" normalizeH="0" baseline="0" noProof="0" err="1">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rPr>
              <a:t>đến</a:t>
            </a:r>
            <a:r>
              <a:rPr kumimoji="0" lang="en-US" sz="28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rPr>
              <a:t> </a:t>
            </a:r>
            <a:r>
              <a:rPr kumimoji="0" lang="en-US" sz="2800" b="0" i="0" u="none" strike="noStrike" kern="1200" cap="none" spc="0" normalizeH="0" baseline="0" noProof="0" err="1">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rPr>
              <a:t>kí</a:t>
            </a:r>
            <a:r>
              <a:rPr kumimoji="0" lang="en-US" sz="28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rPr>
              <a:t> </a:t>
            </a:r>
            <a:r>
              <a:rPr kumimoji="0" lang="en-US" sz="2800" b="0" i="0" u="none" strike="noStrike" kern="1200" cap="none" spc="0" normalizeH="0" baseline="0" noProof="0" err="1">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rPr>
              <a:t>tự</a:t>
            </a:r>
            <a:r>
              <a:rPr kumimoji="0" lang="en-US" sz="28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rPr>
              <a:t>:</a:t>
            </a:r>
          </a:p>
          <a:p>
            <a:pPr marL="342900" marR="0" lvl="0" indent="-342900" algn="just" defTabSz="914400" rtl="0" eaLnBrk="1" fontAlgn="auto" latinLnBrk="0" hangingPunct="1">
              <a:lnSpc>
                <a:spcPct val="100000"/>
              </a:lnSpc>
              <a:spcBef>
                <a:spcPts val="1000"/>
              </a:spcBef>
              <a:spcAft>
                <a:spcPts val="0"/>
              </a:spcAft>
              <a:buClr>
                <a:srgbClr val="215D9F"/>
              </a:buClr>
              <a:buSzTx/>
              <a:buFont typeface="Arial" pitchFamily="34" charset="0"/>
              <a:buChar char="•"/>
              <a:tabLst/>
              <a:defRPr/>
            </a:pPr>
            <a:r>
              <a:rPr kumimoji="0" lang="en-US" sz="2800" b="0" i="0" u="none" strike="noStrike" kern="1200" cap="none" spc="0" normalizeH="0" baseline="0" noProof="0" err="1">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rPr>
              <a:t>chr</a:t>
            </a:r>
            <a:r>
              <a:rPr kumimoji="0" lang="en-US" sz="28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rPr>
              <a:t>(&lt;</a:t>
            </a:r>
            <a:r>
              <a:rPr kumimoji="0" lang="en-US" sz="2800" b="0" i="0" u="none" strike="noStrike" kern="1200" cap="none" spc="0" normalizeH="0" baseline="0" noProof="0" err="1">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rPr>
              <a:t>mã</a:t>
            </a:r>
            <a:r>
              <a:rPr kumimoji="0" lang="en-US" sz="28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rPr>
              <a:t> </a:t>
            </a:r>
            <a:r>
              <a:rPr kumimoji="0" lang="en-US" sz="2800" b="0" i="0" u="none" strike="noStrike" kern="1200" cap="none" spc="0" normalizeH="0" baseline="0" noProof="0" err="1">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rPr>
              <a:t>unicode</a:t>
            </a:r>
            <a:r>
              <a:rPr kumimoji="0" lang="en-US" sz="28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rPr>
              <a:t>&gt;) </a:t>
            </a:r>
            <a:r>
              <a:rPr kumimoji="0" lang="en-US" sz="24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 </a:t>
            </a:r>
            <a:r>
              <a:rPr kumimoji="0" lang="en-US" sz="2400" b="0" i="0" u="none" strike="noStrike" kern="1200" cap="none" spc="0" normalizeH="0" baseline="0" noProof="0" err="1">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Trả</a:t>
            </a:r>
            <a:r>
              <a:rPr kumimoji="0" lang="en-US" sz="24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 </a:t>
            </a:r>
            <a:r>
              <a:rPr kumimoji="0" lang="en-US" sz="2400" b="0" i="0" u="none" strike="noStrike" kern="1200" cap="none" spc="0" normalizeH="0" baseline="0" noProof="0" err="1">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về</a:t>
            </a:r>
            <a:r>
              <a:rPr kumimoji="0" lang="en-US" sz="24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 </a:t>
            </a:r>
            <a:r>
              <a:rPr kumimoji="0" lang="en-US" sz="2400" b="0" i="0" u="none" strike="noStrike" kern="1200" cap="none" spc="0" normalizeH="0" baseline="0" noProof="0" err="1">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kí</a:t>
            </a:r>
            <a:r>
              <a:rPr kumimoji="0" lang="en-US" sz="24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 </a:t>
            </a:r>
            <a:r>
              <a:rPr kumimoji="0" lang="en-US" sz="2400" b="0" i="0" u="none" strike="noStrike" kern="1200" cap="none" spc="0" normalizeH="0" baseline="0" noProof="0" err="1">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tự</a:t>
            </a:r>
            <a:r>
              <a:rPr kumimoji="0" lang="en-US" sz="24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 </a:t>
            </a:r>
            <a:r>
              <a:rPr kumimoji="0" lang="en-US" sz="2400" b="0" i="0" u="none" strike="noStrike" kern="1200" cap="none" spc="0" normalizeH="0" baseline="0" noProof="0" err="1">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có</a:t>
            </a:r>
            <a:r>
              <a:rPr kumimoji="0" lang="en-US" sz="24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 </a:t>
            </a:r>
            <a:r>
              <a:rPr kumimoji="0" lang="en-US" sz="2400" b="0" i="0" u="none" strike="noStrike" kern="1200" cap="none" spc="0" normalizeH="0" baseline="0" noProof="0" err="1">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mã</a:t>
            </a:r>
            <a:r>
              <a:rPr kumimoji="0" lang="en-US" sz="24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 Unicode </a:t>
            </a:r>
            <a:r>
              <a:rPr kumimoji="0" lang="en-US" sz="2400" b="0" i="0" u="none" strike="noStrike" kern="1200" cap="none" spc="0" normalizeH="0" baseline="0" noProof="0" err="1">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tương</a:t>
            </a:r>
            <a:r>
              <a:rPr kumimoji="0" lang="en-US" sz="24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 </a:t>
            </a:r>
            <a:r>
              <a:rPr kumimoji="0" lang="en-US" sz="2400" b="0" i="0" u="none" strike="noStrike" kern="1200" cap="none" spc="0" normalizeH="0" baseline="0" noProof="0" err="1">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ứng</a:t>
            </a:r>
            <a:r>
              <a:rPr kumimoji="0" lang="en-US" sz="24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a:t>
            </a:r>
            <a:endParaRPr kumimoji="0" lang="en-US" sz="28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endParaRPr>
          </a:p>
          <a:p>
            <a:pPr marL="342900" marR="0" lvl="0" indent="-342900" algn="just" defTabSz="914400" rtl="0" eaLnBrk="1" fontAlgn="auto" latinLnBrk="0" hangingPunct="1">
              <a:lnSpc>
                <a:spcPct val="100000"/>
              </a:lnSpc>
              <a:spcBef>
                <a:spcPts val="1000"/>
              </a:spcBef>
              <a:spcAft>
                <a:spcPts val="0"/>
              </a:spcAft>
              <a:buClr>
                <a:srgbClr val="215D9F"/>
              </a:buClr>
              <a:buSzTx/>
              <a:buFont typeface="Arial" pitchFamily="34" charset="0"/>
              <a:buChar char="•"/>
              <a:tabLst/>
              <a:defRPr/>
            </a:pPr>
            <a:r>
              <a:rPr kumimoji="0" lang="en-US" sz="2800" b="0" i="0" u="none" strike="noStrike" kern="1200" cap="none" spc="0" normalizeH="0" baseline="0" noProof="0" err="1">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rPr>
              <a:t>ord</a:t>
            </a:r>
            <a:r>
              <a:rPr kumimoji="0" lang="en-US" sz="28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rPr>
              <a:t>(&lt;</a:t>
            </a:r>
            <a:r>
              <a:rPr kumimoji="0" lang="en-US" sz="2800" b="0" i="0" u="none" strike="noStrike" kern="1200" cap="none" spc="0" normalizeH="0" baseline="0" noProof="0" err="1">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rPr>
              <a:t>kí</a:t>
            </a:r>
            <a:r>
              <a:rPr kumimoji="0" lang="en-US" sz="28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rPr>
              <a:t> </a:t>
            </a:r>
            <a:r>
              <a:rPr kumimoji="0" lang="en-US" sz="2800" b="0" i="0" u="none" strike="noStrike" kern="1200" cap="none" spc="0" normalizeH="0" baseline="0" noProof="0" err="1">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rPr>
              <a:t>tự</a:t>
            </a:r>
            <a:r>
              <a:rPr kumimoji="0" lang="en-US" sz="28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rPr>
              <a:t>&gt;) </a:t>
            </a:r>
            <a:r>
              <a:rPr kumimoji="0" lang="en-US" sz="24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 </a:t>
            </a:r>
            <a:r>
              <a:rPr kumimoji="0" lang="en-US" sz="2400" b="0" i="0" u="none" strike="noStrike" kern="1200" cap="none" spc="0" normalizeH="0" baseline="0" noProof="0" err="1">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Trả</a:t>
            </a:r>
            <a:r>
              <a:rPr kumimoji="0" lang="en-US" sz="24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 </a:t>
            </a:r>
            <a:r>
              <a:rPr kumimoji="0" lang="en-US" sz="2400" b="0" i="0" u="none" strike="noStrike" kern="1200" cap="none" spc="0" normalizeH="0" baseline="0" noProof="0" err="1">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về</a:t>
            </a:r>
            <a:r>
              <a:rPr kumimoji="0" lang="en-US" sz="24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 </a:t>
            </a:r>
            <a:r>
              <a:rPr kumimoji="0" lang="en-US" sz="2400" b="0" i="0" u="none" strike="noStrike" kern="1200" cap="none" spc="0" normalizeH="0" baseline="0" noProof="0" err="1">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mã</a:t>
            </a:r>
            <a:r>
              <a:rPr kumimoji="0" lang="en-US" sz="24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 Unicode </a:t>
            </a:r>
            <a:r>
              <a:rPr kumimoji="0" lang="en-US" sz="2400" b="0" i="0" u="none" strike="noStrike" kern="1200" cap="none" spc="0" normalizeH="0" baseline="0" noProof="0" err="1">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của</a:t>
            </a:r>
            <a:r>
              <a:rPr kumimoji="0" lang="en-US" sz="24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 </a:t>
            </a:r>
            <a:r>
              <a:rPr kumimoji="0" lang="en-US" sz="2400" b="0" i="0" u="none" strike="noStrike" kern="1200" cap="none" spc="0" normalizeH="0" baseline="0" noProof="0" err="1">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kí</a:t>
            </a:r>
            <a:r>
              <a:rPr kumimoji="0" lang="en-US" sz="24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 </a:t>
            </a:r>
            <a:r>
              <a:rPr kumimoji="0" lang="en-US" sz="2400" b="0" i="0" u="none" strike="noStrike" kern="1200" cap="none" spc="0" normalizeH="0" baseline="0" noProof="0" err="1">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tự</a:t>
            </a:r>
            <a:r>
              <a:rPr kumimoji="0" lang="en-US" sz="24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 </a:t>
            </a:r>
            <a:r>
              <a:rPr kumimoji="0" lang="en-US" sz="2400" b="0" i="0" u="none" strike="noStrike" kern="1200" cap="none" spc="0" normalizeH="0" baseline="0" noProof="0" err="1">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tương</a:t>
            </a:r>
            <a:r>
              <a:rPr kumimoji="0" lang="en-US" sz="24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 </a:t>
            </a:r>
            <a:r>
              <a:rPr kumimoji="0" lang="en-US" sz="2400" b="0" i="0" u="none" strike="noStrike" kern="1200" cap="none" spc="0" normalizeH="0" baseline="0" noProof="0" err="1">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ứng</a:t>
            </a:r>
            <a:r>
              <a:rPr kumimoji="0" lang="en-US" sz="24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sym typeface="Wingdings" panose="05000000000000000000" pitchFamily="2" charset="2"/>
              </a:rPr>
              <a:t>.</a:t>
            </a:r>
            <a:endParaRPr kumimoji="0" lang="en-US" sz="28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endParaRPr>
          </a:p>
          <a:p>
            <a:pPr marL="0" marR="0" lvl="0" indent="0" algn="just" defTabSz="914400" rtl="0" eaLnBrk="1" fontAlgn="auto" latinLnBrk="0" hangingPunct="1">
              <a:lnSpc>
                <a:spcPct val="100000"/>
              </a:lnSpc>
              <a:spcBef>
                <a:spcPts val="1000"/>
              </a:spcBef>
              <a:spcAft>
                <a:spcPts val="0"/>
              </a:spcAft>
              <a:buClr>
                <a:srgbClr val="215D9F"/>
              </a:buClr>
              <a:buSzTx/>
              <a:buFont typeface="Arial" pitchFamily="34" charset="0"/>
              <a:buNone/>
              <a:tabLst/>
              <a:defRPr/>
            </a:pPr>
            <a:endParaRPr kumimoji="0" lang="en-US" sz="28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endParaRPr>
          </a:p>
        </p:txBody>
      </p:sp>
      <p:sp>
        <p:nvSpPr>
          <p:cNvPr id="11" name="Content Placeholder 2">
            <a:extLst>
              <a:ext uri="{FF2B5EF4-FFF2-40B4-BE49-F238E27FC236}">
                <a16:creationId xmlns:a16="http://schemas.microsoft.com/office/drawing/2014/main" xmlns="" id="{B78492EA-CB88-4BF2-ACDB-4161ED4AB488}"/>
              </a:ext>
            </a:extLst>
          </p:cNvPr>
          <p:cNvSpPr txBox="1">
            <a:spLocks/>
          </p:cNvSpPr>
          <p:nvPr/>
        </p:nvSpPr>
        <p:spPr>
          <a:xfrm>
            <a:off x="101573" y="4419600"/>
            <a:ext cx="14324819" cy="186112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just" defTabSz="914400" rtl="0" eaLnBrk="1" fontAlgn="auto" latinLnBrk="0" hangingPunct="1">
              <a:lnSpc>
                <a:spcPct val="114000"/>
              </a:lnSpc>
              <a:spcBef>
                <a:spcPts val="1000"/>
              </a:spcBef>
              <a:spcAft>
                <a:spcPts val="0"/>
              </a:spcAft>
              <a:buClr>
                <a:srgbClr val="215D9F"/>
              </a:buClr>
              <a:buSzTx/>
              <a:buFont typeface="Arial" pitchFamily="34" charset="0"/>
              <a:buNone/>
              <a:tabLst/>
              <a:defRPr/>
            </a:pPr>
            <a:r>
              <a:rPr kumimoji="0" lang="en-US" sz="2800" b="1" i="0" u="none" strike="noStrike" kern="1200" cap="none" spc="0" normalizeH="0" baseline="0" noProof="0" err="1">
                <a:ln>
                  <a:noFill/>
                </a:ln>
                <a:solidFill>
                  <a:prstClr val="black"/>
                </a:solidFill>
                <a:effectLst/>
                <a:uLnTx/>
                <a:uFillTx/>
                <a:latin typeface="Cambria" panose="02040503050406030204" pitchFamily="18" charset="0"/>
                <a:ea typeface="+mn-ea"/>
                <a:cs typeface="+mn-cs"/>
              </a:rPr>
              <a:t>Ví</a:t>
            </a:r>
            <a:r>
              <a:rPr kumimoji="0" lang="en-US" sz="2800" b="1" i="0" u="none" strike="noStrike" kern="1200" cap="none" spc="0" normalizeH="0" baseline="0" noProof="0">
                <a:ln>
                  <a:noFill/>
                </a:ln>
                <a:solidFill>
                  <a:prstClr val="black"/>
                </a:solidFill>
                <a:effectLst/>
                <a:uLnTx/>
                <a:uFillTx/>
                <a:latin typeface="Cambria" panose="02040503050406030204" pitchFamily="18" charset="0"/>
                <a:ea typeface="+mn-ea"/>
                <a:cs typeface="+mn-cs"/>
              </a:rPr>
              <a:t> </a:t>
            </a:r>
            <a:r>
              <a:rPr kumimoji="0" lang="en-US" sz="2800" b="1" i="0" u="none" strike="noStrike" kern="1200" cap="none" spc="0" normalizeH="0" baseline="0" noProof="0" err="1">
                <a:ln>
                  <a:noFill/>
                </a:ln>
                <a:solidFill>
                  <a:prstClr val="black"/>
                </a:solidFill>
                <a:effectLst/>
                <a:uLnTx/>
                <a:uFillTx/>
                <a:latin typeface="Cambria" panose="02040503050406030204" pitchFamily="18" charset="0"/>
                <a:ea typeface="+mn-ea"/>
                <a:cs typeface="+mn-cs"/>
              </a:rPr>
              <a:t>dụ</a:t>
            </a:r>
            <a:r>
              <a:rPr kumimoji="0" lang="en-US" sz="2800" b="1" i="0" u="none" strike="noStrike" kern="1200" cap="none" spc="0" normalizeH="0" baseline="0" noProof="0">
                <a:ln>
                  <a:noFill/>
                </a:ln>
                <a:solidFill>
                  <a:prstClr val="black"/>
                </a:solidFill>
                <a:effectLst/>
                <a:uLnTx/>
                <a:uFillTx/>
                <a:latin typeface="Cambria" panose="02040503050406030204" pitchFamily="18" charset="0"/>
                <a:ea typeface="+mn-ea"/>
                <a:cs typeface="+mn-cs"/>
              </a:rPr>
              <a:t>:</a:t>
            </a:r>
          </a:p>
          <a:p>
            <a:pPr marL="0" marR="0" lvl="0" indent="0" algn="just" defTabSz="914400" rtl="0" eaLnBrk="1" fontAlgn="auto" latinLnBrk="0" hangingPunct="1">
              <a:lnSpc>
                <a:spcPct val="114000"/>
              </a:lnSpc>
              <a:spcBef>
                <a:spcPts val="1000"/>
              </a:spcBef>
              <a:spcAft>
                <a:spcPts val="0"/>
              </a:spcAft>
              <a:buClr>
                <a:srgbClr val="215D9F"/>
              </a:buClr>
              <a:buSzTx/>
              <a:buFont typeface="Arial" pitchFamily="34" charset="0"/>
              <a:buNone/>
              <a:tabLst/>
              <a:defRPr/>
            </a:pPr>
            <a:r>
              <a:rPr kumimoji="0" lang="en-US" sz="2800" b="0"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print(</a:t>
            </a:r>
            <a:r>
              <a:rPr kumimoji="0" lang="en-US" sz="2800" b="0" i="0" u="none" strike="noStrike" kern="1200" cap="none" spc="0" normalizeH="0" baseline="0" noProof="0" err="1">
                <a:ln>
                  <a:noFill/>
                </a:ln>
                <a:solidFill>
                  <a:prstClr val="black"/>
                </a:solidFill>
                <a:effectLst/>
                <a:uLnTx/>
                <a:uFillTx/>
                <a:latin typeface="Courier New" panose="02070309020205020404" pitchFamily="49" charset="0"/>
                <a:ea typeface="+mn-ea"/>
                <a:cs typeface="Courier New" panose="02070309020205020404" pitchFamily="49" charset="0"/>
              </a:rPr>
              <a:t>ord</a:t>
            </a:r>
            <a:r>
              <a:rPr kumimoji="0" lang="en-US" sz="2800" b="0"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2800" b="0" i="0" u="none" strike="noStrike" kern="1200" cap="none" spc="0" normalizeH="0" baseline="0" noProof="0">
                <a:ln>
                  <a:noFill/>
                </a:ln>
                <a:solidFill>
                  <a:sysClr val="windowText" lastClr="000000"/>
                </a:solidFill>
                <a:effectLst/>
                <a:uLnTx/>
                <a:uFillTx/>
                <a:latin typeface="Courier New" panose="02070309020205020404" pitchFamily="49" charset="0"/>
                <a:ea typeface="+mn-ea"/>
                <a:cs typeface="Courier New" panose="02070309020205020404" pitchFamily="49" charset="0"/>
              </a:rPr>
              <a:t>'</a:t>
            </a:r>
            <a:r>
              <a:rPr kumimoji="0" lang="en-US" sz="2800" b="0"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ô</a:t>
            </a:r>
            <a:r>
              <a:rPr kumimoji="0" lang="en-US" sz="2800" b="0" i="0" u="none" strike="noStrike" kern="1200" cap="none" spc="0" normalizeH="0" baseline="0" noProof="0">
                <a:ln>
                  <a:noFill/>
                </a:ln>
                <a:solidFill>
                  <a:sysClr val="windowText" lastClr="000000"/>
                </a:solidFill>
                <a:effectLst/>
                <a:uLnTx/>
                <a:uFillTx/>
                <a:latin typeface="Courier New" panose="02070309020205020404" pitchFamily="49" charset="0"/>
                <a:ea typeface="+mn-ea"/>
                <a:cs typeface="Courier New" panose="02070309020205020404" pitchFamily="49" charset="0"/>
              </a:rPr>
              <a:t>'</a:t>
            </a:r>
            <a:r>
              <a:rPr kumimoji="0" lang="en-US" sz="2800" b="0"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2400" b="0" i="0" u="none" strike="noStrike" kern="1200" cap="none" spc="0" normalizeH="0" baseline="0" noProof="0">
                <a:ln>
                  <a:noFill/>
                </a:ln>
                <a:solidFill>
                  <a:srgbClr val="C0504D">
                    <a:lumMod val="60000"/>
                    <a:lumOff val="40000"/>
                  </a:srgbClr>
                </a:solidFill>
                <a:effectLst/>
                <a:uLnTx/>
                <a:uFillTx/>
                <a:latin typeface="Courier New" panose="02070309020205020404" pitchFamily="49" charset="0"/>
                <a:ea typeface="+mn-ea"/>
                <a:cs typeface="Courier New" panose="02070309020205020404" pitchFamily="49" charset="0"/>
              </a:rPr>
              <a:t># </a:t>
            </a:r>
            <a:r>
              <a:rPr kumimoji="0" lang="en-US" sz="2400" b="0" i="0" u="none" strike="noStrike" kern="1200" cap="none" spc="0" normalizeH="0" baseline="0" noProof="0" err="1">
                <a:ln>
                  <a:noFill/>
                </a:ln>
                <a:solidFill>
                  <a:srgbClr val="C0504D">
                    <a:lumMod val="60000"/>
                    <a:lumOff val="40000"/>
                  </a:srgbClr>
                </a:solidFill>
                <a:effectLst/>
                <a:uLnTx/>
                <a:uFillTx/>
                <a:latin typeface="Courier New" panose="02070309020205020404" pitchFamily="49" charset="0"/>
                <a:ea typeface="+mn-ea"/>
                <a:cs typeface="Courier New" panose="02070309020205020404" pitchFamily="49" charset="0"/>
              </a:rPr>
              <a:t>kết</a:t>
            </a:r>
            <a:r>
              <a:rPr kumimoji="0" lang="en-US" sz="2400" b="0" i="0" u="none" strike="noStrike" kern="1200" cap="none" spc="0" normalizeH="0" baseline="0" noProof="0">
                <a:ln>
                  <a:noFill/>
                </a:ln>
                <a:solidFill>
                  <a:srgbClr val="C0504D">
                    <a:lumMod val="60000"/>
                    <a:lumOff val="40000"/>
                  </a:srgbClr>
                </a:solidFill>
                <a:effectLst/>
                <a:uLnTx/>
                <a:uFillTx/>
                <a:latin typeface="Courier New" panose="02070309020205020404" pitchFamily="49" charset="0"/>
                <a:ea typeface="+mn-ea"/>
                <a:cs typeface="Courier New" panose="02070309020205020404" pitchFamily="49" charset="0"/>
              </a:rPr>
              <a:t> </a:t>
            </a:r>
            <a:r>
              <a:rPr kumimoji="0" lang="en-US" sz="2400" b="0" i="0" u="none" strike="noStrike" kern="1200" cap="none" spc="0" normalizeH="0" baseline="0" noProof="0" err="1">
                <a:ln>
                  <a:noFill/>
                </a:ln>
                <a:solidFill>
                  <a:srgbClr val="C0504D">
                    <a:lumMod val="60000"/>
                    <a:lumOff val="40000"/>
                  </a:srgbClr>
                </a:solidFill>
                <a:effectLst/>
                <a:uLnTx/>
                <a:uFillTx/>
                <a:latin typeface="Courier New" panose="02070309020205020404" pitchFamily="49" charset="0"/>
                <a:ea typeface="+mn-ea"/>
                <a:cs typeface="Courier New" panose="02070309020205020404" pitchFamily="49" charset="0"/>
              </a:rPr>
              <a:t>quả</a:t>
            </a:r>
            <a:r>
              <a:rPr kumimoji="0" lang="en-US" sz="2400" b="0" i="0" u="none" strike="noStrike" kern="1200" cap="none" spc="0" normalizeH="0" baseline="0" noProof="0">
                <a:ln>
                  <a:noFill/>
                </a:ln>
                <a:solidFill>
                  <a:srgbClr val="C0504D">
                    <a:lumMod val="60000"/>
                    <a:lumOff val="40000"/>
                  </a:srgbClr>
                </a:solidFill>
                <a:effectLst/>
                <a:uLnTx/>
                <a:uFillTx/>
                <a:latin typeface="Courier New" panose="02070309020205020404" pitchFamily="49" charset="0"/>
                <a:ea typeface="+mn-ea"/>
                <a:cs typeface="Courier New" panose="02070309020205020404" pitchFamily="49" charset="0"/>
              </a:rPr>
              <a:t> </a:t>
            </a:r>
            <a:r>
              <a:rPr kumimoji="0" lang="en-US" sz="2400" b="0" i="0" u="none" strike="noStrike" kern="1200" cap="none" spc="0" normalizeH="0" baseline="0" noProof="0" err="1">
                <a:ln>
                  <a:noFill/>
                </a:ln>
                <a:solidFill>
                  <a:srgbClr val="C0504D">
                    <a:lumMod val="60000"/>
                    <a:lumOff val="40000"/>
                  </a:srgbClr>
                </a:solidFill>
                <a:effectLst/>
                <a:uLnTx/>
                <a:uFillTx/>
                <a:latin typeface="Courier New" panose="02070309020205020404" pitchFamily="49" charset="0"/>
                <a:ea typeface="+mn-ea"/>
                <a:cs typeface="Courier New" panose="02070309020205020404" pitchFamily="49" charset="0"/>
              </a:rPr>
              <a:t>là</a:t>
            </a:r>
            <a:r>
              <a:rPr kumimoji="0" lang="en-US" sz="2400" b="0" i="0" u="none" strike="noStrike" kern="1200" cap="none" spc="0" normalizeH="0" baseline="0" noProof="0">
                <a:ln>
                  <a:noFill/>
                </a:ln>
                <a:solidFill>
                  <a:srgbClr val="C0504D">
                    <a:lumMod val="60000"/>
                    <a:lumOff val="40000"/>
                  </a:srgbClr>
                </a:solidFill>
                <a:effectLst/>
                <a:uLnTx/>
                <a:uFillTx/>
                <a:latin typeface="Courier New" panose="02070309020205020404" pitchFamily="49" charset="0"/>
                <a:ea typeface="+mn-ea"/>
                <a:cs typeface="Courier New" panose="02070309020205020404" pitchFamily="49" charset="0"/>
              </a:rPr>
              <a:t> 244</a:t>
            </a:r>
            <a:endParaRPr kumimoji="0" lang="en-US" sz="2800" b="0" i="0" u="none" strike="noStrike" kern="1200" cap="none" spc="0" normalizeH="0" baseline="0" noProof="0">
              <a:ln>
                <a:noFill/>
              </a:ln>
              <a:solidFill>
                <a:srgbClr val="C0504D">
                  <a:lumMod val="60000"/>
                  <a:lumOff val="40000"/>
                </a:srgbClr>
              </a:solidFill>
              <a:effectLst/>
              <a:uLnTx/>
              <a:uFillTx/>
              <a:latin typeface="Courier New" panose="02070309020205020404" pitchFamily="49" charset="0"/>
              <a:ea typeface="+mn-ea"/>
              <a:cs typeface="Courier New" panose="02070309020205020404" pitchFamily="49" charset="0"/>
            </a:endParaRPr>
          </a:p>
          <a:p>
            <a:pPr marL="0" marR="0" lvl="0" indent="0" algn="just" defTabSz="914400" rtl="0" eaLnBrk="1" fontAlgn="auto" latinLnBrk="0" hangingPunct="1">
              <a:lnSpc>
                <a:spcPct val="114000"/>
              </a:lnSpc>
              <a:spcBef>
                <a:spcPts val="1000"/>
              </a:spcBef>
              <a:spcAft>
                <a:spcPts val="0"/>
              </a:spcAft>
              <a:buClr>
                <a:srgbClr val="215D9F"/>
              </a:buClr>
              <a:buSzTx/>
              <a:buFont typeface="Arial" pitchFamily="34" charset="0"/>
              <a:buNone/>
              <a:tabLst/>
              <a:defRPr/>
            </a:pPr>
            <a:r>
              <a:rPr kumimoji="0" lang="en-US" sz="2800" b="0"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print(</a:t>
            </a:r>
            <a:r>
              <a:rPr kumimoji="0" lang="en-US" sz="2800" b="0" i="0" u="none" strike="noStrike" kern="1200" cap="none" spc="0" normalizeH="0" baseline="0" noProof="0" err="1">
                <a:ln>
                  <a:noFill/>
                </a:ln>
                <a:solidFill>
                  <a:prstClr val="black"/>
                </a:solidFill>
                <a:effectLst/>
                <a:uLnTx/>
                <a:uFillTx/>
                <a:latin typeface="Courier New" panose="02070309020205020404" pitchFamily="49" charset="0"/>
                <a:ea typeface="+mn-ea"/>
                <a:cs typeface="Courier New" panose="02070309020205020404" pitchFamily="49" charset="0"/>
              </a:rPr>
              <a:t>chr</a:t>
            </a:r>
            <a:r>
              <a:rPr kumimoji="0" lang="en-US" sz="2800" b="0"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(123)) </a:t>
            </a:r>
            <a:r>
              <a:rPr kumimoji="0" lang="en-US" sz="2400" b="0" i="0" u="none" strike="noStrike" kern="1200" cap="none" spc="0" normalizeH="0" baseline="0" noProof="0">
                <a:ln>
                  <a:noFill/>
                </a:ln>
                <a:solidFill>
                  <a:srgbClr val="C0504D">
                    <a:lumMod val="60000"/>
                    <a:lumOff val="40000"/>
                  </a:srgbClr>
                </a:solidFill>
                <a:effectLst/>
                <a:uLnTx/>
                <a:uFillTx/>
                <a:latin typeface="Courier New" panose="02070309020205020404" pitchFamily="49" charset="0"/>
                <a:ea typeface="+mn-ea"/>
                <a:cs typeface="Courier New" panose="02070309020205020404" pitchFamily="49" charset="0"/>
              </a:rPr>
              <a:t># </a:t>
            </a:r>
            <a:r>
              <a:rPr kumimoji="0" lang="en-US" sz="2400" b="0" i="0" u="none" strike="noStrike" kern="1200" cap="none" spc="0" normalizeH="0" baseline="0" noProof="0" err="1">
                <a:ln>
                  <a:noFill/>
                </a:ln>
                <a:solidFill>
                  <a:srgbClr val="C0504D">
                    <a:lumMod val="60000"/>
                    <a:lumOff val="40000"/>
                  </a:srgbClr>
                </a:solidFill>
                <a:effectLst/>
                <a:uLnTx/>
                <a:uFillTx/>
                <a:latin typeface="Courier New" panose="02070309020205020404" pitchFamily="49" charset="0"/>
                <a:ea typeface="+mn-ea"/>
                <a:cs typeface="Courier New" panose="02070309020205020404" pitchFamily="49" charset="0"/>
              </a:rPr>
              <a:t>kết</a:t>
            </a:r>
            <a:r>
              <a:rPr kumimoji="0" lang="en-US" sz="2400" b="0" i="0" u="none" strike="noStrike" kern="1200" cap="none" spc="0" normalizeH="0" baseline="0" noProof="0">
                <a:ln>
                  <a:noFill/>
                </a:ln>
                <a:solidFill>
                  <a:srgbClr val="C0504D">
                    <a:lumMod val="60000"/>
                    <a:lumOff val="40000"/>
                  </a:srgbClr>
                </a:solidFill>
                <a:effectLst/>
                <a:uLnTx/>
                <a:uFillTx/>
                <a:latin typeface="Courier New" panose="02070309020205020404" pitchFamily="49" charset="0"/>
                <a:ea typeface="+mn-ea"/>
                <a:cs typeface="Courier New" panose="02070309020205020404" pitchFamily="49" charset="0"/>
              </a:rPr>
              <a:t> </a:t>
            </a:r>
            <a:r>
              <a:rPr kumimoji="0" lang="en-US" sz="2400" b="0" i="0" u="none" strike="noStrike" kern="1200" cap="none" spc="0" normalizeH="0" baseline="0" noProof="0" err="1">
                <a:ln>
                  <a:noFill/>
                </a:ln>
                <a:solidFill>
                  <a:srgbClr val="C0504D">
                    <a:lumMod val="60000"/>
                    <a:lumOff val="40000"/>
                  </a:srgbClr>
                </a:solidFill>
                <a:effectLst/>
                <a:uLnTx/>
                <a:uFillTx/>
                <a:latin typeface="Courier New" panose="02070309020205020404" pitchFamily="49" charset="0"/>
                <a:ea typeface="+mn-ea"/>
                <a:cs typeface="Courier New" panose="02070309020205020404" pitchFamily="49" charset="0"/>
              </a:rPr>
              <a:t>quả</a:t>
            </a:r>
            <a:r>
              <a:rPr kumimoji="0" lang="en-US" sz="2400" b="0" i="0" u="none" strike="noStrike" kern="1200" cap="none" spc="0" normalizeH="0" baseline="0" noProof="0">
                <a:ln>
                  <a:noFill/>
                </a:ln>
                <a:solidFill>
                  <a:srgbClr val="C0504D">
                    <a:lumMod val="60000"/>
                    <a:lumOff val="40000"/>
                  </a:srgbClr>
                </a:solidFill>
                <a:effectLst/>
                <a:uLnTx/>
                <a:uFillTx/>
                <a:latin typeface="Courier New" panose="02070309020205020404" pitchFamily="49" charset="0"/>
                <a:ea typeface="+mn-ea"/>
                <a:cs typeface="Courier New" panose="02070309020205020404" pitchFamily="49" charset="0"/>
              </a:rPr>
              <a:t> </a:t>
            </a:r>
            <a:r>
              <a:rPr kumimoji="0" lang="en-US" sz="2400" b="0" i="0" u="none" strike="noStrike" kern="1200" cap="none" spc="0" normalizeH="0" baseline="0" noProof="0" err="1">
                <a:ln>
                  <a:noFill/>
                </a:ln>
                <a:solidFill>
                  <a:srgbClr val="C0504D">
                    <a:lumMod val="60000"/>
                    <a:lumOff val="40000"/>
                  </a:srgbClr>
                </a:solidFill>
                <a:effectLst/>
                <a:uLnTx/>
                <a:uFillTx/>
                <a:latin typeface="Courier New" panose="02070309020205020404" pitchFamily="49" charset="0"/>
                <a:ea typeface="+mn-ea"/>
                <a:cs typeface="Courier New" panose="02070309020205020404" pitchFamily="49" charset="0"/>
              </a:rPr>
              <a:t>là</a:t>
            </a:r>
            <a:r>
              <a:rPr kumimoji="0" lang="en-US" sz="2400" b="0" i="0" u="none" strike="noStrike" kern="1200" cap="none" spc="0" normalizeH="0" baseline="0" noProof="0">
                <a:ln>
                  <a:noFill/>
                </a:ln>
                <a:solidFill>
                  <a:srgbClr val="C0504D">
                    <a:lumMod val="60000"/>
                    <a:lumOff val="40000"/>
                  </a:srgbClr>
                </a:solidFill>
                <a:effectLst/>
                <a:uLnTx/>
                <a:uFillTx/>
                <a:latin typeface="Courier New" panose="02070309020205020404" pitchFamily="49" charset="0"/>
                <a:ea typeface="+mn-ea"/>
                <a:cs typeface="Courier New" panose="02070309020205020404" pitchFamily="49" charset="0"/>
              </a:rPr>
              <a:t> </a:t>
            </a:r>
            <a:r>
              <a:rPr kumimoji="0" lang="en-US" sz="2400" b="0" i="0" u="none" strike="noStrike" kern="1200" cap="none" spc="0" normalizeH="0" baseline="0" noProof="0" err="1">
                <a:ln>
                  <a:noFill/>
                </a:ln>
                <a:solidFill>
                  <a:srgbClr val="C0504D">
                    <a:lumMod val="60000"/>
                    <a:lumOff val="40000"/>
                  </a:srgbClr>
                </a:solidFill>
                <a:effectLst/>
                <a:uLnTx/>
                <a:uFillTx/>
                <a:latin typeface="Courier New" panose="02070309020205020404" pitchFamily="49" charset="0"/>
                <a:ea typeface="+mn-ea"/>
                <a:cs typeface="Courier New" panose="02070309020205020404" pitchFamily="49" charset="0"/>
              </a:rPr>
              <a:t>kí</a:t>
            </a:r>
            <a:r>
              <a:rPr kumimoji="0" lang="en-US" sz="2400" b="0" i="0" u="none" strike="noStrike" kern="1200" cap="none" spc="0" normalizeH="0" baseline="0" noProof="0">
                <a:ln>
                  <a:noFill/>
                </a:ln>
                <a:solidFill>
                  <a:srgbClr val="C0504D">
                    <a:lumMod val="60000"/>
                    <a:lumOff val="40000"/>
                  </a:srgbClr>
                </a:solidFill>
                <a:effectLst/>
                <a:uLnTx/>
                <a:uFillTx/>
                <a:latin typeface="Courier New" panose="02070309020205020404" pitchFamily="49" charset="0"/>
                <a:ea typeface="+mn-ea"/>
                <a:cs typeface="Courier New" panose="02070309020205020404" pitchFamily="49" charset="0"/>
              </a:rPr>
              <a:t> </a:t>
            </a:r>
            <a:r>
              <a:rPr kumimoji="0" lang="en-US" sz="2400" b="0" i="0" u="none" strike="noStrike" kern="1200" cap="none" spc="0" normalizeH="0" baseline="0" noProof="0" err="1">
                <a:ln>
                  <a:noFill/>
                </a:ln>
                <a:solidFill>
                  <a:srgbClr val="C0504D">
                    <a:lumMod val="60000"/>
                    <a:lumOff val="40000"/>
                  </a:srgbClr>
                </a:solidFill>
                <a:effectLst/>
                <a:uLnTx/>
                <a:uFillTx/>
                <a:latin typeface="Courier New" panose="02070309020205020404" pitchFamily="49" charset="0"/>
                <a:ea typeface="+mn-ea"/>
                <a:cs typeface="Courier New" panose="02070309020205020404" pitchFamily="49" charset="0"/>
              </a:rPr>
              <a:t>tự</a:t>
            </a:r>
            <a:r>
              <a:rPr kumimoji="0" lang="en-US" sz="2400" b="0" i="0" u="none" strike="noStrike" kern="1200" cap="none" spc="0" normalizeH="0" baseline="0" noProof="0">
                <a:ln>
                  <a:noFill/>
                </a:ln>
                <a:solidFill>
                  <a:srgbClr val="C0504D">
                    <a:lumMod val="60000"/>
                    <a:lumOff val="40000"/>
                  </a:srgbClr>
                </a:solidFill>
                <a:effectLst/>
                <a:uLnTx/>
                <a:uFillTx/>
                <a:latin typeface="Courier New" panose="02070309020205020404" pitchFamily="49" charset="0"/>
                <a:ea typeface="+mn-ea"/>
                <a:cs typeface="Courier New" panose="02070309020205020404" pitchFamily="49" charset="0"/>
              </a:rPr>
              <a:t> {</a:t>
            </a:r>
          </a:p>
          <a:p>
            <a:pPr marL="0" marR="0" lvl="0" indent="0" algn="just" defTabSz="914400" rtl="0" eaLnBrk="1" fontAlgn="auto" latinLnBrk="0" hangingPunct="1">
              <a:lnSpc>
                <a:spcPct val="114000"/>
              </a:lnSpc>
              <a:spcBef>
                <a:spcPts val="1000"/>
              </a:spcBef>
              <a:spcAft>
                <a:spcPts val="0"/>
              </a:spcAft>
              <a:buClr>
                <a:srgbClr val="215D9F"/>
              </a:buClr>
              <a:buSzTx/>
              <a:buFont typeface="Arial" pitchFamily="34" charset="0"/>
              <a:buNone/>
              <a:tabLst/>
              <a:defRPr/>
            </a:pPr>
            <a:endParaRPr kumimoji="0" lang="en-US" sz="28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Courier New" panose="02070309020205020404" pitchFamily="49" charset="0"/>
            </a:endParaRPr>
          </a:p>
        </p:txBody>
      </p:sp>
      <p:grpSp>
        <p:nvGrpSpPr>
          <p:cNvPr id="12" name="Group 11">
            <a:extLst>
              <a:ext uri="{FF2B5EF4-FFF2-40B4-BE49-F238E27FC236}">
                <a16:creationId xmlns:a16="http://schemas.microsoft.com/office/drawing/2014/main" xmlns="" id="{82108871-E593-4F99-A113-F13C7D614163}"/>
              </a:ext>
            </a:extLst>
          </p:cNvPr>
          <p:cNvGrpSpPr/>
          <p:nvPr/>
        </p:nvGrpSpPr>
        <p:grpSpPr>
          <a:xfrm>
            <a:off x="203147" y="711200"/>
            <a:ext cx="11680957" cy="508000"/>
            <a:chOff x="789624" y="1191463"/>
            <a:chExt cx="8197072" cy="508000"/>
          </a:xfrm>
        </p:grpSpPr>
        <p:sp>
          <p:nvSpPr>
            <p:cNvPr id="13" name="AutoShape 52">
              <a:extLst>
                <a:ext uri="{FF2B5EF4-FFF2-40B4-BE49-F238E27FC236}">
                  <a16:creationId xmlns:a16="http://schemas.microsoft.com/office/drawing/2014/main" xmlns="" id="{D7E3E19A-243D-4594-82AC-99052B7817EB}"/>
                </a:ext>
              </a:extLst>
            </p:cNvPr>
            <p:cNvSpPr>
              <a:spLocks noChangeArrowheads="1"/>
            </p:cNvSpPr>
            <p:nvPr/>
          </p:nvSpPr>
          <p:spPr bwMode="gray">
            <a:xfrm>
              <a:off x="990600" y="1191463"/>
              <a:ext cx="7996096"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600" b="1">
                  <a:latin typeface="Cambria" panose="02040503050406030204" pitchFamily="18" charset="0"/>
                </a:rPr>
                <a:t>Gán giá trị (khai báo biến); Một số kiểu dữ liệu chuẩn </a:t>
              </a:r>
              <a:endParaRPr lang="en-US" sz="2600" b="1" kern="0">
                <a:solidFill>
                  <a:srgbClr val="000000"/>
                </a:solidFill>
                <a:latin typeface="Cambria" panose="02040503050406030204" pitchFamily="18" charset="0"/>
              </a:endParaRPr>
            </a:p>
          </p:txBody>
        </p:sp>
        <p:grpSp>
          <p:nvGrpSpPr>
            <p:cNvPr id="14" name="Group 17">
              <a:extLst>
                <a:ext uri="{FF2B5EF4-FFF2-40B4-BE49-F238E27FC236}">
                  <a16:creationId xmlns:a16="http://schemas.microsoft.com/office/drawing/2014/main" xmlns="" id="{F5F1520E-4CE5-4C88-B2BD-E9265853D9FD}"/>
                </a:ext>
              </a:extLst>
            </p:cNvPr>
            <p:cNvGrpSpPr>
              <a:grpSpLocks/>
            </p:cNvGrpSpPr>
            <p:nvPr/>
          </p:nvGrpSpPr>
          <p:grpSpPr bwMode="auto">
            <a:xfrm>
              <a:off x="789624" y="1295400"/>
              <a:ext cx="353376" cy="272472"/>
              <a:chOff x="1110" y="2656"/>
              <a:chExt cx="1549" cy="1351"/>
            </a:xfrm>
          </p:grpSpPr>
          <p:sp>
            <p:nvSpPr>
              <p:cNvPr id="15" name="AutoShape 18">
                <a:extLst>
                  <a:ext uri="{FF2B5EF4-FFF2-40B4-BE49-F238E27FC236}">
                    <a16:creationId xmlns:a16="http://schemas.microsoft.com/office/drawing/2014/main" xmlns="" id="{E473FC5A-5971-485C-AF01-3893D9232653}"/>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6" name="AutoShape 19">
                <a:extLst>
                  <a:ext uri="{FF2B5EF4-FFF2-40B4-BE49-F238E27FC236}">
                    <a16:creationId xmlns:a16="http://schemas.microsoft.com/office/drawing/2014/main" xmlns="" id="{E2F09503-2D2D-4349-8733-BB7F5DD25AB7}"/>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7" name="AutoShape 20">
                <a:extLst>
                  <a:ext uri="{FF2B5EF4-FFF2-40B4-BE49-F238E27FC236}">
                    <a16:creationId xmlns:a16="http://schemas.microsoft.com/office/drawing/2014/main" xmlns="" id="{ED750AA1-37FE-4BA3-B1E9-AA0930098DF0}"/>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3204265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grpId="0" nodeType="afterEffect" nodePh="1">
                                  <p:stCondLst>
                                    <p:cond delay="0"/>
                                  </p:stCondLst>
                                  <p:endCondLst>
                                    <p:cond evt="begin" delay="0">
                                      <p:tn val="5"/>
                                    </p:cond>
                                  </p:endCondLst>
                                  <p:childTnLst>
                                    <p:set>
                                      <p:cBhvr>
                                        <p:cTn id="6" dur="1" fill="hold">
                                          <p:stCondLst>
                                            <p:cond delay="0"/>
                                          </p:stCondLst>
                                        </p:cTn>
                                        <p:tgtEl>
                                          <p:spTgt spid="44046"/>
                                        </p:tgtEl>
                                        <p:attrNameLst>
                                          <p:attrName>style.visibility</p:attrName>
                                        </p:attrNameLst>
                                      </p:cBhvr>
                                      <p:to>
                                        <p:strVal val="visible"/>
                                      </p:to>
                                    </p:set>
                                    <p:animEffect transition="in" filter="strips(downRight)">
                                      <p:cBhvr>
                                        <p:cTn id="7" dur="10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6"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7516</TotalTime>
  <Words>2087</Words>
  <Application>Microsoft Office PowerPoint</Application>
  <PresentationFormat>Custom</PresentationFormat>
  <Paragraphs>374</Paragraphs>
  <Slides>27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Default Design</vt:lpstr>
      <vt:lpstr>PBrush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hangduc</dc:creator>
  <cp:lastModifiedBy>USER</cp:lastModifiedBy>
  <cp:revision>290</cp:revision>
  <dcterms:created xsi:type="dcterms:W3CDTF">2008-02-09T19:51:05Z</dcterms:created>
  <dcterms:modified xsi:type="dcterms:W3CDTF">2023-02-04T16:16:45Z</dcterms:modified>
</cp:coreProperties>
</file>