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289" r:id="rId3"/>
    <p:sldId id="295" r:id="rId4"/>
    <p:sldId id="296" r:id="rId5"/>
    <p:sldId id="294" r:id="rId6"/>
    <p:sldId id="304" r:id="rId7"/>
    <p:sldId id="303" r:id="rId8"/>
    <p:sldId id="302" r:id="rId9"/>
    <p:sldId id="301" r:id="rId10"/>
    <p:sldId id="292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2" autoAdjust="0"/>
  </p:normalViewPr>
  <p:slideViewPr>
    <p:cSldViewPr>
      <p:cViewPr>
        <p:scale>
          <a:sx n="60" d="100"/>
          <a:sy n="60" d="100"/>
        </p:scale>
        <p:origin x="-978" y="-2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28/01/2023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png"/><Relationship Id="rId7" Type="http://schemas.openxmlformats.org/officeDocument/2006/relationships/image" Target="../media/image1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gif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977104" y="1676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3</a:t>
            </a:r>
            <a:endParaRPr lang="en-US" sz="3600" kern="10">
              <a:ln w="9525">
                <a:solidFill>
                  <a:srgbClr val="990000"/>
                </a:solidFill>
                <a:round/>
                <a:headEnd/>
                <a:tailEnd/>
              </a:ln>
              <a:solidFill>
                <a:srgbClr val="686868"/>
              </a:solidFill>
              <a:latin typeface="+mj-lt"/>
            </a:endParaRP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812589" y="2667000"/>
            <a:ext cx="10563648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CÂU LỆNH RẼ NHÁNH IF</a:t>
            </a:r>
            <a:endParaRPr lang="en-US" sz="4000">
              <a:solidFill>
                <a:srgbClr val="0000CC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smtClean="0">
                <a:latin typeface="Courier New" pitchFamily="49" charset="0"/>
                <a:cs typeface="Courier New" pitchFamily="49" charset="0"/>
              </a:rPr>
              <a:t>Hãy nhớ</a:t>
            </a:r>
            <a:endParaRPr lang="en-US" sz="54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6" name="PBrush" r:id="rId4" imgW="2457143" imgH="1819529" progId="">
                  <p:embed/>
                </p:oleObj>
              </mc:Choice>
              <mc:Fallback>
                <p:oleObj name="PBrush" r:id="rId4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12413"/>
            <a:ext cx="4469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EB7AA9A-CDB2-4E43-B944-84EB5FF69C65}"/>
              </a:ext>
            </a:extLst>
          </p:cNvPr>
          <p:cNvGrpSpPr/>
          <p:nvPr/>
        </p:nvGrpSpPr>
        <p:grpSpPr>
          <a:xfrm>
            <a:off x="1087332" y="685800"/>
            <a:ext cx="8056668" cy="508000"/>
            <a:chOff x="172932" y="482600"/>
            <a:chExt cx="8056668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3A9708-6310-4293-8187-00985847D1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7876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Câu lệnh rẽ nhánh – Nếu thì…. #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if &lt;điều kiện&gt;: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9" name="AutoShape 20">
              <a:extLst>
                <a:ext uri="{FF2B5EF4-FFF2-40B4-BE49-F238E27FC236}">
                  <a16:creationId xmlns:a16="http://schemas.microsoft.com/office/drawing/2014/main" xmlns="" id="{26ABD35F-54CA-4ACB-BBCF-921F18944B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1D0E2BE-DD4D-45DD-87D7-BE2AF4B4F35C}"/>
              </a:ext>
            </a:extLst>
          </p:cNvPr>
          <p:cNvSpPr txBox="1"/>
          <p:nvPr/>
        </p:nvSpPr>
        <p:spPr>
          <a:xfrm>
            <a:off x="1295400" y="1676400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So sánh bằng: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==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Không bằng: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!=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Bé hơn: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Bé hơn hoặc bằng: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&lt;=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Lớn hơn: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Lớn hơn hoặc bằng: </a:t>
            </a:r>
            <a:r>
              <a:rPr lang="en-US" sz="3200" b="0" i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 &gt;= b</a:t>
            </a:r>
            <a:endParaRPr lang="en-US" sz="3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âu lệnh if trong Python">
            <a:extLst>
              <a:ext uri="{FF2B5EF4-FFF2-40B4-BE49-F238E27FC236}">
                <a16:creationId xmlns:a16="http://schemas.microsoft.com/office/drawing/2014/main" xmlns="" id="{B57614F4-2296-4311-8748-9C82052A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5018"/>
            <a:ext cx="3298267" cy="486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7110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2D7B3B3-881A-41BC-AE5B-00842728E1FF}"/>
              </a:ext>
            </a:extLst>
          </p:cNvPr>
          <p:cNvGrpSpPr/>
          <p:nvPr/>
        </p:nvGrpSpPr>
        <p:grpSpPr>
          <a:xfrm>
            <a:off x="1066800" y="635000"/>
            <a:ext cx="8056668" cy="508000"/>
            <a:chOff x="172932" y="482600"/>
            <a:chExt cx="8056668" cy="508000"/>
          </a:xfrm>
        </p:grpSpPr>
        <p:sp>
          <p:nvSpPr>
            <p:cNvPr id="18" name="AutoShape 52">
              <a:extLst>
                <a:ext uri="{FF2B5EF4-FFF2-40B4-BE49-F238E27FC236}">
                  <a16:creationId xmlns:a16="http://schemas.microsoft.com/office/drawing/2014/main" xmlns="" id="{263A9708-6310-4293-8187-00985847D1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7876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Câu lệnh rẽ nhánh – Nếu thì…. #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if &lt;điều kiện&gt;: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9" name="AutoShape 20">
              <a:extLst>
                <a:ext uri="{FF2B5EF4-FFF2-40B4-BE49-F238E27FC236}">
                  <a16:creationId xmlns:a16="http://schemas.microsoft.com/office/drawing/2014/main" xmlns="" id="{26ABD35F-54CA-4ACB-BBCF-921F18944B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EAF7C5F-EED0-4AFD-8F03-60F23D93833C}"/>
              </a:ext>
            </a:extLst>
          </p:cNvPr>
          <p:cNvSpPr txBox="1"/>
          <p:nvPr/>
        </p:nvSpPr>
        <p:spPr>
          <a:xfrm>
            <a:off x="2362200" y="12954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Dạng 1:</a:t>
            </a:r>
          </a:p>
          <a:p>
            <a:r>
              <a:rPr lang="en-US" sz="24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&lt;điều kiện&gt;:</a:t>
            </a:r>
          </a:p>
          <a:p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&lt;khối lệnh&gt;</a:t>
            </a:r>
          </a:p>
        </p:txBody>
      </p:sp>
      <p:pic>
        <p:nvPicPr>
          <p:cNvPr id="22" name="Picture 2" descr="Ví dụ câu lệnh if else">
            <a:extLst>
              <a:ext uri="{FF2B5EF4-FFF2-40B4-BE49-F238E27FC236}">
                <a16:creationId xmlns:a16="http://schemas.microsoft.com/office/drawing/2014/main" xmlns="" id="{91E28FAA-0F3B-49F5-BA1C-6C5E4500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53335"/>
            <a:ext cx="3225843" cy="502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5CA0786-BB8B-4A3E-BA44-ED30929AAD78}"/>
              </a:ext>
            </a:extLst>
          </p:cNvPr>
          <p:cNvSpPr txBox="1"/>
          <p:nvPr/>
        </p:nvSpPr>
        <p:spPr>
          <a:xfrm>
            <a:off x="8610600" y="1143000"/>
            <a:ext cx="2947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Dạng 2:</a:t>
            </a:r>
          </a:p>
          <a:p>
            <a:r>
              <a:rPr lang="en-US" sz="24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&lt;điều kiện 1&gt;:</a:t>
            </a:r>
          </a:p>
          <a:p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&lt;khối lệnh 1&gt;</a:t>
            </a:r>
          </a:p>
          <a:p>
            <a:r>
              <a:rPr lang="en-US" sz="24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24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&lt;khối lệnh 2&gt;</a:t>
            </a:r>
          </a:p>
          <a:p>
            <a:r>
              <a:rPr lang="en-US" sz="24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193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solidFill>
                <a:srgbClr val="000000"/>
              </a:solidFill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6647" y="3436"/>
            <a:ext cx="7110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B1D8B4E-7023-4841-B9D9-BC842F7BDE73}"/>
              </a:ext>
            </a:extLst>
          </p:cNvPr>
          <p:cNvGrpSpPr/>
          <p:nvPr/>
        </p:nvGrpSpPr>
        <p:grpSpPr>
          <a:xfrm>
            <a:off x="1066800" y="609600"/>
            <a:ext cx="8056668" cy="508000"/>
            <a:chOff x="172932" y="482600"/>
            <a:chExt cx="8056668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xmlns="" id="{263A9708-6310-4293-8187-00985847D1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7876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Câu lệnh rẽ nhánh – Nếu thì…. #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if &lt;điều kiện&gt;: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xmlns="" id="{26ABD35F-54CA-4ACB-BBCF-921F18944B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B5170AB-A684-4A57-8998-2413EAD89CE3}"/>
              </a:ext>
            </a:extLst>
          </p:cNvPr>
          <p:cNvSpPr txBox="1"/>
          <p:nvPr/>
        </p:nvSpPr>
        <p:spPr>
          <a:xfrm>
            <a:off x="1295400" y="1738868"/>
            <a:ext cx="419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Dạng 3:</a:t>
            </a:r>
          </a:p>
          <a:p>
            <a:r>
              <a:rPr lang="en-US" sz="28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&lt;điều kiện1&gt;:</a:t>
            </a:r>
          </a:p>
          <a:p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&lt;khối lệnh1&gt;</a:t>
            </a:r>
          </a:p>
          <a:p>
            <a:r>
              <a:rPr lang="en-US" sz="28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elif</a:t>
            </a:r>
            <a:r>
              <a:rPr lang="en-US" sz="2800" b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&lt;điều kiện 2&gt;:</a:t>
            </a:r>
          </a:p>
          <a:p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&lt;khối lệnh 2&gt;</a:t>
            </a:r>
          </a:p>
          <a:p>
            <a:r>
              <a:rPr lang="en-US" sz="28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</a:t>
            </a:r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r>
              <a:rPr lang="en-US" sz="28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&lt;khối lệnh 3&gt;</a:t>
            </a:r>
          </a:p>
        </p:txBody>
      </p:sp>
      <p:pic>
        <p:nvPicPr>
          <p:cNvPr id="19" name="Picture 6" descr="Sơ đồ lệnh if else if">
            <a:extLst>
              <a:ext uri="{FF2B5EF4-FFF2-40B4-BE49-F238E27FC236}">
                <a16:creationId xmlns:a16="http://schemas.microsoft.com/office/drawing/2014/main" xmlns="" id="{9B6EAFCD-6597-4265-9324-7119C327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7162800" cy="53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2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58912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xmlns="" id="{51704182-2786-4F88-8DDF-95BC190EF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456313"/>
              </p:ext>
            </p:extLst>
          </p:nvPr>
        </p:nvGraphicFramePr>
        <p:xfrm>
          <a:off x="1150374" y="533400"/>
          <a:ext cx="9997768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8768">
                  <a:extLst>
                    <a:ext uri="{9D8B030D-6E8A-4147-A177-3AD203B41FA5}">
                      <a16:colId xmlns:a16="http://schemas.microsoft.com/office/drawing/2014/main" xmlns="" val="109763932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xmlns="" val="68143692"/>
                    </a:ext>
                  </a:extLst>
                </a:gridCol>
              </a:tblGrid>
              <a:tr h="478321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Ví dụ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Kết quả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1792867"/>
                  </a:ext>
                </a:extLst>
              </a:tr>
              <a:tr h="1371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= 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123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 = 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 &gt; b: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>
                          <a:solidFill>
                            <a:srgbClr val="A52A2A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a lớn hơn b"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CC"/>
                          </a:solidFill>
                        </a:rPr>
                        <a:t>a lớn hơn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4896332"/>
                  </a:ext>
                </a:extLst>
              </a:tr>
              <a:tr h="1690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a,b = 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11,11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b &gt; a: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"b lớn hơn a"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1" i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US" sz="2000" b="1" i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 == b: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 và b bằng nhau"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CC"/>
                          </a:solidFill>
                        </a:rPr>
                        <a:t>a và b bằng nhau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7621327"/>
                  </a:ext>
                </a:extLst>
              </a:tr>
              <a:tr h="2327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a,b=10,88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 &gt; b: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 lơn hơn b"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a == b: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 và b bằng nhau"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/>
                        <a:t/>
                      </a:r>
                      <a:br>
                        <a:rPr lang="en-US" sz="2000"/>
                      </a:b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sz="2000" b="0" i="0">
                          <a:solidFill>
                            <a:srgbClr val="0000CD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i="0">
                          <a:solidFill>
                            <a:srgbClr val="A52A2A"/>
                          </a:solidFill>
                          <a:effectLst/>
                          <a:latin typeface="Consolas" panose="020B0609020204030204" pitchFamily="49" charset="0"/>
                        </a:rPr>
                        <a:t>"a bé hơn b"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00CC"/>
                          </a:solidFill>
                        </a:rPr>
                        <a:t>a bé hơn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764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2942" y="3436"/>
            <a:ext cx="7821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4D786CF-1264-4E32-B740-0E228FB338F1}"/>
              </a:ext>
            </a:extLst>
          </p:cNvPr>
          <p:cNvGrpSpPr/>
          <p:nvPr/>
        </p:nvGrpSpPr>
        <p:grpSpPr>
          <a:xfrm>
            <a:off x="1087332" y="635000"/>
            <a:ext cx="8056668" cy="508000"/>
            <a:chOff x="172932" y="482600"/>
            <a:chExt cx="8056668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xmlns="" id="{7EF1E710-1F31-4956-840A-7EC7A3536F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7876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Câu lệnh rẽ nhánh – Nếu thì…. #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if &lt;điều kiện&gt;: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xmlns="" id="{2147B1E8-4297-4885-8535-9386B9C36D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267775" y="1299608"/>
            <a:ext cx="10238425" cy="10782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 sz="2800">
                <a:latin typeface="Cambria" panose="02040503050406030204" pitchFamily="18" charset="0"/>
              </a:rPr>
              <a:t>Với các điều kiện thức tạp, Python cũng hỗ trợ kiểm tra điều kiện </a:t>
            </a:r>
            <a:r>
              <a:rPr lang="vi-VN" sz="2800">
                <a:solidFill>
                  <a:srgbClr val="FF0000"/>
                </a:solidFill>
                <a:latin typeface="Cambria" panose="02040503050406030204" pitchFamily="18" charset="0"/>
              </a:rPr>
              <a:t>if elif </a:t>
            </a:r>
            <a:r>
              <a:rPr lang="vi-VN" sz="2800">
                <a:latin typeface="Cambria" panose="02040503050406030204" pitchFamily="18" charset="0"/>
              </a:rPr>
              <a:t>lồng nhau: 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BB7F528-38FA-4A2F-BC85-EF4557940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474541"/>
            <a:ext cx="7797209" cy="37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9795" y="24826"/>
            <a:ext cx="72117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5AC925F-D3CF-4596-AAF6-40CE417DD987}"/>
              </a:ext>
            </a:extLst>
          </p:cNvPr>
          <p:cNvGrpSpPr/>
          <p:nvPr/>
        </p:nvGrpSpPr>
        <p:grpSpPr>
          <a:xfrm>
            <a:off x="1087332" y="635000"/>
            <a:ext cx="8056668" cy="508000"/>
            <a:chOff x="172932" y="482600"/>
            <a:chExt cx="8056668" cy="508000"/>
          </a:xfrm>
        </p:grpSpPr>
        <p:sp>
          <p:nvSpPr>
            <p:cNvPr id="16" name="AutoShape 52">
              <a:extLst>
                <a:ext uri="{FF2B5EF4-FFF2-40B4-BE49-F238E27FC236}">
                  <a16:creationId xmlns:a16="http://schemas.microsoft.com/office/drawing/2014/main" xmlns="" id="{ACAEFEC6-0CCF-4109-B2BC-81F6CB5A15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7876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Câu lệnh rẽ nhánh – Nếu thì…. # </a:t>
              </a:r>
              <a:r>
                <a:rPr lang="en-US" sz="28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if &lt;điều kiện&gt;: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xmlns="" id="{572FC00C-53B0-4136-8EC2-832BD29FD0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7B3FC3-EAF0-41A3-AEF5-46114C4348E1}"/>
              </a:ext>
            </a:extLst>
          </p:cNvPr>
          <p:cNvSpPr txBox="1"/>
          <p:nvPr/>
        </p:nvSpPr>
        <p:spPr>
          <a:xfrm>
            <a:off x="1087332" y="1417809"/>
            <a:ext cx="762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 &gt; b: </a:t>
            </a:r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>
                <a:solidFill>
                  <a:srgbClr val="A52A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0" i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lớn hơn b"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BD8CA91-D482-438E-AA82-996C83AAE5C5}"/>
              </a:ext>
            </a:extLst>
          </p:cNvPr>
          <p:cNvSpPr txBox="1"/>
          <p:nvPr/>
        </p:nvSpPr>
        <p:spPr>
          <a:xfrm>
            <a:off x="1104917" y="2034339"/>
            <a:ext cx="87457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Rút gọn lệnh trên 1 dòng</a:t>
            </a:r>
            <a:endParaRPr lang="en-US" sz="2400" b="0" i="1">
              <a:solidFill>
                <a:srgbClr val="0000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 = 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5,7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a &gt; b </a:t>
            </a:r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800" b="0" i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>
                <a:solidFill>
                  <a:srgbClr val="A52A2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8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3460DA-559E-4760-8212-50516AEC6269}"/>
              </a:ext>
            </a:extLst>
          </p:cNvPr>
          <p:cNvSpPr txBox="1"/>
          <p:nvPr/>
        </p:nvSpPr>
        <p:spPr>
          <a:xfrm>
            <a:off x="1075609" y="3500223"/>
            <a:ext cx="10591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>
                <a:solidFill>
                  <a:srgbClr val="0000CC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# Rút gọn lệnh trên 1 dòng</a:t>
            </a:r>
          </a:p>
          <a:p>
            <a:r>
              <a:rPr lang="en-US" sz="22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 = -10</a:t>
            </a:r>
          </a:p>
          <a:p>
            <a:r>
              <a:rPr lang="en-US" sz="22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print("+") </a:t>
            </a:r>
            <a:r>
              <a:rPr lang="en-US" sz="2200" b="1">
                <a:solidFill>
                  <a:srgbClr val="0000CC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if</a:t>
            </a:r>
            <a:r>
              <a:rPr lang="en-US" sz="22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 &gt; 0 else print("0") </a:t>
            </a:r>
            <a:r>
              <a:rPr lang="en-US" sz="2200" b="1">
                <a:solidFill>
                  <a:srgbClr val="0000CC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if</a:t>
            </a:r>
            <a:r>
              <a:rPr lang="en-US" sz="22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a == 0 </a:t>
            </a:r>
            <a:r>
              <a:rPr lang="en-US" sz="2200" b="1">
                <a:solidFill>
                  <a:srgbClr val="0000CC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else</a:t>
            </a:r>
            <a:r>
              <a:rPr lang="en-US" sz="220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print("-")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2F405EE-EB6A-4E6D-B84D-598F5CA5AA4C}"/>
              </a:ext>
            </a:extLst>
          </p:cNvPr>
          <p:cNvSpPr txBox="1"/>
          <p:nvPr/>
        </p:nvSpPr>
        <p:spPr>
          <a:xfrm>
            <a:off x="1418756" y="4762387"/>
            <a:ext cx="81824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Tìm max: a,b,c: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a,b,c=2,7,1</a:t>
            </a:r>
          </a:p>
          <a:p>
            <a:pPr lvl="1"/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a&lt;b&gt;c: print(b)</a:t>
            </a:r>
          </a:p>
          <a:p>
            <a:pPr lvl="1"/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b&lt;a&gt;c: print(a)</a:t>
            </a:r>
          </a:p>
          <a:p>
            <a:pPr lvl="1"/>
            <a:r>
              <a:rPr lang="en-US" sz="240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a&lt;c&gt;b: print(c)</a:t>
            </a:r>
          </a:p>
        </p:txBody>
      </p:sp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0FA359F-5C5E-49D6-90E9-C1162229D1E7}"/>
              </a:ext>
            </a:extLst>
          </p:cNvPr>
          <p:cNvSpPr/>
          <p:nvPr/>
        </p:nvSpPr>
        <p:spPr>
          <a:xfrm>
            <a:off x="1295400" y="685800"/>
            <a:ext cx="1028700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THẢO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LUẬN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ea typeface="Cambria" panose="02040503050406030204" pitchFamily="18" charset="0"/>
              <a:cs typeface="Chu Van An" panose="02020603050405020304" pitchFamily="18" charset="0"/>
            </a:endParaRPr>
          </a:p>
          <a:p>
            <a:pPr algn="ctr"/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ea typeface="Cambria" panose="02040503050406030204" pitchFamily="18" charset="0"/>
              <a:cs typeface="Chu Van An" panose="02020603050405020304" pitchFamily="18" charset="0"/>
            </a:endParaRP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*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Vd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: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Tìm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ngiệm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PT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bậc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2: ax^2+bx+c=0</a:t>
            </a:r>
          </a:p>
          <a:p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B1.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Nhập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các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hệ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số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a, b, c (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thực</a:t>
            </a:r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)</a:t>
            </a: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B2.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Tính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dt = b*b-4*a*c</a:t>
            </a:r>
          </a:p>
          <a:p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B3. 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if </a:t>
            </a:r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dt&gt;0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:</a:t>
            </a: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	- x1=(-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b+</a:t>
            </a:r>
            <a:r>
              <a:rPr lang="en-US" sz="28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sqrt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(dt))/(2*a)</a:t>
            </a:r>
          </a:p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	- x2=(-b-sqrt(dt))/(2*a)</a:t>
            </a:r>
          </a:p>
          <a:p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	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- In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kết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quả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x1, x2 (%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w.df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hoặc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round), </a:t>
            </a:r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stop!</a:t>
            </a:r>
          </a:p>
          <a:p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B4. </a:t>
            </a:r>
            <a:r>
              <a:rPr lang="en-US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el</a:t>
            </a:r>
            <a:r>
              <a:rPr 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if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dt</a:t>
            </a:r>
            <a:r>
              <a:rPr lang="en-US" sz="2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==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0: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	In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kết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quả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nghiệm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kép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là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x=-b/(2*a). </a:t>
            </a:r>
            <a:r>
              <a:rPr 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Stop!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B5.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else: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Thông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báo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PT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vô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nghiệm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. 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ea typeface="Cambria" panose="02040503050406030204" pitchFamily="18" charset="0"/>
                <a:cs typeface="Chu Van An" panose="02020603050405020304" pitchFamily="18" charset="0"/>
              </a:rPr>
              <a:t>Stop!</a:t>
            </a:r>
            <a:endParaRPr 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ea typeface="Cambria" panose="02040503050406030204" pitchFamily="18" charset="0"/>
              <a:cs typeface="Chu Van 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0FA359F-5C5E-49D6-90E9-C1162229D1E7}"/>
              </a:ext>
            </a:extLst>
          </p:cNvPr>
          <p:cNvSpPr/>
          <p:nvPr/>
        </p:nvSpPr>
        <p:spPr>
          <a:xfrm>
            <a:off x="1143000" y="990600"/>
            <a:ext cx="10134600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MỘT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BIỂU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THỨC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QUAN </a:t>
            </a:r>
            <a:r>
              <a:rPr lang="en-US" sz="28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HỆ</a:t>
            </a:r>
            <a:r>
              <a:rPr 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, LOGIC</a:t>
            </a:r>
          </a:p>
          <a:p>
            <a:pPr algn="ctr"/>
            <a:endParaRPr lang="en-US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cs typeface="Chu Van 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“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i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là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số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chẵn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và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i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chia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hết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cho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3”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% 2==0 and 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% 3==0</a:t>
            </a:r>
          </a:p>
          <a:p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kiện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thực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a,b,c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3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cạnh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tam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giác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cs typeface="Chu Van 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a+b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&gt;c and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a+c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&gt;b and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b+c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&gt;a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cs typeface="Chu Van An" panose="02020603050405020304" pitchFamily="18" charset="0"/>
            </a:endParaRPr>
          </a:p>
          <a:p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3. a&gt;0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và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b&gt;0 </a:t>
            </a:r>
            <a:r>
              <a:rPr lang="en-US" sz="3600" b="0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và</a:t>
            </a:r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</a:rPr>
              <a:t> c&gt;0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u Van 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 ???</a:t>
            </a:r>
            <a:endParaRPr lang="en-US" sz="3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hu Van An" panose="02020603050405020304" pitchFamily="18" charset="0"/>
              <a:cs typeface="Chu Van 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325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USER</cp:lastModifiedBy>
  <cp:revision>284</cp:revision>
  <dcterms:created xsi:type="dcterms:W3CDTF">2008-02-09T19:51:05Z</dcterms:created>
  <dcterms:modified xsi:type="dcterms:W3CDTF">2023-01-28T15:41:57Z</dcterms:modified>
</cp:coreProperties>
</file>