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1" r:id="rId2"/>
    <p:sldId id="307" r:id="rId3"/>
    <p:sldId id="306" r:id="rId4"/>
    <p:sldId id="305" r:id="rId5"/>
    <p:sldId id="301" r:id="rId6"/>
    <p:sldId id="317" r:id="rId7"/>
    <p:sldId id="316" r:id="rId8"/>
    <p:sldId id="315" r:id="rId9"/>
    <p:sldId id="314" r:id="rId10"/>
    <p:sldId id="292" r:id="rId1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.VnClarendon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5FFC5"/>
    <a:srgbClr val="E0FFA3"/>
    <a:srgbClr val="D4FF7D"/>
    <a:srgbClr val="E3FFAB"/>
    <a:srgbClr val="C4FFA7"/>
    <a:srgbClr val="FF3300"/>
    <a:srgbClr val="99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2" autoAdjust="0"/>
  </p:normalViewPr>
  <p:slideViewPr>
    <p:cSldViewPr>
      <p:cViewPr>
        <p:scale>
          <a:sx n="60" d="100"/>
          <a:sy n="60" d="100"/>
        </p:scale>
        <p:origin x="-960" y="-21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34BDF-E05E-439F-8B90-7903171021F9}" type="datetimeFigureOut">
              <a:rPr lang="en-US" smtClean="0"/>
              <a:t>11/02/2023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59A3-142A-4880-9BAD-BB37A24CF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0AD9F-947B-4B0B-9E76-972314EC1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922B3-7505-4D6C-A46E-215F0DC9DC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2D347-D2F9-45CF-A3A9-B30625E33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DEE58-3A96-4E02-A097-3EB9C47D8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0C6D1-0615-44B6-A9BB-3F884EACFF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75146-AE02-4595-8A20-4C3BFA194E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52664-8590-470D-A13A-4F0267A12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ACD6F-322E-450F-AF1C-C31DC73A6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9C9D-B685-44FB-8E05-F469A2B709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7C463-D4C0-4FFA-9C2F-B1297896B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F14AB-26FA-456C-83C5-E07D8F619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2E7D99E-CF89-4B0A-870F-4863B24697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2.png"/><Relationship Id="rId7" Type="http://schemas.openxmlformats.org/officeDocument/2006/relationships/image" Target="../media/image14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gif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18882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4875529" y="1295400"/>
            <a:ext cx="2437765" cy="762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n-lt"/>
              </a:rPr>
              <a:t>Bài</a:t>
            </a:r>
            <a:r>
              <a:rPr lang="en-US" sz="3600" kern="10" smtClean="0">
                <a:ln w="9525">
                  <a:solidFill>
                    <a:srgbClr val="990000"/>
                  </a:solidFill>
                  <a:round/>
                  <a:headEnd/>
                  <a:tailEnd/>
                </a:ln>
                <a:solidFill>
                  <a:srgbClr val="686868"/>
                </a:solidFill>
                <a:latin typeface="+mj-lt"/>
              </a:rPr>
              <a:t> 7</a:t>
            </a:r>
            <a:endParaRPr lang="en-US" sz="3600" kern="10">
              <a:ln w="9525">
                <a:solidFill>
                  <a:srgbClr val="990000"/>
                </a:solidFill>
                <a:round/>
                <a:headEnd/>
                <a:tailEnd/>
              </a:ln>
              <a:solidFill>
                <a:srgbClr val="686868"/>
              </a:solidFill>
              <a:latin typeface="+mj-lt"/>
            </a:endParaRPr>
          </a:p>
        </p:txBody>
      </p:sp>
      <p:sp>
        <p:nvSpPr>
          <p:cNvPr id="50180" name="WordArt 4"/>
          <p:cNvSpPr>
            <a:spLocks noChangeArrowheads="1" noChangeShapeType="1" noTextEdit="1"/>
          </p:cNvSpPr>
          <p:nvPr/>
        </p:nvSpPr>
        <p:spPr bwMode="auto">
          <a:xfrm>
            <a:off x="1242300" y="2362200"/>
            <a:ext cx="9601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4000" smtClean="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KIỂU DỮ LIỆU TỆP</a:t>
            </a:r>
          </a:p>
        </p:txBody>
      </p:sp>
      <p:pic>
        <p:nvPicPr>
          <p:cNvPr id="5" name="Picture 2" descr="File Icon PNG Images | Vector and PSD Files | Free Download on Pngtree">
            <a:extLst>
              <a:ext uri="{FF2B5EF4-FFF2-40B4-BE49-F238E27FC236}">
                <a16:creationId xmlns:a16="http://schemas.microsoft.com/office/drawing/2014/main" xmlns="" id="{7462D995-952E-4A72-A93A-3ACF64EB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3876732"/>
            <a:ext cx="1633418" cy="163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ile icon PNG, ICO or ICNS | Free vector icons">
            <a:extLst>
              <a:ext uri="{FF2B5EF4-FFF2-40B4-BE49-F238E27FC236}">
                <a16:creationId xmlns:a16="http://schemas.microsoft.com/office/drawing/2014/main" xmlns="" id="{1BA8C5F6-7C11-47DD-8565-D6E72698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12" y="40838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06294" y="381000"/>
            <a:ext cx="4367662" cy="6172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86545" y="355600"/>
            <a:ext cx="5992839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516442" y="6248400"/>
            <a:ext cx="2336191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914162" y="3799115"/>
            <a:ext cx="4062942" cy="263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789692" y="457200"/>
            <a:ext cx="578969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400" smtClean="0">
                <a:latin typeface="Courier New" pitchFamily="49" charset="0"/>
                <a:cs typeface="Courier New" pitchFamily="49" charset="0"/>
              </a:rPr>
              <a:t>Hãy nhớ</a:t>
            </a:r>
            <a:endParaRPr lang="en-US" sz="540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117309" y="314326"/>
          <a:ext cx="2945633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PBrush" r:id="rId4" imgW="2457143" imgH="1819529" progId="">
                  <p:embed/>
                </p:oleObj>
              </mc:Choice>
              <mc:Fallback>
                <p:oleObj name="PBrush" r:id="rId4" imgW="2457143" imgH="18195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309" y="314326"/>
                        <a:ext cx="2945633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50" name="Picture 17" descr="Disc-04-june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10" y="2895601"/>
            <a:ext cx="1079219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8" descr="Floppy-02-june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33" y="2895600"/>
            <a:ext cx="82528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9" descr="Zip-01-june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09" y="4343400"/>
            <a:ext cx="15870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20" descr="Modem-01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06" y="4395788"/>
            <a:ext cx="152360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29447F7-A090-4541-84B2-1D72CF02D02D}"/>
              </a:ext>
            </a:extLst>
          </p:cNvPr>
          <p:cNvSpPr txBox="1"/>
          <p:nvPr/>
        </p:nvSpPr>
        <p:spPr>
          <a:xfrm>
            <a:off x="1524000" y="1752600"/>
            <a:ext cx="9753600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Lưu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trữ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dữ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liệu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lâu</a:t>
            </a:r>
            <a:r>
              <a:rPr lang="en-US" sz="2800" dirty="0">
                <a:solidFill>
                  <a:srgbClr val="FF0000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dài</a:t>
            </a:r>
            <a:r>
              <a:rPr lang="en-US" sz="2800" dirty="0">
                <a:solidFill>
                  <a:srgbClr val="FF0000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trên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thiết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bị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nhớ</a:t>
            </a:r>
            <a:r>
              <a:rPr lang="en-US" sz="2800" b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ngoài</a:t>
            </a:r>
            <a:r>
              <a:rPr lang="en-US" sz="2800" b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(</a:t>
            </a:r>
            <a:r>
              <a:rPr lang="en-US" sz="2800" b="1" dirty="0" err="1">
                <a:solidFill>
                  <a:prstClr val="black"/>
                </a:solidFill>
                <a:highlight>
                  <a:srgbClr val="FFFF00"/>
                </a:highlight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ssd</a:t>
            </a:r>
            <a:r>
              <a:rPr lang="en-US" sz="2800" b="1" dirty="0">
                <a:solidFill>
                  <a:prstClr val="black"/>
                </a:solidFill>
                <a:highlight>
                  <a:srgbClr val="FFFF00"/>
                </a:highlight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, </a:t>
            </a:r>
            <a:r>
              <a:rPr lang="en-US" sz="2800" b="1" dirty="0" err="1">
                <a:solidFill>
                  <a:prstClr val="black"/>
                </a:solidFill>
                <a:highlight>
                  <a:srgbClr val="FFFF00"/>
                </a:highlight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hdd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usb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, CD…)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Dữ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liệu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kh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ông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giới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hạn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(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chỉ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phụ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thuộc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vào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thiết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bị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lưu</a:t>
            </a:r>
            <a:r>
              <a:rPr lang="en-US" sz="2800" i="1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lang="en-US" sz="2800" i="1" dirty="0" err="1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trữ</a:t>
            </a:r>
            <a:r>
              <a:rPr lang="en-US" sz="2800" dirty="0">
                <a:solidFill>
                  <a:prstClr val="black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Thuận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tiện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trong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lập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trình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giải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các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bài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toán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thực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 </a:t>
            </a:r>
            <a:r>
              <a:rPr kumimoji="0" lang="en-US" sz="28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</a:rPr>
              <a:t>tế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50C812A-06D8-4988-AF3F-ADC6F06122DC}"/>
              </a:ext>
            </a:extLst>
          </p:cNvPr>
          <p:cNvGrpSpPr/>
          <p:nvPr/>
        </p:nvGrpSpPr>
        <p:grpSpPr>
          <a:xfrm>
            <a:off x="1066800" y="787400"/>
            <a:ext cx="8455024" cy="508000"/>
            <a:chOff x="172932" y="482600"/>
            <a:chExt cx="8317864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5DEE159B-51EE-4E3B-BDAF-C91298C2C26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376" y="482600"/>
              <a:ext cx="813742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lnSpc>
                  <a:spcPct val="90000"/>
                </a:lnSpc>
                <a:spcBef>
                  <a:spcPts val="1000"/>
                </a:spcBef>
                <a:buClr>
                  <a:srgbClr val="215D9F"/>
                </a:buClr>
              </a:pPr>
              <a:r>
                <a:rPr lang="en-US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anose="02040503050406030204" pitchFamily="18" charset="0"/>
                </a:rPr>
                <a:t>1. Vai trò kiểu tệp</a:t>
              </a:r>
              <a:endParaRPr lang="vi-V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9" name="AutoShape 20">
              <a:extLst>
                <a:ext uri="{FF2B5EF4-FFF2-40B4-BE49-F238E27FC236}">
                  <a16:creationId xmlns:a16="http://schemas.microsoft.com/office/drawing/2014/main" xmlns="" id="{51A1B2D1-D0F5-42A0-8535-77D2798D2B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72932" y="602672"/>
              <a:ext cx="307978" cy="235564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rgbClr val="EFB049">
                    <a:gamma/>
                    <a:shade val="46275"/>
                    <a:invGamma/>
                  </a:srgbClr>
                </a:gs>
                <a:gs pos="100000">
                  <a:srgbClr val="EFB04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56050"/>
              </p:ext>
            </p:extLst>
          </p:nvPr>
        </p:nvGraphicFramePr>
        <p:xfrm>
          <a:off x="685800" y="1562031"/>
          <a:ext cx="10795074" cy="4540897"/>
        </p:xfrm>
        <a:graphic>
          <a:graphicData uri="http://schemas.openxmlformats.org/drawingml/2006/table">
            <a:tbl>
              <a:tblPr firstRow="1" bandRow="1"/>
              <a:tblGrid>
                <a:gridCol w="6171241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4623833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409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Nội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304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Khai báo tệp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f=open('SONGUYEN.INP','r’)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v=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f.read()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print(v)</a:t>
                      </a:r>
                      <a:endParaRPr lang="en-US" sz="20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</a:t>
                      </a:r>
                    </a:p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</a:t>
                      </a:r>
                    </a:p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1352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Khai báo tệp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f=open('SONGUYEN.INP','r’)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v=</a:t>
                      </a:r>
                      <a:r>
                        <a:rPr lang="en-US" sz="2000" b="1" kern="120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f.read</a:t>
                      </a:r>
                      <a:r>
                        <a:rPr lang="en-US" sz="2000" b="1" kern="120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line</a:t>
                      </a:r>
                      <a:r>
                        <a:rPr lang="en-US" sz="2000" b="1" kern="120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print(v)</a:t>
                      </a:r>
                      <a:endParaRPr lang="en-US" sz="20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515517"/>
                  </a:ext>
                </a:extLst>
              </a:tr>
              <a:tr h="14747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</a:t>
                      </a:r>
                      <a:r>
                        <a:rPr lang="en-US" sz="18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Khai</a:t>
                      </a:r>
                      <a:r>
                        <a:rPr lang="en-US" sz="18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báo</a:t>
                      </a:r>
                      <a:r>
                        <a:rPr lang="en-US" sz="1800" i="1" dirty="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tệp</a:t>
                      </a:r>
                      <a:endParaRPr lang="en-US" sz="1800" i="1" dirty="0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f=open('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SONGUYEN.INP','r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v=</a:t>
                      </a:r>
                      <a:r>
                        <a:rPr lang="en-US" sz="2000" b="1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f.readline</a:t>
                      </a:r>
                      <a:r>
                        <a:rPr lang="en-US" sz="2000" b="1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print(v)</a:t>
                      </a:r>
                      <a:endParaRPr lang="en-US" sz="2000" u="none" kern="12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 3\n', '2 4\n', '2 10']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277225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7112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0">
                  <a:solidFill>
                    <a:srgbClr val="000000"/>
                  </a:solidFill>
                  <a:latin typeface="Cambria" panose="02040503050406030204" pitchFamily="18" charset="0"/>
                </a:rPr>
                <a:t>2. Khai báo và sử dụng kiểu tệp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8B09285-C271-4765-BE2B-7172712C2C45}"/>
              </a:ext>
            </a:extLst>
          </p:cNvPr>
          <p:cNvSpPr txBox="1"/>
          <p:nvPr/>
        </p:nvSpPr>
        <p:spPr>
          <a:xfrm>
            <a:off x="713722" y="6438237"/>
            <a:ext cx="10944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spcBef>
                <a:spcPts val="300"/>
              </a:spcBef>
              <a:spcAft>
                <a:spcPts val="300"/>
              </a:spcAft>
              <a:tabLst>
                <a:tab pos="355600" algn="l"/>
              </a:tabLst>
            </a:pPr>
            <a:r>
              <a:rPr lang="en-US" sz="22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v[i].replace(‘\n’,’’) </a:t>
            </a:r>
            <a:r>
              <a:rPr lang="en-US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i="1">
                <a:solidFill>
                  <a:srgbClr val="0000CC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 Loại </a:t>
            </a:r>
            <a:r>
              <a:rPr lang="en-US" sz="2200" i="1" smtClean="0">
                <a:solidFill>
                  <a:srgbClr val="0000CC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bỏ </a:t>
            </a:r>
            <a:r>
              <a:rPr lang="en-US" sz="2200" i="1">
                <a:solidFill>
                  <a:srgbClr val="0000CC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kí tự xuống dòng của </a:t>
            </a:r>
            <a:r>
              <a:rPr lang="en-US" sz="2200" i="1" smtClean="0">
                <a:solidFill>
                  <a:srgbClr val="0000CC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phần </a:t>
            </a:r>
            <a:r>
              <a:rPr lang="en-US" sz="2200" i="1">
                <a:solidFill>
                  <a:srgbClr val="0000CC"/>
                </a:solidFill>
                <a:latin typeface="Chu Van An" panose="02020603050405020304" pitchFamily="18" charset="0"/>
                <a:ea typeface="Times New Roman" panose="02020603050405020304" pitchFamily="18" charset="0"/>
                <a:cs typeface="Chu Van An" panose="02020603050405020304" pitchFamily="18" charset="0"/>
                <a:sym typeface="Wingdings" panose="05000000000000000000" pitchFamily="2" charset="2"/>
              </a:rPr>
              <a:t>tử v[i]</a:t>
            </a:r>
            <a:endParaRPr lang="en-US" sz="2200" i="1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u Van An" panose="02020603050405020304" pitchFamily="18" charset="0"/>
              <a:ea typeface="Times New Roman" panose="02020603050405020304" pitchFamily="18" charset="0"/>
              <a:cs typeface="Chu Van 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3D72A64-A7F1-463E-A191-C1D48498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568" y="2004646"/>
            <a:ext cx="1250886" cy="11489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5A938C8-0773-4ADC-8A70-16A4ABE0B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3311769"/>
            <a:ext cx="1286054" cy="1181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6F3374F-7C77-4ACB-8127-76E8243BB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291" y="4665784"/>
            <a:ext cx="1264106" cy="1161105"/>
          </a:xfrm>
          <a:prstGeom prst="rect">
            <a:avLst/>
          </a:prstGeom>
        </p:spPr>
      </p:pic>
      <p:sp>
        <p:nvSpPr>
          <p:cNvPr id="20" name="Thought Bubble: Cloud 2">
            <a:extLst>
              <a:ext uri="{FF2B5EF4-FFF2-40B4-BE49-F238E27FC236}">
                <a16:creationId xmlns="" xmlns:a16="http://schemas.microsoft.com/office/drawing/2014/main" id="{50BEA4C0-A50F-4D82-807F-84A72D3C3503}"/>
              </a:ext>
            </a:extLst>
          </p:cNvPr>
          <p:cNvSpPr/>
          <p:nvPr/>
        </p:nvSpPr>
        <p:spPr>
          <a:xfrm>
            <a:off x="7937500" y="2004646"/>
            <a:ext cx="2819400" cy="914400"/>
          </a:xfrm>
          <a:prstGeom prst="cloudCallout">
            <a:avLst>
              <a:gd name="adj1" fmla="val -62127"/>
              <a:gd name="adj2" fmla="val 68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Đọc toàn bộ nội dung của tệp!</a:t>
            </a:r>
          </a:p>
        </p:txBody>
      </p:sp>
      <p:sp>
        <p:nvSpPr>
          <p:cNvPr id="21" name="Thought Bubble: Cloud 21">
            <a:extLst>
              <a:ext uri="{FF2B5EF4-FFF2-40B4-BE49-F238E27FC236}">
                <a16:creationId xmlns="" xmlns:a16="http://schemas.microsoft.com/office/drawing/2014/main" id="{2CE38F85-7E99-4A8D-8D6A-9C70F1399CB1}"/>
              </a:ext>
            </a:extLst>
          </p:cNvPr>
          <p:cNvSpPr/>
          <p:nvPr/>
        </p:nvSpPr>
        <p:spPr>
          <a:xfrm>
            <a:off x="7991654" y="3361661"/>
            <a:ext cx="2819400" cy="914400"/>
          </a:xfrm>
          <a:prstGeom prst="cloudCallout">
            <a:avLst>
              <a:gd name="adj1" fmla="val -68780"/>
              <a:gd name="adj2" fmla="val -162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Đọc một dòng!</a:t>
            </a:r>
          </a:p>
        </p:txBody>
      </p:sp>
      <p:sp>
        <p:nvSpPr>
          <p:cNvPr id="22" name="Thought Bubble: Cloud 25">
            <a:extLst>
              <a:ext uri="{FF2B5EF4-FFF2-40B4-BE49-F238E27FC236}">
                <a16:creationId xmlns="" xmlns:a16="http://schemas.microsoft.com/office/drawing/2014/main" id="{93FB6372-642F-4FCA-9669-EE5B7CFED38B}"/>
              </a:ext>
            </a:extLst>
          </p:cNvPr>
          <p:cNvSpPr/>
          <p:nvPr/>
        </p:nvSpPr>
        <p:spPr>
          <a:xfrm>
            <a:off x="8119980" y="5091717"/>
            <a:ext cx="2819400" cy="914400"/>
          </a:xfrm>
          <a:prstGeom prst="cloudCallout">
            <a:avLst>
              <a:gd name="adj1" fmla="val -64206"/>
              <a:gd name="adj2" fmla="val -546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itchFamily="18" charset="0"/>
                <a:cs typeface="Times New Roman" pitchFamily="18" charset="0"/>
              </a:rPr>
              <a:t>Đọc nhiều dòng vào một danh sách</a:t>
            </a:r>
          </a:p>
        </p:txBody>
      </p:sp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8221" y="3436"/>
            <a:ext cx="81258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551683"/>
              </p:ext>
            </p:extLst>
          </p:nvPr>
        </p:nvGraphicFramePr>
        <p:xfrm>
          <a:off x="685800" y="1562031"/>
          <a:ext cx="10795074" cy="4566227"/>
        </p:xfrm>
        <a:graphic>
          <a:graphicData uri="http://schemas.openxmlformats.org/drawingml/2006/table">
            <a:tbl>
              <a:tblPr firstRow="1" bandRow="1"/>
              <a:tblGrid>
                <a:gridCol w="6171241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4623833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409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Nội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13040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Khai báo tệp, mở và ghi dữ liệu</a:t>
                      </a:r>
                    </a:p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g=open('SONGUYEN.OUT’,’w’)</a:t>
                      </a:r>
                    </a:p>
                    <a:p>
                      <a:r>
                        <a:rPr lang="en-US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g.write(&lt;nội dung ghi</a:t>
                      </a:r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&gt;)</a:t>
                      </a:r>
                    </a:p>
                    <a:p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VD:</a:t>
                      </a:r>
                    </a:p>
                    <a:p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g=open('SONGUYEN.OUT','w')</a:t>
                      </a:r>
                    </a:p>
                    <a:p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g.write('8\n')</a:t>
                      </a:r>
                    </a:p>
                    <a:p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g.write('16\n')</a:t>
                      </a:r>
                    </a:p>
                    <a:p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g.write('1024')</a:t>
                      </a:r>
                    </a:p>
                    <a:p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g.close()</a:t>
                      </a:r>
                      <a:endParaRPr lang="en-US" sz="2000" b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2000" i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  <a:tr h="1352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g.writelines(&lt;danh sách&gt;)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Vd: l=[’12’,’ab</a:t>
                      </a:r>
                      <a:r>
                        <a:rPr lang="en-US" sz="2000" b="1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’,’88’]</a:t>
                      </a:r>
                      <a:endParaRPr lang="en-US" sz="2000" b="1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g.writelines(l)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Ghi các phần </a:t>
                      </a:r>
                      <a:r>
                        <a:rPr lang="en-US" sz="180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tử  </a:t>
                      </a:r>
                      <a:r>
                        <a:rPr lang="en-US" sz="1800" i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ds </a:t>
                      </a:r>
                      <a:r>
                        <a:rPr lang="en-US" sz="1800" i="1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vào</a:t>
                      </a:r>
                      <a:r>
                        <a:rPr lang="en-US" sz="1800" i="1" baseline="0" smtClean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Cambria" panose="02040503050406030204" pitchFamily="18" charset="0"/>
                          <a:cs typeface="Chu Van An" panose="02020603050405020304" pitchFamily="18" charset="0"/>
                        </a:rPr>
                        <a:t> tệp</a:t>
                      </a:r>
                      <a:endParaRPr lang="en-US" sz="1800" i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hu Van An" panose="02020603050405020304" pitchFamily="18" charset="0"/>
                        <a:ea typeface="Cambria" panose="02040503050406030204" pitchFamily="18" charset="0"/>
                        <a:cs typeface="Chu Van 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12ab88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51551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kern="0">
                  <a:solidFill>
                    <a:srgbClr val="000000"/>
                  </a:solidFill>
                  <a:latin typeface="Cambria" panose="02040503050406030204" pitchFamily="18" charset="0"/>
                </a:rPr>
                <a:t>2. Khai báo và sử dụng kiểu tệp (tt)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hought Bubble: Cloud 2">
            <a:extLst>
              <a:ext uri="{FF2B5EF4-FFF2-40B4-BE49-F238E27FC236}">
                <a16:creationId xmlns="" xmlns:a16="http://schemas.microsoft.com/office/drawing/2014/main" id="{50BEA4C0-A50F-4D82-807F-84A72D3C3503}"/>
              </a:ext>
            </a:extLst>
          </p:cNvPr>
          <p:cNvSpPr/>
          <p:nvPr/>
        </p:nvSpPr>
        <p:spPr>
          <a:xfrm>
            <a:off x="8821615" y="2004646"/>
            <a:ext cx="2819400" cy="914400"/>
          </a:xfrm>
          <a:prstGeom prst="cloudCallout">
            <a:avLst>
              <a:gd name="adj1" fmla="val -62127"/>
              <a:gd name="adj2" fmla="val 6859"/>
            </a:avLst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Ghi dữ liệu vào tệp!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26A6638-9A37-4970-95EA-6F6D9173D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2028092"/>
            <a:ext cx="1447800" cy="11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02194"/>
              </p:ext>
            </p:extLst>
          </p:nvPr>
        </p:nvGraphicFramePr>
        <p:xfrm>
          <a:off x="685800" y="1562031"/>
          <a:ext cx="10795074" cy="4229169"/>
        </p:xfrm>
        <a:graphic>
          <a:graphicData uri="http://schemas.openxmlformats.org/drawingml/2006/table">
            <a:tbl>
              <a:tblPr firstRow="1" bandRow="1"/>
              <a:tblGrid>
                <a:gridCol w="80772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2717874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415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Nội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813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SONGUYEN.INP 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chứa </a:t>
                      </a:r>
                      <a:r>
                        <a:rPr lang="en-US" sz="2000" b="1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k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dòng, mỗi dòng gồm 2 số nguyên dương </a:t>
                      </a:r>
                      <a:r>
                        <a:rPr lang="en-US" sz="2000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a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và </a:t>
                      </a:r>
                      <a:r>
                        <a:rPr lang="en-US" sz="2000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n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cách nhau 1 khoảng trắng.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Tính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a^n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và ghi vào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LUYTHUA.OUT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	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Ví dụ làm việc với tệp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1EEA493-4952-45AA-BCE5-7AAC3EAF4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743200"/>
            <a:ext cx="1940491" cy="167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434B120-F8DE-47B9-9ECA-402D2E34F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010" y="2743200"/>
            <a:ext cx="182511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6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71093"/>
              </p:ext>
            </p:extLst>
          </p:nvPr>
        </p:nvGraphicFramePr>
        <p:xfrm>
          <a:off x="914400" y="1376680"/>
          <a:ext cx="10515600" cy="4846320"/>
        </p:xfrm>
        <a:graphic>
          <a:graphicData uri="http://schemas.openxmlformats.org/drawingml/2006/table">
            <a:tbl>
              <a:tblPr firstRow="1" bandRow="1"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</a:tblGrid>
              <a:tr h="4159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>
                          <a:latin typeface="Cambria" panose="02040503050406030204" pitchFamily="18" charset="0"/>
                        </a:rPr>
                        <a:t>Gợi ý và code minh họa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8132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f=open(‘SONGUYEN.INP','r’)</a:t>
                      </a: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g=open('LUYTHUA.OUT','w')</a:t>
                      </a:r>
                    </a:p>
                    <a:p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</a:t>
                      </a: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v=f.readline()</a:t>
                      </a:r>
                    </a:p>
                    <a:p>
                      <a:r>
                        <a:rPr lang="en-US" sz="1800" i="1">
                          <a:solidFill>
                            <a:srgbClr val="FF0066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           #mỗi lần đọc con trỏ tệp dần về cuối tệp, nếu đã hết tệp, v nhận giá trị rỗng</a:t>
                      </a:r>
                      <a:endParaRPr lang="en-US" sz="2400" i="1">
                        <a:solidFill>
                          <a:srgbClr val="FF0066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v=='': break</a:t>
                      </a: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a,n=map(int,v.split())  </a:t>
                      </a:r>
                      <a:r>
                        <a:rPr lang="en-US" sz="1800" i="1">
                          <a:solidFill>
                            <a:srgbClr val="FF0066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#tách thành 2 số nguyên a và n </a:t>
                      </a:r>
                      <a:endParaRPr lang="en-US" sz="24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g.write(str(a**n)+'\n’) </a:t>
                      </a:r>
                      <a:r>
                        <a:rPr lang="en-US" sz="1800" i="1">
                          <a:solidFill>
                            <a:srgbClr val="FF0066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#Tính lũy thừa a^n </a:t>
                      </a:r>
                      <a:endParaRPr lang="en-US" sz="240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#pow(a,n) </a:t>
                      </a:r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int</a:t>
                      </a:r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i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(không khai báo thư viện math)</a:t>
                      </a:r>
                      <a:endParaRPr lang="en-US" sz="2400" i="1">
                        <a:solidFill>
                          <a:srgbClr val="0000CC"/>
                        </a:solidFill>
                        <a:latin typeface="Chu Van An" panose="02020603050405020304" pitchFamily="18" charset="0"/>
                        <a:cs typeface="Chu Van An" panose="02020603050405020304" pitchFamily="18" charset="0"/>
                      </a:endParaRP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#pow(a,n) </a:t>
                      </a:r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float </a:t>
                      </a:r>
                      <a:r>
                        <a:rPr lang="en-US" sz="1800" i="1" kern="12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  <a:sym typeface="Wingdings" panose="05000000000000000000" pitchFamily="2" charset="2"/>
                        </a:rPr>
                        <a:t>(sử dụng thư viện math)</a:t>
                      </a:r>
                      <a:endParaRPr lang="en-US" sz="1800" i="1" kern="1200">
                        <a:solidFill>
                          <a:srgbClr val="0000CC"/>
                        </a:solidFill>
                        <a:latin typeface="Chu Van An" panose="02020603050405020304" pitchFamily="18" charset="0"/>
                        <a:ea typeface="+mn-ea"/>
                        <a:cs typeface="Chu Van An" panose="02020603050405020304" pitchFamily="18" charset="0"/>
                      </a:endParaRP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f.close()</a:t>
                      </a:r>
                    </a:p>
                    <a:p>
                      <a:r>
                        <a:rPr lang="en-US" sz="24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Ví dụ làm việc với tệp (tt)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61704"/>
              </p:ext>
            </p:extLst>
          </p:nvPr>
        </p:nvGraphicFramePr>
        <p:xfrm>
          <a:off x="228600" y="1323390"/>
          <a:ext cx="11734801" cy="5077409"/>
        </p:xfrm>
        <a:graphic>
          <a:graphicData uri="http://schemas.openxmlformats.org/drawingml/2006/table">
            <a:tbl>
              <a:tblPr firstRow="1" bandRow="1"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xmlns="" val="2855268455"/>
                    </a:ext>
                  </a:extLst>
                </a:gridCol>
              </a:tblGrid>
              <a:tr h="436053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ambria" panose="02040503050406030204" pitchFamily="18" charset="0"/>
                        </a:rPr>
                        <a:t>Gợi ý và Code minh họa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6413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Khai báo tệp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f=open('SONGUYEN.INP','r')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g1=open('LUYTHUA.OU1','w')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g2=open('LUYTHUA.OU2','w')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g3=open('LUYTHUA.OU3','w')</a:t>
                      </a:r>
                    </a:p>
                    <a:p>
                      <a:r>
                        <a:rPr lang="en-US" sz="170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#v=f.read()</a:t>
                      </a:r>
                    </a:p>
                    <a:p>
                      <a:r>
                        <a:rPr lang="en-US" sz="170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#v=f.readline()</a:t>
                      </a:r>
                    </a:p>
                    <a:p>
                      <a:r>
                        <a:rPr lang="en-US" sz="170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#l=list(map(int,v.split()))</a:t>
                      </a:r>
                    </a:p>
                    <a:p>
                      <a:r>
                        <a:rPr lang="en-US" sz="170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#l=[int(i) for i in v.split()]</a:t>
                      </a:r>
                    </a:p>
                    <a:p>
                      <a:r>
                        <a:rPr lang="en-US" sz="1700" i="1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# C1. Đọc từng dòng</a:t>
                      </a:r>
                    </a:p>
                    <a:p>
                      <a:r>
                        <a:rPr lang="en-US" sz="17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7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v=f.readline()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v=='': break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a,n=map(int,v.split())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g1.write(str(a**n)+'\n')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g1.close()</a:t>
                      </a:r>
                    </a:p>
                    <a:p>
                      <a:r>
                        <a:rPr lang="en-US" sz="170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7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700" i="1" kern="120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# C2. Đọc toàn bộ file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v=f.read()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l=v.split()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range(0,len(l),2):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res=int(l[i])**int(l[i+1])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g2.write(str(res)+'\n')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g2.close()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</a:t>
                      </a:r>
                    </a:p>
                    <a:p>
                      <a:endParaRPr lang="en-US" sz="1700" i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700" i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700" i="1" kern="1200">
                          <a:solidFill>
                            <a:srgbClr val="0000CC"/>
                          </a:solidFill>
                          <a:highlight>
                            <a:srgbClr val="FFFF00"/>
                          </a:highlight>
                          <a:latin typeface="Chu Van An" panose="02020603050405020304" pitchFamily="18" charset="0"/>
                          <a:ea typeface="+mn-ea"/>
                          <a:cs typeface="Chu Van An" panose="02020603050405020304" pitchFamily="18" charset="0"/>
                        </a:rPr>
                        <a:t># C3. Đọc ra list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l=f.readlines()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l: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a,b=x.split() g3.write(str(int(a)**int(b))+'\n')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g3.close()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</a:t>
                      </a:r>
                    </a:p>
                    <a:p>
                      <a:r>
                        <a:rPr lang="en-US" sz="1700" i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Ví dụ làm việc với tệp (tt)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05531"/>
              </p:ext>
            </p:extLst>
          </p:nvPr>
        </p:nvGraphicFramePr>
        <p:xfrm>
          <a:off x="685800" y="1562030"/>
          <a:ext cx="10795074" cy="4762569"/>
        </p:xfrm>
        <a:graphic>
          <a:graphicData uri="http://schemas.openxmlformats.org/drawingml/2006/table">
            <a:tbl>
              <a:tblPr firstRow="1" bandRow="1"/>
              <a:tblGrid>
                <a:gridCol w="8610600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2184474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595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Nội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4167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SO.INP 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gồm các số nguyên ghi trên cùng 1 dòng, mỗi số cách nhau 1 khoảng trắng.</a:t>
                      </a:r>
                    </a:p>
                    <a:p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&gt;&gt; Lập chương trình đọc dữ liệu từ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SO.INP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, kiểm tra và ghi các số </a:t>
                      </a:r>
                      <a:r>
                        <a:rPr lang="en-US" sz="2000" b="1" i="1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chẵn</a:t>
                      </a:r>
                      <a:r>
                        <a:rPr lang="en-US" sz="2000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 vào tệp </a:t>
                      </a:r>
                      <a:r>
                        <a:rPr lang="en-US" sz="2000" b="1">
                          <a:solidFill>
                            <a:srgbClr val="0000CC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SOCHAN.OUT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	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6FA9A4A-59EA-4877-AC48-DFCDF75F0A3A}"/>
              </a:ext>
            </a:extLst>
          </p:cNvPr>
          <p:cNvGrpSpPr/>
          <p:nvPr/>
        </p:nvGrpSpPr>
        <p:grpSpPr>
          <a:xfrm>
            <a:off x="1066800" y="635000"/>
            <a:ext cx="6629400" cy="508000"/>
            <a:chOff x="789624" y="1191463"/>
            <a:chExt cx="6629400" cy="508000"/>
          </a:xfrm>
        </p:grpSpPr>
        <p:sp>
          <p:nvSpPr>
            <p:cNvPr id="8" name="AutoShape 52">
              <a:extLst>
                <a:ext uri="{FF2B5EF4-FFF2-40B4-BE49-F238E27FC236}">
                  <a16:creationId xmlns:a16="http://schemas.microsoft.com/office/drawing/2014/main" xmlns="" id="{2618A76F-77E8-475B-8FD4-B0C0758635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Ví dụ làm việc với tệp (tt)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F073E0C-AD49-4ACD-99BF-38CCB44E1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0" name="AutoShape 18">
                <a:extLst>
                  <a:ext uri="{FF2B5EF4-FFF2-40B4-BE49-F238E27FC236}">
                    <a16:creationId xmlns:a16="http://schemas.microsoft.com/office/drawing/2014/main" xmlns="" id="{C299E354-424E-4F91-A5CA-F173AE454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AutoShape 19">
                <a:extLst>
                  <a:ext uri="{FF2B5EF4-FFF2-40B4-BE49-F238E27FC236}">
                    <a16:creationId xmlns:a16="http://schemas.microsoft.com/office/drawing/2014/main" xmlns="" id="{5F69B68B-6ACA-4172-845B-03932D07EF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20">
                <a:extLst>
                  <a:ext uri="{FF2B5EF4-FFF2-40B4-BE49-F238E27FC236}">
                    <a16:creationId xmlns:a16="http://schemas.microsoft.com/office/drawing/2014/main" xmlns="" id="{0254CBE9-C032-48FA-9A96-1FA01D927C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49927F8-FE73-4528-90F8-B2F5E863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429000"/>
            <a:ext cx="3733800" cy="867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B3E6FAA-E63C-4F8D-84E9-49AB6680C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2393077"/>
            <a:ext cx="1374908" cy="19037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F4A7475-105F-4C5C-A50D-CC1630BB66B2}"/>
              </a:ext>
            </a:extLst>
          </p:cNvPr>
          <p:cNvSpPr txBox="1"/>
          <p:nvPr/>
        </p:nvSpPr>
        <p:spPr>
          <a:xfrm>
            <a:off x="1241321" y="4872543"/>
            <a:ext cx="80518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HD. Đọc dữ liệu từ tệp ra list số nguyên</a:t>
            </a:r>
          </a:p>
          <a:p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#Cách 1: L=[int(x) for x in f.readline().split()]</a:t>
            </a:r>
          </a:p>
          <a:p>
            <a:r>
              <a:rPr lang="en-US" sz="200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#Cách 2: L2=list(map(int,f.readline().split()))</a:t>
            </a:r>
          </a:p>
        </p:txBody>
      </p:sp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9" name="Picture 7" descr="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12188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t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507868" y="5105400"/>
            <a:ext cx="111730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96875" indent="-396875" algn="just"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v"/>
            </a:pPr>
            <a:endParaRPr lang="en-US" sz="2200" b="1">
              <a:latin typeface=".VnSouthern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53500" y="3436"/>
            <a:ext cx="84306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sz="18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B7E92CB5-58AD-48CC-9B97-022617C12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35849"/>
              </p:ext>
            </p:extLst>
          </p:nvPr>
        </p:nvGraphicFramePr>
        <p:xfrm>
          <a:off x="812800" y="1550730"/>
          <a:ext cx="10845800" cy="3816693"/>
        </p:xfrm>
        <a:graphic>
          <a:graphicData uri="http://schemas.openxmlformats.org/drawingml/2006/table">
            <a:tbl>
              <a:tblPr firstRow="1" bandRow="1"/>
              <a:tblGrid>
                <a:gridCol w="8616706">
                  <a:extLst>
                    <a:ext uri="{9D8B030D-6E8A-4147-A177-3AD203B41FA5}">
                      <a16:colId xmlns:a16="http://schemas.microsoft.com/office/drawing/2014/main" xmlns="" val="3110113687"/>
                    </a:ext>
                  </a:extLst>
                </a:gridCol>
                <a:gridCol w="2229094">
                  <a:extLst>
                    <a:ext uri="{9D8B030D-6E8A-4147-A177-3AD203B41FA5}">
                      <a16:colId xmlns:a16="http://schemas.microsoft.com/office/drawing/2014/main" xmlns="" val="4146039144"/>
                    </a:ext>
                  </a:extLst>
                </a:gridCol>
              </a:tblGrid>
              <a:tr h="4334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Nội dung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Kết quả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370476"/>
                  </a:ext>
                </a:extLst>
              </a:tr>
              <a:tr h="3033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f=open('SO.INP','r')</a:t>
                      </a:r>
                    </a:p>
                    <a:p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g=open('SOCHAN.OUT','w’)</a:t>
                      </a:r>
                    </a:p>
                    <a:p>
                      <a:r>
                        <a:rPr lang="en-US" sz="2400" b="0" i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L=[int(x) for x in f.readline().split()]</a:t>
                      </a:r>
                    </a:p>
                    <a:p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L=list(map(int,f.readline().split()))</a:t>
                      </a:r>
                    </a:p>
                    <a:p>
                      <a:endParaRPr lang="en-US" sz="2400" b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L:</a:t>
                      </a:r>
                    </a:p>
                    <a:p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x%2: g.write(str(x)+'\n')</a:t>
                      </a:r>
                    </a:p>
                    <a:p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f.close()</a:t>
                      </a:r>
                    </a:p>
                    <a:p>
                      <a:r>
                        <a:rPr lang="en-US" sz="2400" b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g.close()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i="0">
                          <a:solidFill>
                            <a:srgbClr val="FF0000"/>
                          </a:solidFill>
                          <a:latin typeface="Chu Van An" panose="02020603050405020304" pitchFamily="18" charset="0"/>
                          <a:cs typeface="Chu Van An" panose="02020603050405020304" pitchFamily="18" charset="0"/>
                        </a:rPr>
                        <a:t>	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71695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B51E18E-7DD0-4C16-AB06-84D1AAE8B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0" y="2209800"/>
            <a:ext cx="1374908" cy="19037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0D2A312-DDA4-4897-86E7-44E5AF1C2827}"/>
              </a:ext>
            </a:extLst>
          </p:cNvPr>
          <p:cNvGrpSpPr/>
          <p:nvPr/>
        </p:nvGrpSpPr>
        <p:grpSpPr>
          <a:xfrm>
            <a:off x="1066800" y="689192"/>
            <a:ext cx="6629400" cy="508000"/>
            <a:chOff x="789624" y="1191463"/>
            <a:chExt cx="6629400" cy="508000"/>
          </a:xfrm>
        </p:grpSpPr>
        <p:sp>
          <p:nvSpPr>
            <p:cNvPr id="9" name="AutoShape 52">
              <a:extLst>
                <a:ext uri="{FF2B5EF4-FFF2-40B4-BE49-F238E27FC236}">
                  <a16:creationId xmlns:a16="http://schemas.microsoft.com/office/drawing/2014/main" xmlns="" id="{6AEE6AAC-53C1-4C88-91BE-9FDDB4FBC1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1191463"/>
              <a:ext cx="6428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Ví dụ làm việc với tệp (tt)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3A434DE8-912D-42CC-945B-5351752F6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11" name="AutoShape 18">
                <a:extLst>
                  <a:ext uri="{FF2B5EF4-FFF2-40B4-BE49-F238E27FC236}">
                    <a16:creationId xmlns:a16="http://schemas.microsoft.com/office/drawing/2014/main" xmlns="" id="{C9F00499-1792-4E6F-A8C7-6F7C76ADF4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19">
                <a:extLst>
                  <a:ext uri="{FF2B5EF4-FFF2-40B4-BE49-F238E27FC236}">
                    <a16:creationId xmlns:a16="http://schemas.microsoft.com/office/drawing/2014/main" xmlns="" id="{F72A9E63-EC46-4FB7-8EC2-C0DE045483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20">
                <a:extLst>
                  <a:ext uri="{FF2B5EF4-FFF2-40B4-BE49-F238E27FC236}">
                    <a16:creationId xmlns:a16="http://schemas.microsoft.com/office/drawing/2014/main" xmlns="" id="{41FE325E-7DCA-4F5B-9E06-3D4A263285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6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7461</TotalTime>
  <Words>744</Words>
  <Application>Microsoft Office PowerPoint</Application>
  <PresentationFormat>Custom</PresentationFormat>
  <Paragraphs>135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Default Design</vt:lpstr>
      <vt:lpstr>PBrush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hangduc</dc:creator>
  <cp:lastModifiedBy>USER</cp:lastModifiedBy>
  <cp:revision>313</cp:revision>
  <dcterms:created xsi:type="dcterms:W3CDTF">2008-02-09T19:51:05Z</dcterms:created>
  <dcterms:modified xsi:type="dcterms:W3CDTF">2023-02-11T09:52:13Z</dcterms:modified>
</cp:coreProperties>
</file>