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3"/>
  </p:notesMasterIdLst>
  <p:sldIdLst>
    <p:sldId id="354" r:id="rId2"/>
    <p:sldId id="286" r:id="rId3"/>
    <p:sldId id="350" r:id="rId4"/>
    <p:sldId id="355" r:id="rId5"/>
    <p:sldId id="356" r:id="rId6"/>
    <p:sldId id="366" r:id="rId7"/>
    <p:sldId id="367" r:id="rId8"/>
    <p:sldId id="368" r:id="rId9"/>
    <p:sldId id="369" r:id="rId10"/>
    <p:sldId id="370" r:id="rId11"/>
    <p:sldId id="371" r:id="rId12"/>
    <p:sldId id="358" r:id="rId13"/>
    <p:sldId id="359" r:id="rId14"/>
    <p:sldId id="357" r:id="rId15"/>
    <p:sldId id="360" r:id="rId16"/>
    <p:sldId id="361" r:id="rId17"/>
    <p:sldId id="362" r:id="rId18"/>
    <p:sldId id="363" r:id="rId19"/>
    <p:sldId id="364" r:id="rId20"/>
    <p:sldId id="365" r:id="rId21"/>
    <p:sldId id="342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9BAAD"/>
    <a:srgbClr val="0000FF"/>
    <a:srgbClr val="1C7BB4"/>
    <a:srgbClr val="23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85" autoAdjust="0"/>
    <p:restoredTop sz="94662" autoAdjust="0"/>
  </p:normalViewPr>
  <p:slideViewPr>
    <p:cSldViewPr snapToGrid="0">
      <p:cViewPr varScale="1">
        <p:scale>
          <a:sx n="93" d="100"/>
          <a:sy n="93" d="100"/>
        </p:scale>
        <p:origin x="-124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637A-292B-415A-86E2-F12F59C9625B}" type="datetimeFigureOut">
              <a:rPr lang="en-US" smtClean="0"/>
              <a:t>26/01/2023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33FB-4858-4D25-AA12-29DD24EC2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B33FB-4858-4D25-AA12-29DD24EC2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B33FB-4858-4D25-AA12-29DD24EC2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B33FB-4858-4D25-AA12-29DD24EC2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B33FB-4858-4D25-AA12-29DD24EC2C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500062"/>
            <a:ext cx="6736080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4B7BC8-E42F-4170-B64A-2646A8A4A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8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6A31D01-0123-0EBD-A7AC-80685C9BCA98}"/>
              </a:ext>
            </a:extLst>
          </p:cNvPr>
          <p:cNvSpPr/>
          <p:nvPr userDrawn="1"/>
        </p:nvSpPr>
        <p:spPr bwMode="auto">
          <a:xfrm>
            <a:off x="7988030" y="145559"/>
            <a:ext cx="1026268" cy="989333"/>
          </a:xfrm>
          <a:prstGeom prst="ellipse">
            <a:avLst/>
          </a:prstGeom>
          <a:solidFill>
            <a:srgbClr val="39BA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A7B99AC9-0F05-9FB4-B3BA-84B068ED7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80" y="206738"/>
            <a:ext cx="853138" cy="789153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="" xmlns:a16="http://schemas.microsoft.com/office/drawing/2014/main" id="{6D93A72A-764F-E24B-F07F-A1F9E975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60" y="500062"/>
            <a:ext cx="6758940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5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 72"/>
          <p:cNvSpPr>
            <a:spLocks noChangeArrowheads="1"/>
          </p:cNvSpPr>
          <p:nvPr/>
        </p:nvSpPr>
        <p:spPr bwMode="gray">
          <a:xfrm>
            <a:off x="0" y="514350"/>
            <a:ext cx="9144000" cy="4000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228600" y="4914907"/>
            <a:ext cx="2133600" cy="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en-US" sz="750" b="0">
              <a:solidFill>
                <a:schemeClr val="bg1"/>
              </a:solidFill>
            </a:endParaRPr>
          </a:p>
        </p:txBody>
      </p:sp>
      <p:sp>
        <p:nvSpPr>
          <p:cNvPr id="1099" name="Rectangle 7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543800" y="4857757"/>
            <a:ext cx="1066800" cy="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 b="0"/>
            </a:lvl1pPr>
          </a:lstStyle>
          <a:p>
            <a:fld id="{8FA3E808-333C-4E08-8D3F-F763BE51BCC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100" name="Picture 76" descr="arr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2925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4F1C1C62-68FE-EAEE-B864-A6F1DA7788E0}"/>
              </a:ext>
            </a:extLst>
          </p:cNvPr>
          <p:cNvSpPr/>
          <p:nvPr userDrawn="1"/>
        </p:nvSpPr>
        <p:spPr bwMode="auto">
          <a:xfrm>
            <a:off x="7988030" y="145559"/>
            <a:ext cx="1026268" cy="989333"/>
          </a:xfrm>
          <a:prstGeom prst="ellipse">
            <a:avLst/>
          </a:prstGeom>
          <a:solidFill>
            <a:srgbClr val="39BA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696F80-833F-19A7-E453-9DEC1C2F153B}"/>
              </a:ext>
            </a:extLst>
          </p:cNvPr>
          <p:cNvSpPr/>
          <p:nvPr userDrawn="1"/>
        </p:nvSpPr>
        <p:spPr bwMode="auto">
          <a:xfrm>
            <a:off x="419285" y="532567"/>
            <a:ext cx="832341" cy="365760"/>
          </a:xfrm>
          <a:prstGeom prst="rect">
            <a:avLst/>
          </a:prstGeom>
          <a:solidFill>
            <a:srgbClr val="1C7BB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9CCA3484-58AE-58A3-063A-2788FC0AB5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80" y="206738"/>
            <a:ext cx="853138" cy="789153"/>
          </a:xfrm>
          <a:prstGeom prst="rect">
            <a:avLst/>
          </a:prstGeom>
        </p:spPr>
      </p:pic>
      <p:pic>
        <p:nvPicPr>
          <p:cNvPr id="15" name="Picture 83" descr="water">
            <a:extLst>
              <a:ext uri="{FF2B5EF4-FFF2-40B4-BE49-F238E27FC236}">
                <a16:creationId xmlns="" xmlns:a16="http://schemas.microsoft.com/office/drawing/2014/main" id="{0C313B13-7427-B332-B159-9234D53611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393398">
            <a:off x="7360398" y="71704"/>
            <a:ext cx="686710" cy="5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ành Bông Hoa Hồng trang trí góc - PNG">
            <a:extLst>
              <a:ext uri="{FF2B5EF4-FFF2-40B4-BE49-F238E27FC236}">
                <a16:creationId xmlns="" xmlns:a16="http://schemas.microsoft.com/office/drawing/2014/main" id="{497D955D-16AC-D117-862C-D3B1BEC3DF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" y="4456160"/>
            <a:ext cx="704120" cy="6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background pattern&#10;&#10;Description automatically generated">
            <a:extLst>
              <a:ext uri="{FF2B5EF4-FFF2-40B4-BE49-F238E27FC236}">
                <a16:creationId xmlns="" xmlns:a16="http://schemas.microsoft.com/office/drawing/2014/main" id="{75104D5D-B9F5-308F-DF95-B4387674DD3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" y="502844"/>
            <a:ext cx="681027" cy="423062"/>
          </a:xfrm>
          <a:prstGeom prst="rect">
            <a:avLst/>
          </a:prstGeom>
        </p:spPr>
      </p:pic>
      <p:pic>
        <p:nvPicPr>
          <p:cNvPr id="18" name="Picture 83" descr="water">
            <a:extLst>
              <a:ext uri="{FF2B5EF4-FFF2-40B4-BE49-F238E27FC236}">
                <a16:creationId xmlns="" xmlns:a16="http://schemas.microsoft.com/office/drawing/2014/main" id="{C609C7BF-49AF-E527-6565-B5F1FB2DD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393398">
            <a:off x="205769" y="4543825"/>
            <a:ext cx="504081" cy="4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ow to better support PIP requirements.txt – Open Source License Compliance  &amp; Security">
            <a:extLst>
              <a:ext uri="{FF2B5EF4-FFF2-40B4-BE49-F238E27FC236}">
                <a16:creationId xmlns="" xmlns:a16="http://schemas.microsoft.com/office/drawing/2014/main" id="{F79DCE7D-1621-460A-A6EB-DD0D2CD29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8" y="437696"/>
            <a:ext cx="502782" cy="63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3" descr="water">
            <a:extLst>
              <a:ext uri="{FF2B5EF4-FFF2-40B4-BE49-F238E27FC236}">
                <a16:creationId xmlns="" xmlns:a16="http://schemas.microsoft.com/office/drawing/2014/main" id="{2F84CF09-788C-1272-3AB5-7BDA0D185B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393398">
            <a:off x="8443498" y="4617489"/>
            <a:ext cx="546839" cy="4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i="0" u="none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5pPr>
      <a:lvl6pPr marL="342878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6pPr>
      <a:lvl7pPr marL="685755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7pPr>
      <a:lvl8pPr marL="1028633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8pPr>
      <a:lvl9pPr marL="1371511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257158" indent="-25715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57177" indent="-21429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195" indent="-171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072" indent="-171438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2950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828" indent="-171438" algn="l" defTabSz="6857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5" indent="-171438" algn="l" defTabSz="6857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83" indent="-171438" algn="l" defTabSz="6857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61" indent="-171438" algn="l" defTabSz="6857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5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3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11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8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6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4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22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2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741566" y="3446467"/>
            <a:ext cx="5280916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buClr>
                <a:srgbClr val="1A76B4"/>
              </a:buClr>
            </a:pPr>
            <a:r>
              <a:rPr lang="en-US" altLang="en-US" sz="2400" err="1">
                <a:solidFill>
                  <a:srgbClr val="000000"/>
                </a:solidFill>
                <a:latin typeface="Verdana"/>
              </a:rPr>
              <a:t>Giáo</a:t>
            </a:r>
            <a:r>
              <a:rPr lang="en-US" altLang="en-US" sz="240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en-US" sz="2400" err="1">
                <a:solidFill>
                  <a:srgbClr val="000000"/>
                </a:solidFill>
                <a:latin typeface="Verdana"/>
              </a:rPr>
              <a:t>viên</a:t>
            </a:r>
            <a:r>
              <a:rPr lang="en-US" altLang="en-US" sz="2400">
                <a:solidFill>
                  <a:srgbClr val="000000"/>
                </a:solidFill>
                <a:latin typeface="Verdana"/>
              </a:rPr>
              <a:t>: </a:t>
            </a:r>
            <a:r>
              <a:rPr lang="en-US" altLang="en-US" sz="2400" smtClean="0">
                <a:solidFill>
                  <a:srgbClr val="000000"/>
                </a:solidFill>
                <a:latin typeface="Verdana"/>
              </a:rPr>
              <a:t>Đồng Ánh Dương</a:t>
            </a:r>
            <a:endParaRPr lang="en-US" altLang="en-US" sz="240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4DCB605-2A35-478D-AD55-853F352324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1689" y="1428700"/>
            <a:ext cx="758067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rgbClr val="AAB3D1"/>
                  </a:outerShdw>
                </a:effectLst>
                <a:latin typeface="Arial" panose="020B0604020202020204" pitchFamily="34" charset="0"/>
              </a:rPr>
              <a:t>PYTHON - turtle</a:t>
            </a:r>
            <a:endParaRPr lang="en-US" altLang="en-US" sz="60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2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612737-7BD8-5614-8E89-EE9D4C08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7" y="99370"/>
            <a:ext cx="8158795" cy="400050"/>
          </a:xfrm>
        </p:spPr>
        <p:txBody>
          <a:bodyPr/>
          <a:lstStyle/>
          <a:p>
            <a:r>
              <a:rPr lang="vi-VN" sz="1400">
                <a:solidFill>
                  <a:schemeClr val="tx1"/>
                </a:solidFill>
              </a:rPr>
              <a:t>from turtle import *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title("chilanggialai.edu.vn")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goto(0,-100)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setheading(0)#Hướng 0 độ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bgcolor("black") # màu nền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pen(pencolor="red",pensize=3,speed=10)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d=1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colors=["red","orange","blue","pink","green","purple","white","yellow"]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while d&lt;=8: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    color(colors[d-1])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    circle(20*d)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    speed(10-d)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    d=d+1;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>done()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vi-VN" sz="1400">
                <a:solidFill>
                  <a:schemeClr val="tx1"/>
                </a:solidFill>
              </a:rPr>
              <a:t/>
            </a:r>
            <a:br>
              <a:rPr lang="vi-VN" sz="1400">
                <a:solidFill>
                  <a:schemeClr val="tx1"/>
                </a:solidFill>
              </a:rPr>
            </a:b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73" y="1962364"/>
            <a:ext cx="3328827" cy="31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0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74570-48D2-293A-E4EA-BA411736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5" y="191838"/>
            <a:ext cx="6758940" cy="400050"/>
          </a:xfrm>
        </p:spPr>
        <p:txBody>
          <a:bodyPr/>
          <a:lstStyle/>
          <a:p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turtle import *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title("chilanggialai.edu.vn")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goto(-50,0)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setheading(0)#Hướng 0 độ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bgcolor("black") # màu nền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pen(pencolor="red",pensize=3,speed=10)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colors=["red","orange","blue","pink","green","purple"]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in range(5):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color(colors[i])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forward(200)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right(144)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done()</a:t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vi-VN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US" sz="14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93" y="1789523"/>
            <a:ext cx="3927940" cy="336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5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44801-DD50-345D-A262-586E1DAF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23D4FA-8421-6EAA-AEC8-DF52B0E9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4" y="1780898"/>
            <a:ext cx="6045884" cy="2273493"/>
          </a:xfrm>
          <a:prstGeom prst="rect">
            <a:avLst/>
          </a:prstGeom>
        </p:spPr>
      </p:pic>
      <p:pic>
        <p:nvPicPr>
          <p:cNvPr id="4" name="Picture 3" descr="A picture containing fan, device&#10;&#10;Description automatically generated">
            <a:extLst>
              <a:ext uri="{FF2B5EF4-FFF2-40B4-BE49-F238E27FC236}">
                <a16:creationId xmlns="" xmlns:a16="http://schemas.microsoft.com/office/drawing/2014/main" id="{06F7C964-52A6-B35D-866F-7A3C5DCA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76" y="1642877"/>
            <a:ext cx="2728670" cy="2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23A79-A5FE-BE1C-B879-9D3624F7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1FDDF55E-0C37-8293-FE98-75DBC666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2" y="1090273"/>
            <a:ext cx="7356338" cy="38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44801-DD50-345D-A262-586E1DAF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CAD9E0E1-4386-9F9B-83E7-46CC861D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04" y="1178686"/>
            <a:ext cx="6663259" cy="34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6A701D-7E15-42A1-7FBA-AC0F59E3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71CE6B54-8DDF-B98B-F122-412E0F95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7" y="1174021"/>
            <a:ext cx="7513658" cy="35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3FA5A5-6D18-D898-9B82-B8DB3E11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BD07354-39E8-0425-8D7F-BC7872C6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0" y="1074286"/>
            <a:ext cx="6975526" cy="38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AF0BA1-AA51-67BE-F8A5-C07D3E3A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="" xmlns:a16="http://schemas.microsoft.com/office/drawing/2014/main" id="{A7D2494D-19E2-F742-647E-C567A9CB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1" y="1252862"/>
            <a:ext cx="7719840" cy="35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3E3F0-303A-556E-5DBC-75D1B6AD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4446CE-2AF5-D5D0-0DC6-EF9282DC80EB}"/>
              </a:ext>
            </a:extLst>
          </p:cNvPr>
          <p:cNvSpPr txBox="1"/>
          <p:nvPr/>
        </p:nvSpPr>
        <p:spPr>
          <a:xfrm>
            <a:off x="0" y="165100"/>
            <a:ext cx="8921459" cy="34470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import turtle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t=turtle.Pen() # khởi tạo và gán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t.speed(0)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turtle.bgcolor("black") # màu nền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colors=["red","orange","blue","pink","green","purple","white","yellow"]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t.pensize(2)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name=turtle.textinput("Thông báo","Nhập tên cần vẽ:")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for i in range(100):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t.pencolor(colors[i%8])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t.penup()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t.forward(i*5)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t.pendown()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t.write(name,font=("cambria",int((i+5)/5),"bold"))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t.right(93)</a:t>
            </a:r>
          </a:p>
          <a:p>
            <a:r>
              <a:rPr lang="en-US" sz="14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turtle.done()</a:t>
            </a:r>
          </a:p>
          <a:p>
            <a:endParaRPr lang="en-US" sz="1400" b="1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725970"/>
            <a:ext cx="3467100" cy="241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1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7159A-17D3-C664-A715-0623CCDE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24446CE-2AF5-D5D0-0DC6-EF9282DC80EB}"/>
              </a:ext>
            </a:extLst>
          </p:cNvPr>
          <p:cNvSpPr txBox="1"/>
          <p:nvPr/>
        </p:nvSpPr>
        <p:spPr>
          <a:xfrm>
            <a:off x="109524" y="261117"/>
            <a:ext cx="8921459" cy="320087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import turtle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t=turtle.Pen() # khởi tạo và gán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t.speed(0)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turtle.bgcolor("black") # màu nền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colors=["red","orange","blue","pink","green","purple","white","yellow"]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t.pensize(2)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sovung=turtle.numinput("Thông báo","Nhập số vùng:",4,1,8)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for i in range(300):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t.pencolor(colors[i%8])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t.forward(i*3/sovung+i)  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t.rt(360/sovung+1) #lệch 1 độ tạo độ xoắn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t.width(i*sovung/200)</a:t>
            </a:r>
          </a:p>
          <a:p>
            <a:r>
              <a:rPr lang="en-US" sz="1600" b="1"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turtle.done()</a:t>
            </a:r>
            <a:endParaRPr lang="en-US" sz="1600" b="1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AB0F9C-0808-EB54-9B62-2788A091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9" r="18321"/>
          <a:stretch/>
        </p:blipFill>
        <p:spPr>
          <a:xfrm>
            <a:off x="5464456" y="3032422"/>
            <a:ext cx="2414726" cy="20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514350"/>
            <a:ext cx="5429250" cy="400050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gray">
          <a:xfrm>
            <a:off x="1803755" y="1328060"/>
            <a:ext cx="5667062" cy="36739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gray">
          <a:xfrm>
            <a:off x="1975906" y="1359135"/>
            <a:ext cx="529577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>
                <a:solidFill>
                  <a:srgbClr val="0000FF"/>
                </a:solidFill>
                <a:latin typeface="Arial" panose="020B0604020202020204" pitchFamily="34" charset="0"/>
              </a:rPr>
              <a:t>1. </a:t>
            </a:r>
            <a:r>
              <a:rPr lang="pt-BR" altLang="en-US" sz="1500" b="1">
                <a:solidFill>
                  <a:srgbClr val="0000FF"/>
                </a:solidFill>
                <a:latin typeface="Arial" panose="020B0604020202020204" pitchFamily="34" charset="0"/>
              </a:rPr>
              <a:t>Thư viện turtle</a:t>
            </a:r>
            <a:endParaRPr lang="en-US" altLang="en-US" sz="15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1794224" y="2691671"/>
            <a:ext cx="5695053" cy="370072"/>
            <a:chOff x="1344" y="1803"/>
            <a:chExt cx="4301" cy="171"/>
          </a:xfrm>
        </p:grpSpPr>
        <p:sp>
          <p:nvSpPr>
            <p:cNvPr id="102410" name="AutoShape 10"/>
            <p:cNvSpPr>
              <a:spLocks noChangeArrowheads="1"/>
            </p:cNvSpPr>
            <p:nvPr/>
          </p:nvSpPr>
          <p:spPr bwMode="gray">
            <a:xfrm>
              <a:off x="1344" y="1803"/>
              <a:ext cx="4301" cy="1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gray">
            <a:xfrm>
              <a:off x="1470" y="1821"/>
              <a:ext cx="4112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3. </a:t>
              </a:r>
              <a:r>
                <a:rPr lang="pt-BR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Thực hành vẽ hình với các hàm</a:t>
              </a:r>
              <a:endParaRPr 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1794231" y="3365065"/>
            <a:ext cx="5867029" cy="394640"/>
            <a:chOff x="1344" y="2331"/>
            <a:chExt cx="3483" cy="288"/>
          </a:xfrm>
        </p:grpSpPr>
        <p:sp>
          <p:nvSpPr>
            <p:cNvPr id="102415" name="AutoShape 15"/>
            <p:cNvSpPr>
              <a:spLocks noChangeArrowheads="1"/>
            </p:cNvSpPr>
            <p:nvPr/>
          </p:nvSpPr>
          <p:spPr bwMode="gray">
            <a:xfrm>
              <a:off x="1344" y="2331"/>
              <a:ext cx="338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gray">
            <a:xfrm>
              <a:off x="1422" y="2380"/>
              <a:ext cx="3405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4. </a:t>
              </a:r>
              <a:r>
                <a:rPr lang="pt-BR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Vẽ hình cơ bản</a:t>
              </a:r>
              <a:endParaRPr lang="en-US" altLang="en-US" sz="1200" b="1" i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2430" name="Group 30"/>
          <p:cNvGrpSpPr>
            <a:grpSpLocks/>
          </p:cNvGrpSpPr>
          <p:nvPr/>
        </p:nvGrpSpPr>
        <p:grpSpPr bwMode="auto">
          <a:xfrm>
            <a:off x="1775175" y="4063025"/>
            <a:ext cx="5713739" cy="394681"/>
            <a:chOff x="1396" y="2410"/>
            <a:chExt cx="3214" cy="171"/>
          </a:xfrm>
        </p:grpSpPr>
        <p:sp>
          <p:nvSpPr>
            <p:cNvPr id="102420" name="AutoShape 20"/>
            <p:cNvSpPr>
              <a:spLocks noChangeArrowheads="1"/>
            </p:cNvSpPr>
            <p:nvPr/>
          </p:nvSpPr>
          <p:spPr bwMode="gray">
            <a:xfrm>
              <a:off x="1396" y="2410"/>
              <a:ext cx="3214" cy="17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22" name="Text Box 22"/>
            <p:cNvSpPr txBox="1">
              <a:spLocks noChangeArrowheads="1"/>
            </p:cNvSpPr>
            <p:nvPr/>
          </p:nvSpPr>
          <p:spPr bwMode="gray">
            <a:xfrm>
              <a:off x="1496" y="2429"/>
              <a:ext cx="2814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5. </a:t>
              </a:r>
              <a:r>
                <a:rPr lang="pt-BR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Bài tập áp dụng</a:t>
              </a:r>
              <a:endParaRPr lang="en-US" alt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1813277" y="2017150"/>
            <a:ext cx="5667062" cy="349375"/>
            <a:chOff x="1344" y="1803"/>
            <a:chExt cx="4826" cy="288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gray">
            <a:xfrm>
              <a:off x="1344" y="1803"/>
              <a:ext cx="482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485" y="1824"/>
              <a:ext cx="434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2. </a:t>
              </a:r>
              <a:r>
                <a:rPr lang="pt-BR" sz="1500" b="1">
                  <a:solidFill>
                    <a:srgbClr val="0000FF"/>
                  </a:solidFill>
                  <a:latin typeface="Arial" panose="020B0604020202020204" pitchFamily="34" charset="0"/>
                </a:rPr>
                <a:t>Một số hàm thông dụng</a:t>
              </a:r>
              <a:endParaRPr lang="en-US" altLang="en-US" sz="15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0B4ED84-F0A6-4FF3-919D-80D4B7CCF624}"/>
              </a:ext>
            </a:extLst>
          </p:cNvPr>
          <p:cNvGrpSpPr/>
          <p:nvPr/>
        </p:nvGrpSpPr>
        <p:grpSpPr>
          <a:xfrm>
            <a:off x="8630985" y="4619302"/>
            <a:ext cx="513015" cy="465758"/>
            <a:chOff x="8095891" y="5715000"/>
            <a:chExt cx="945975" cy="1078209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04C67682-C13A-47CC-9098-48E3220A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5891" y="5715000"/>
              <a:ext cx="945975" cy="107820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2D422CB-14A5-4EB1-898B-58B143627D1A}"/>
                </a:ext>
              </a:extLst>
            </p:cNvPr>
            <p:cNvSpPr txBox="1"/>
            <p:nvPr/>
          </p:nvSpPr>
          <p:spPr>
            <a:xfrm>
              <a:off x="8122331" y="5738224"/>
              <a:ext cx="652162" cy="667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75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7CF9C-86CD-D50F-83FA-AF395DA9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F5E26BC-5D7A-9380-13B5-F614E83549A3}"/>
              </a:ext>
            </a:extLst>
          </p:cNvPr>
          <p:cNvSpPr txBox="1"/>
          <p:nvPr/>
        </p:nvSpPr>
        <p:spPr>
          <a:xfrm>
            <a:off x="82193" y="220295"/>
            <a:ext cx="9061807" cy="295465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import turtle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t=turtle.Pen() # khởi tạo và gán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t.speed(0)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turtle.bgcolor("black") # màu nền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colors=["red","orange","blue","pink","green","purple","white","yellow"]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t.pensize(2)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n=int(turtle.numinput("Thông báo","Nhập số vùng:",5,1,8</a:t>
            </a:r>
            <a:r>
              <a:rPr lang="en-US" sz="1600" b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))#Nhập số 1-8(5)</a:t>
            </a:r>
            <a:endParaRPr lang="en-US" sz="1600" b="1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for i in range(n):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t.pencolor(colors[i%8])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t.circle(100)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t.rt(360/n)</a:t>
            </a:r>
          </a:p>
          <a:p>
            <a:r>
              <a:rPr lang="en-US" sz="1600" b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turtle.done()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C25A628-87CB-3D50-6735-4DB80B56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62" y="2203143"/>
            <a:ext cx="2844465" cy="26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6" y="500063"/>
            <a:ext cx="5027115" cy="400050"/>
          </a:xfrm>
        </p:spPr>
        <p:txBody>
          <a:bodyPr/>
          <a:lstStyle/>
          <a:p>
            <a:pPr algn="ctr"/>
            <a:r>
              <a:rPr lang="en-US" altLang="en-US"/>
              <a:t>XIN TRÂN TRỌNG CẢM </a:t>
            </a:r>
            <a:r>
              <a:rPr lang="vi-VN" altLang="en-US"/>
              <a:t>Ơ</a:t>
            </a:r>
            <a:r>
              <a:rPr lang="en-US" altLang="en-US"/>
              <a:t>N!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6150" y="4648720"/>
            <a:ext cx="513015" cy="494780"/>
            <a:chOff x="8095891" y="5715000"/>
            <a:chExt cx="945975" cy="114539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5891" y="5715000"/>
              <a:ext cx="945975" cy="107820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122331" y="5738224"/>
              <a:ext cx="652162" cy="112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75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10</a:t>
              </a:r>
            </a:p>
          </p:txBody>
        </p:sp>
      </p:grpSp>
      <p:pic>
        <p:nvPicPr>
          <p:cNvPr id="3076" name="Picture 4" descr="Kết quả hình ảnh cho thank&quot;">
            <a:extLst>
              <a:ext uri="{FF2B5EF4-FFF2-40B4-BE49-F238E27FC236}">
                <a16:creationId xmlns="" xmlns:a16="http://schemas.microsoft.com/office/drawing/2014/main" id="{EB337C42-D7E1-4F10-B0E6-92518FB3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23" y="1379220"/>
            <a:ext cx="5180617" cy="29106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67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1464" y="954387"/>
            <a:ext cx="4883562" cy="30918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1. </a:t>
            </a:r>
            <a:r>
              <a:rPr lang="en-US" dirty="0" err="1">
                <a:solidFill>
                  <a:srgbClr val="0000FF"/>
                </a:solidFill>
              </a:rPr>
              <a:t>Khai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thư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viện</a:t>
            </a:r>
            <a:r>
              <a:rPr lang="en-US" dirty="0">
                <a:solidFill>
                  <a:srgbClr val="0000FF"/>
                </a:solidFill>
              </a:rPr>
              <a:t> turtle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</a:rPr>
              <a:t>from turtle import *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</a:rPr>
              <a:t>Tọa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độ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màn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hình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vẽ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với</a:t>
            </a:r>
            <a:r>
              <a:rPr lang="en-US" sz="2000" b="0" dirty="0">
                <a:solidFill>
                  <a:srgbClr val="0000FF"/>
                </a:solidFill>
              </a:rPr>
              <a:t> turtle:</a:t>
            </a:r>
            <a:endParaRPr lang="en-US" b="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</a:rPr>
              <a:t>* </a:t>
            </a:r>
            <a:r>
              <a:rPr lang="en-US" sz="2000" b="0" dirty="0" err="1">
                <a:solidFill>
                  <a:srgbClr val="0000FF"/>
                </a:solidFill>
              </a:rPr>
              <a:t>Hoành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 err="1">
                <a:solidFill>
                  <a:srgbClr val="0000FF"/>
                </a:solidFill>
              </a:rPr>
              <a:t>độ</a:t>
            </a:r>
            <a:r>
              <a:rPr lang="en-US" sz="2000" b="0" dirty="0">
                <a:solidFill>
                  <a:srgbClr val="0000FF"/>
                </a:solidFill>
              </a:rPr>
              <a:t>: -160 ≤ x ≤ 160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FF"/>
                </a:solidFill>
              </a:rPr>
              <a:t>* Tung </a:t>
            </a:r>
            <a:r>
              <a:rPr lang="en-US" sz="2000" b="0" dirty="0" err="1">
                <a:solidFill>
                  <a:srgbClr val="0000FF"/>
                </a:solidFill>
              </a:rPr>
              <a:t>độ</a:t>
            </a:r>
            <a:r>
              <a:rPr lang="en-US" sz="2000" b="0" dirty="0">
                <a:solidFill>
                  <a:srgbClr val="0000FF"/>
                </a:solidFill>
              </a:rPr>
              <a:t>: -160 ≤ y </a:t>
            </a:r>
            <a:r>
              <a:rPr lang="en-US" sz="2000" b="0">
                <a:solidFill>
                  <a:srgbClr val="0000FF"/>
                </a:solidFill>
              </a:rPr>
              <a:t>≤ 160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FF"/>
                </a:solidFill>
              </a:rPr>
              <a:t>Một số lệnh: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000" b="0" smtClean="0">
                <a:solidFill>
                  <a:srgbClr val="0000FF"/>
                </a:solidFill>
              </a:rPr>
              <a:t>,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r>
              <a:rPr lang="en-US" sz="2000" b="0" smtClean="0">
                <a:solidFill>
                  <a:srgbClr val="0000FF"/>
                </a:solidFill>
              </a:rPr>
              <a:t>,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2000" b="0" smtClean="0">
                <a:solidFill>
                  <a:srgbClr val="0000FF"/>
                </a:solidFill>
              </a:rPr>
              <a:t>,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2000" b="0" smtClean="0">
                <a:solidFill>
                  <a:srgbClr val="0000FF"/>
                </a:solidFill>
              </a:rPr>
              <a:t>,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penup</a:t>
            </a:r>
            <a:r>
              <a:rPr lang="en-US" sz="2000" b="0" smtClean="0">
                <a:solidFill>
                  <a:srgbClr val="0000FF"/>
                </a:solidFill>
              </a:rPr>
              <a:t>, </a:t>
            </a: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pendown</a:t>
            </a:r>
            <a:r>
              <a:rPr lang="en-US" sz="2000" b="0" smtClean="0">
                <a:solidFill>
                  <a:srgbClr val="0000FF"/>
                </a:solidFill>
              </a:rPr>
              <a:t>, </a:t>
            </a:r>
            <a:r>
              <a:rPr lang="en-US" sz="2000" b="0">
                <a:solidFill>
                  <a:srgbClr val="0000FF"/>
                </a:solidFill>
              </a:rPr>
              <a:t>color, pensize, home, goto, </a:t>
            </a:r>
            <a:r>
              <a:rPr lang="en-US" sz="2000" b="0" smtClean="0">
                <a:solidFill>
                  <a:srgbClr val="0000FF"/>
                </a:solidFill>
              </a:rPr>
              <a:t>setx</a:t>
            </a:r>
            <a:r>
              <a:rPr lang="en-US" sz="2000" b="0">
                <a:solidFill>
                  <a:srgbClr val="0000FF"/>
                </a:solidFill>
              </a:rPr>
              <a:t>, sety, seth, bgcolor, pos, clear…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AD0E0C2-E60F-9094-699F-DA15E892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0062"/>
            <a:ext cx="6629400" cy="40005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Khai báo thư viện, tọa độ màn hình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CE7A951-1191-7491-30A8-F3C7808C9D54}"/>
              </a:ext>
            </a:extLst>
          </p:cNvPr>
          <p:cNvGrpSpPr/>
          <p:nvPr/>
        </p:nvGrpSpPr>
        <p:grpSpPr>
          <a:xfrm>
            <a:off x="5192253" y="1212062"/>
            <a:ext cx="3827589" cy="3277905"/>
            <a:chOff x="5073969" y="1228300"/>
            <a:chExt cx="3960494" cy="3429424"/>
          </a:xfrm>
        </p:grpSpPr>
        <p:pic>
          <p:nvPicPr>
            <p:cNvPr id="2050" name="Picture 2" descr="Coordinate Grid Paper 40 X - Coordinate Graph Transparent PNG - 773x777 -  Free Download on NicePNG">
              <a:extLst>
                <a:ext uri="{FF2B5EF4-FFF2-40B4-BE49-F238E27FC236}">
                  <a16:creationId xmlns="" xmlns:a16="http://schemas.microsoft.com/office/drawing/2014/main" id="{1E5123C2-D227-24D4-DF4B-97BA7D35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621" y="1228300"/>
              <a:ext cx="3425190" cy="3429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87EFDDE-700B-C934-34F5-C483D0A10615}"/>
                </a:ext>
              </a:extLst>
            </p:cNvPr>
            <p:cNvSpPr/>
            <p:nvPr/>
          </p:nvSpPr>
          <p:spPr>
            <a:xfrm>
              <a:off x="7054217" y="1287779"/>
              <a:ext cx="535304" cy="2474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1" cap="none" spc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160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1A5D435-017A-0649-CBF2-69219966D290}"/>
                </a:ext>
              </a:extLst>
            </p:cNvPr>
            <p:cNvSpPr/>
            <p:nvPr/>
          </p:nvSpPr>
          <p:spPr>
            <a:xfrm>
              <a:off x="5073969" y="2788607"/>
              <a:ext cx="535304" cy="2474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1" cap="none" spc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-160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F9E13D7-E3A1-0ACC-175B-7897D9285BD1}"/>
                </a:ext>
              </a:extLst>
            </p:cNvPr>
            <p:cNvSpPr/>
            <p:nvPr/>
          </p:nvSpPr>
          <p:spPr>
            <a:xfrm>
              <a:off x="8499159" y="2812207"/>
              <a:ext cx="535304" cy="2474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1" cap="none" spc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160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C9E3587-493C-3522-D69A-18BC063630F7}"/>
                </a:ext>
              </a:extLst>
            </p:cNvPr>
            <p:cNvSpPr/>
            <p:nvPr/>
          </p:nvSpPr>
          <p:spPr>
            <a:xfrm>
              <a:off x="7054217" y="4383830"/>
              <a:ext cx="535304" cy="2474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1" cap="none" spc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-160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39375B2B-85C3-3A7F-2133-C756079EBD8A}"/>
                </a:ext>
              </a:extLst>
            </p:cNvPr>
            <p:cNvSpPr/>
            <p:nvPr/>
          </p:nvSpPr>
          <p:spPr>
            <a:xfrm>
              <a:off x="6997066" y="2689096"/>
              <a:ext cx="649604" cy="2474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" b="1" cap="none" spc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(0;0)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2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C5E28-54EB-26F2-E1A8-41CB5F1C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Một số hàm thông dụng trong turtle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6A1718-A215-6775-6C00-D4CC59AC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06695"/>
              </p:ext>
            </p:extLst>
          </p:nvPr>
        </p:nvGraphicFramePr>
        <p:xfrm>
          <a:off x="731520" y="982980"/>
          <a:ext cx="7269480" cy="381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665">
                  <a:extLst>
                    <a:ext uri="{9D8B030D-6E8A-4147-A177-3AD203B41FA5}">
                      <a16:colId xmlns="" xmlns:a16="http://schemas.microsoft.com/office/drawing/2014/main" val="1388490025"/>
                    </a:ext>
                  </a:extLst>
                </a:gridCol>
                <a:gridCol w="1876316">
                  <a:extLst>
                    <a:ext uri="{9D8B030D-6E8A-4147-A177-3AD203B41FA5}">
                      <a16:colId xmlns="" xmlns:a16="http://schemas.microsoft.com/office/drawing/2014/main" val="485492789"/>
                    </a:ext>
                  </a:extLst>
                </a:gridCol>
                <a:gridCol w="2809499">
                  <a:extLst>
                    <a:ext uri="{9D8B030D-6E8A-4147-A177-3AD203B41FA5}">
                      <a16:colId xmlns="" xmlns:a16="http://schemas.microsoft.com/office/drawing/2014/main" val="3970575226"/>
                    </a:ext>
                  </a:extLst>
                </a:gridCol>
              </a:tblGrid>
              <a:tr h="4300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Viết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đầy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đủ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Viết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tắt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Ý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nghĩa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1968585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forward(n)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Tiến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n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bước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676490434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backward(n)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bk(n)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Lùi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n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bước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952650070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right(k)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rt(k)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Quay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phải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k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942369964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left(k)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Quay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trái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k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993682853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setheading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seth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Hướng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phía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k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365852325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pendown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pd() / down()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Đặt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bút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758456059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/ up()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Nhấc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bút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090827740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pensize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width(t)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Kích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thước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nét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vẽ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t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423359062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tọa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tại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rùa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891161968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showturtle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rùa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319117269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hideturtle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Ẩn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rùa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262489277"/>
                  </a:ext>
                </a:extLst>
              </a:tr>
              <a:tr h="28166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clearscreen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Xóa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màn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hình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73129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6A1718-A215-6775-6C00-D4CC59AC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16322"/>
              </p:ext>
            </p:extLst>
          </p:nvPr>
        </p:nvGraphicFramePr>
        <p:xfrm>
          <a:off x="143838" y="960118"/>
          <a:ext cx="8876872" cy="386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897">
                  <a:extLst>
                    <a:ext uri="{9D8B030D-6E8A-4147-A177-3AD203B41FA5}">
                      <a16:colId xmlns="" xmlns:a16="http://schemas.microsoft.com/office/drawing/2014/main" val="1388490025"/>
                    </a:ext>
                  </a:extLst>
                </a:gridCol>
                <a:gridCol w="2212332">
                  <a:extLst>
                    <a:ext uri="{9D8B030D-6E8A-4147-A177-3AD203B41FA5}">
                      <a16:colId xmlns="" xmlns:a16="http://schemas.microsoft.com/office/drawing/2014/main" val="485492789"/>
                    </a:ext>
                  </a:extLst>
                </a:gridCol>
                <a:gridCol w="3708643">
                  <a:extLst>
                    <a:ext uri="{9D8B030D-6E8A-4147-A177-3AD203B41FA5}">
                      <a16:colId xmlns="" xmlns:a16="http://schemas.microsoft.com/office/drawing/2014/main" val="3970575226"/>
                    </a:ext>
                  </a:extLst>
                </a:gridCol>
              </a:tblGrid>
              <a:tr h="390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Viết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đầy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đủ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Viết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tắt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Ý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nghĩa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1968585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gốc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tọa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676490434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x,y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tới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điểm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(x; y)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952650070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setx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/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sety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Cố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tọa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x /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tọa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y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942369964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xcor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/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ycor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Tọa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tại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/ y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tại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993682853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heading()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Hướng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tại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rùa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365852325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pencolor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màu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color(“red”)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Đặt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màu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vẽ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758456059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distance(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x,y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Khoảng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cách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điểm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tại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tới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(x; y)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090827740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toaward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x,y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Hướng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đường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nối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điểm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(x; y)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3423359062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speed(0)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Tốc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độ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vẽ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rùa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(0: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nhanh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nhất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891161968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bgcolor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màu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Đặt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màu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nền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sân</a:t>
                      </a:r>
                      <a:r>
                        <a:rPr lang="en-US" sz="1400" i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khấu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319117269"/>
                  </a:ext>
                </a:extLst>
              </a:tr>
              <a:tr h="2556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en-US" sz="160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(“Chi Lăng Gia Lai",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font=("cambria",28,"bold")) 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Hiển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thị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chữ</a:t>
                      </a:r>
                      <a:endParaRPr lang="en-US" sz="1600" i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262489277"/>
                  </a:ext>
                </a:extLst>
              </a:tr>
              <a:tr h="255636">
                <a:tc gridSpan="3"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tiêu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đề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",“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nội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dung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thông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báo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 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-&gt;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xâu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từ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bàn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phím</a:t>
                      </a:r>
                      <a:endParaRPr lang="en-US" sz="1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731292487"/>
                  </a:ext>
                </a:extLst>
              </a:tr>
              <a:tr h="402133">
                <a:tc gridSpan="3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tiêu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đề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","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nội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dung",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default,minvalue,maxvalue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-&gt;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từ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bàn</a:t>
                      </a:r>
                      <a:r>
                        <a:rPr lang="en-US" sz="1200" i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i="1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phím</a:t>
                      </a:r>
                      <a:endParaRPr lang="en-US" sz="1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88735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C5E28-54EB-26F2-E1A8-41CB5F1C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Một số hàm thông dụng trong turtle</a:t>
            </a:r>
          </a:p>
        </p:txBody>
      </p:sp>
    </p:spTree>
    <p:extLst>
      <p:ext uri="{BB962C8B-B14F-4D97-AF65-F5344CB8AC3E}">
        <p14:creationId xmlns:p14="http://schemas.microsoft.com/office/powerpoint/2010/main" val="14260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56A1718-A215-6775-6C00-D4CC59AC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45634"/>
              </p:ext>
            </p:extLst>
          </p:nvPr>
        </p:nvGraphicFramePr>
        <p:xfrm>
          <a:off x="413381" y="684339"/>
          <a:ext cx="8566231" cy="422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592">
                  <a:extLst>
                    <a:ext uri="{9D8B030D-6E8A-4147-A177-3AD203B41FA5}">
                      <a16:colId xmlns="" xmlns:a16="http://schemas.microsoft.com/office/drawing/2014/main" val="1388490025"/>
                    </a:ext>
                  </a:extLst>
                </a:gridCol>
                <a:gridCol w="2728356">
                  <a:extLst>
                    <a:ext uri="{9D8B030D-6E8A-4147-A177-3AD203B41FA5}">
                      <a16:colId xmlns="" xmlns:a16="http://schemas.microsoft.com/office/drawing/2014/main" val="485492789"/>
                    </a:ext>
                  </a:extLst>
                </a:gridCol>
                <a:gridCol w="3184283">
                  <a:extLst>
                    <a:ext uri="{9D8B030D-6E8A-4147-A177-3AD203B41FA5}">
                      <a16:colId xmlns="" xmlns:a16="http://schemas.microsoft.com/office/drawing/2014/main" val="3970575226"/>
                    </a:ext>
                  </a:extLst>
                </a:gridCol>
              </a:tblGrid>
              <a:tr h="51225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Lệnh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Ý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nghĩa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Ví dụ</a:t>
                      </a:r>
                      <a:endParaRPr lang="en-US" sz="1800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1968585"/>
                  </a:ext>
                </a:extLst>
              </a:tr>
              <a:tr h="88288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circle(r)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Vẽ hình tròn bán kính r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676490434"/>
                  </a:ext>
                </a:extLst>
              </a:tr>
              <a:tr h="458907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dot(a)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Vẽ điểm kích thước a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1952650070"/>
                  </a:ext>
                </a:extLst>
              </a:tr>
              <a:tr h="51466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title(“Tiêu đề”)</a:t>
                      </a:r>
                      <a:endParaRPr 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en-US" sz="1400" i="1" smtClean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(“chilanggialai.edu.vn”)</a:t>
                      </a:r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2942369964"/>
                  </a:ext>
                </a:extLst>
              </a:tr>
              <a:tr h="1857994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shapesize(3,3,3)</a:t>
                      </a:r>
                    </a:p>
                    <a:p>
                      <a:endParaRPr lang="en-US" sz="1600" kern="120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kern="120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fillcolor("green")</a:t>
                      </a:r>
                    </a:p>
                    <a:p>
                      <a:r>
                        <a:rPr lang="en-US" sz="1600" kern="120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pencolor("red")</a:t>
                      </a:r>
                      <a:endParaRPr lang="en-US" sz="1600" kern="1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685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685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685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685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color("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","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green</a:t>
                      </a:r>
                      <a:r>
                        <a:rPr lang="en-US" sz="1600" kern="120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")</a:t>
                      </a:r>
                      <a:endParaRPr lang="en-US" sz="1400" kern="120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="" xmlns:a16="http://schemas.microsoft.com/office/drawing/2014/main" val="99368285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C5E28-54EB-26F2-E1A8-41CB5F1C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157162"/>
            <a:ext cx="6758940" cy="40005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Một số hàm thông dụng trong turtle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8146CD4-B4F6-77A0-AF44-D5DD9347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88" y="1204983"/>
            <a:ext cx="771483" cy="757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2ECE904-F482-87FF-BFE1-890FBA9A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05" y="2132254"/>
            <a:ext cx="370485" cy="367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202F855-09D3-C0EE-C8DF-9BD114B0E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49" t="41869" r="33471" b="20836"/>
          <a:stretch/>
        </p:blipFill>
        <p:spPr>
          <a:xfrm rot="5400000">
            <a:off x="6657498" y="3426435"/>
            <a:ext cx="719190" cy="56508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90" y="2560513"/>
            <a:ext cx="1828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CECCE3-60DD-3A4E-7C38-639FEAFD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Tô màu nền: begin_fill() … end_fill()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30E447-08FF-B14C-5C73-FD9B3831B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7"/>
          <a:stretch/>
        </p:blipFill>
        <p:spPr>
          <a:xfrm>
            <a:off x="5400757" y="1869897"/>
            <a:ext cx="2724530" cy="1766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813B4BD-16D8-EDF6-E6B0-04BD6E4F7300}"/>
              </a:ext>
            </a:extLst>
          </p:cNvPr>
          <p:cNvSpPr txBox="1"/>
          <p:nvPr/>
        </p:nvSpPr>
        <p:spPr>
          <a:xfrm>
            <a:off x="594803" y="1599680"/>
            <a:ext cx="4367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color("red","green")</a:t>
            </a:r>
          </a:p>
          <a:p>
            <a:r>
              <a:rPr 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begin_fill() </a:t>
            </a:r>
            <a:r>
              <a:rPr lang="en-US" sz="1600" i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tô màu</a:t>
            </a:r>
            <a:endParaRPr lang="en-US" sz="2400" i="1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in range(4):</a:t>
            </a:r>
          </a:p>
          <a:p>
            <a:r>
              <a:rPr 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fd(50)</a:t>
            </a:r>
          </a:p>
          <a:p>
            <a:r>
              <a:rPr 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rt(90)</a:t>
            </a:r>
          </a:p>
          <a:p>
            <a:r>
              <a:rPr lang="en-US" sz="240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end_fill() </a:t>
            </a:r>
            <a:r>
              <a:rPr lang="en-US" sz="1600" i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tô màu</a:t>
            </a:r>
            <a:endParaRPr lang="en-US" sz="3600" i="1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1ECE9-07D2-F499-A339-E33EF334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12" y="345950"/>
            <a:ext cx="6758940" cy="40005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Hình dạng rùa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2F8C-F181-AFE9-7DF5-D3A1356D4D42}"/>
              </a:ext>
            </a:extLst>
          </p:cNvPr>
          <p:cNvSpPr txBox="1"/>
          <p:nvPr/>
        </p:nvSpPr>
        <p:spPr>
          <a:xfrm>
            <a:off x="543695" y="900112"/>
            <a:ext cx="47378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color("red","green")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begin_fill()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_ in range(4):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fd(50)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rt(90)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end_fill()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delay(1000)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shape("turtle")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hình rùa</a:t>
            </a:r>
            <a:endParaRPr lang="en-US" sz="200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delay(1000)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shape("arrow")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hình mũi tên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delay(1000)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shape("circle") 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hình tròn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EDC8FA2-90E4-FABC-20B8-88DDE4786671}"/>
              </a:ext>
            </a:extLst>
          </p:cNvPr>
          <p:cNvGrpSpPr/>
          <p:nvPr/>
        </p:nvGrpSpPr>
        <p:grpSpPr>
          <a:xfrm>
            <a:off x="5058165" y="1487966"/>
            <a:ext cx="706811" cy="3277731"/>
            <a:chOff x="4998516" y="1221265"/>
            <a:chExt cx="834819" cy="3852410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CA85ABF6-A32A-F321-F0ED-BB61FBF26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9488" y="3531529"/>
              <a:ext cx="833847" cy="7979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455B86D6-6EFC-B2A1-A87C-56FB6BA80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591" y="2822720"/>
              <a:ext cx="833261" cy="7221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2BC815A2-86A0-104B-0F4A-F28A7ED0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4061" y="2029334"/>
              <a:ext cx="824216" cy="80360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EA1ECD2E-DF1B-6CDB-76CB-45673E6A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9487" y="1221265"/>
              <a:ext cx="828791" cy="8192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0BD48949-88AF-26F0-6321-1126B863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8516" y="4314488"/>
              <a:ext cx="833847" cy="75918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DF10D90-ACDE-114B-9968-FFA19D257592}"/>
              </a:ext>
            </a:extLst>
          </p:cNvPr>
          <p:cNvSpPr txBox="1"/>
          <p:nvPr/>
        </p:nvSpPr>
        <p:spPr>
          <a:xfrm>
            <a:off x="6013778" y="2180769"/>
            <a:ext cx="26730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222222"/>
                </a:solidFill>
                <a:latin typeface="source sans pro" panose="020B0503030403020204" pitchFamily="34" charset="0"/>
              </a:rPr>
              <a:t> s</a:t>
            </a:r>
            <a:r>
              <a:rPr lang="en-US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quare </a:t>
            </a:r>
            <a:r>
              <a:rPr lang="en-US" sz="1600" b="0" i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(hình vuông)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arrow </a:t>
            </a:r>
            <a:r>
              <a:rPr lang="en-US" sz="1600" b="0" i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(mũi tên)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circle </a:t>
            </a:r>
            <a:r>
              <a:rPr lang="en-US" sz="1600" b="0" i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(hình tròn)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turtle </a:t>
            </a:r>
            <a:r>
              <a:rPr lang="en-US" sz="1600" b="0" i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(hình rùa)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triangle </a:t>
            </a:r>
            <a:r>
              <a:rPr lang="en-US" sz="1600" b="0" i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(tam giác)</a:t>
            </a:r>
            <a:endParaRPr lang="en-US" sz="2000" b="0" i="1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classic </a:t>
            </a:r>
            <a:r>
              <a:rPr lang="en-US" sz="1600" b="0" i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(mặc định)</a:t>
            </a:r>
            <a:endParaRPr lang="en-US" sz="2000" b="0" i="1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38803-152E-A9F3-9C69-C077FBC3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52" y="89095"/>
            <a:ext cx="6758940" cy="40005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Lệnh </a:t>
            </a:r>
            <a:r>
              <a:rPr lang="en-US" smtClean="0">
                <a:solidFill>
                  <a:srgbClr val="FF0000"/>
                </a:solidFill>
              </a:rPr>
              <a:t>ghép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6F654A-D645-D833-AC50-D0D7EA7F4996}"/>
              </a:ext>
            </a:extLst>
          </p:cNvPr>
          <p:cNvSpPr txBox="1"/>
          <p:nvPr/>
        </p:nvSpPr>
        <p:spPr>
          <a:xfrm>
            <a:off x="657438" y="3873416"/>
            <a:ext cx="828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(pencolor="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", fillcolor="</a:t>
            </a:r>
            <a:r>
              <a:rPr lang="en-US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", pensize=3, speed=10)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82" y="448905"/>
            <a:ext cx="7081893" cy="328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851e0bebc1642789e3ddbc134c69a4aeb376d"/>
  <p:tag name="ISPRING_UUID" val="{F7D0055E-D730-4786-A227-B731B3559314}"/>
  <p:tag name="ISPRING_RESOURCE_FOLDER" val="P:\00. CHUYENMON\00MRNGOC\01. Project\03.THPT\00. Chicken1718\C++\00MyDoc\My_Cplus+_Wide\"/>
  <p:tag name="ISPRING_PRESENTATION_PATH" val="P:\00. CHUYENMON\00MRNGOC\01. Project\03.THPT\00. Chicken1718\C++\00MyDoc\My_Cplus+_Wide.pptx"/>
  <p:tag name="ISPRING_PROJECT_VERSION" val="9.3"/>
  <p:tag name="ISPRING_PROJECT_FOLDER_UPDATED" val="1"/>
  <p:tag name="ISPRING_SCREEN_RECS_UPDATED" val="P:\00. CHUYENMON\00MRNGOC\01. Project\03.THPT\00. Chicken1718\C++\00MyDoc\My_Cplus+_Wide\"/>
  <p:tag name="ISPRING_PRESENTATION_INFO_2" val="&lt;?xml version=&quot;1.0&quot; encoding=&quot;UTF-8&quot; standalone=&quot;no&quot; ?&gt;&#10;&lt;presentation2&gt;&#10;&#10;  &lt;slides&gt;&#10;    &lt;slide id=&quot;{9A483511-51EF-4C78-B43F-0EF3B4E06AA5}&quot; pptId=&quot;288&quot;/&gt;&#10;    &lt;slide id=&quot;{14C720BC-A574-423D-B7DC-45763DDCCE27}&quot; pptId=&quot;286&quot;/&gt;&#10;    &lt;slide id=&quot;{95E04172-3839-4D12-9A94-68B02277C38B}&quot; pptId=&quot;348&quot;/&gt;&#10;    &lt;slide id=&quot;{03DA9B0D-7EC0-4553-93B7-0A361485A8B6}&quot; pptId=&quot;347&quot;/&gt;&#10;    &lt;slide id=&quot;{466513D4-744E-46F5-8BBF-726869134AE5}&quot; pptId=&quot;343&quot;/&gt;&#10;    &lt;slide id=&quot;{D1AE9904-D993-438A-98E3-D32059608B5B}&quot; pptId=&quot;344&quot;/&gt;&#10;    &lt;slide id=&quot;{FABCE083-5767-43F8-A888-AA9CB5AFF1DA}&quot; pptId=&quot;345&quot;/&gt;&#10;    &lt;slide id=&quot;{7C6CDE24-8B0D-4322-8B16-4B18285B7A5C}&quot; pptId=&quot;346&quot;/&gt;&#10;    &lt;slide id=&quot;{0A0FEC2F-3355-4263-BBF2-AF066B6D8A5E}&quot; pptId=&quot;349&quot;/&gt;&#10;    &lt;slide id=&quot;{67EDE089-EDFB-4B15-8CBE-70133168B277}&quot; pptId=&quot;350&quot;/&gt;&#10;    &lt;slide id=&quot;{6DDB5B58-F082-463E-80D0-473C5DC12C0B}&quot; pptId=&quot;342&quot;/&gt;&#10;    &lt;slide id=&quot;{1D00E3FE-5B4B-46FC-A845-A7DC7A42CC0D}&quot; pptId=&quot;352&quot;/&gt;&#10;  &lt;/slides&gt;&#10;&#10;  &lt;narration&gt;&#10;    &lt;audioTracks/&gt;&#10;    &lt;videoTracks&gt;&#10;      &lt;videoTrack muted=&quot;false&quot; name=&quot;Video 1&quot; resource=&quot;73117af9&quot; slideId=&quot;{9A483511-51EF-4C78-B43F-0EF3B4E06AA5}&quot; startTime=&quot;0&quot; stepIndex=&quot;0&quot; volume=&quot;1&quot;&gt;&#10;        &lt;video format=&quot;yuv420p&quot; frameRate=&quot;30&quot; height=&quot;480&quot; pixelAspectRatio=&quot;1&quot; width=&quot;640&quot;/&gt;&#10;        &lt;audio channels=&quot;1&quot; format=&quot;s16&quot; sampleRate=&quot;44100&quot;/&gt;&#10;      &lt;/videoTrack&gt;&#10;    &lt;/videoTracks&gt;&#10;  &lt;/narration&gt;&#10;&#10;&lt;/presentation2&gt;&#10;"/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88&quot;/&gt;&lt;/object&gt;&lt;object type=&quot;3&quot; unique_id=&quot;10004&quot;&gt;&lt;property id=&quot;20148&quot; value=&quot;5&quot;/&gt;&lt;property id=&quot;20300&quot; value=&quot;Slide 3 - &amp;quot;NỘI DUNG&amp;quot;&quot;/&gt;&lt;property id=&quot;20307&quot; value=&quot;286&quot;/&gt;&lt;/object&gt;&lt;object type=&quot;3&quot; unique_id=&quot;10005&quot;&gt;&lt;property id=&quot;20148&quot; value=&quot;5&quot;/&gt;&lt;property id=&quot;20300&quot; value=&quot;Slide 4&quot;/&gt;&lt;property id=&quot;20307&quot; value=&quot;348&quot;/&gt;&lt;/object&gt;&lt;object type=&quot;3&quot; unique_id=&quot;10006&quot;&gt;&lt;property id=&quot;20148&quot; value=&quot;5&quot;/&gt;&lt;property id=&quot;20300&quot; value=&quot;Slide 5 - &amp;quot;Chuẩn bị Code C++&amp;quot;&quot;/&gt;&lt;property id=&quot;20307&quot; value=&quot;347&quot;/&gt;&lt;/object&gt;&lt;object type=&quot;3&quot; unique_id=&quot;10007&quot;&gt;&lt;property id=&quot;20148&quot; value=&quot;5&quot;/&gt;&lt;property id=&quot;20300&quot; value=&quot;Slide 6 - &amp;quot;Nhập – xuất chuẩn trong C++&amp;quot;&quot;/&gt;&lt;property id=&quot;20307&quot; value=&quot;343&quot;/&gt;&lt;/object&gt;&lt;object type=&quot;3&quot; unique_id=&quot;10008&quot;&gt;&lt;property id=&quot;20148&quot; value=&quot;5&quot;/&gt;&lt;property id=&quot;20300&quot; value=&quot;Slide 7 - &amp;quot;Nhập – xuất chuẩn trong C++&amp;quot;&quot;/&gt;&lt;property id=&quot;20307&quot; value=&quot;344&quot;/&gt;&lt;/object&gt;&lt;object type=&quot;3&quot; unique_id=&quot;10009&quot;&gt;&lt;property id=&quot;20148&quot; value=&quot;5&quot;/&gt;&lt;property id=&quot;20300&quot; value=&quot;Slide 8 - &amp;quot;Nhập – xuất chuẩn trong C++&amp;quot;&quot;/&gt;&lt;property id=&quot;20307&quot; value=&quot;345&quot;/&gt;&lt;/object&gt;&lt;object type=&quot;3&quot; unique_id=&quot;10010&quot;&gt;&lt;property id=&quot;20148&quot; value=&quot;5&quot;/&gt;&lt;property id=&quot;20300&quot; value=&quot;Slide 9 - &amp;quot;Path – Đường dẫn trong C++&amp;quot;&quot;/&gt;&lt;property id=&quot;20307&quot; value=&quot;346&quot;/&gt;&lt;/object&gt;&lt;object type=&quot;3&quot; unique_id=&quot;10011&quot;&gt;&lt;property id=&quot;20148&quot; value=&quot;5&quot;/&gt;&lt;property id=&quot;20300&quot; value=&quot;Slide 10 - &amp;quot;Xử lý tệp (file) trong C++ - Thư viện fstream&amp;quot;&quot;/&gt;&lt;property id=&quot;20307&quot; value=&quot;349&quot;/&gt;&lt;/object&gt;&lt;object type=&quot;3&quot; unique_id=&quot;10012&quot;&gt;&lt;property id=&quot;20148&quot; value=&quot;5&quot;/&gt;&lt;property id=&quot;20300&quot; value=&quot;Slide 11 - &amp;quot;Xử lý tệp (file) trong C++ - Thư viện fstream&amp;quot;&quot;/&gt;&lt;property id=&quot;20307&quot; value=&quot;350&quot;/&gt;&lt;/object&gt;&lt;object type=&quot;3&quot; unique_id=&quot;10013&quot;&gt;&lt;property id=&quot;20148&quot; value=&quot;5&quot;/&gt;&lt;property id=&quot;20300&quot; value=&quot;Slide 12 - &amp;quot;XIN TRÂN TRỌNG CẢM ƠN!&amp;quot;&quot;/&gt;&lt;property id=&quot;20307&quot; value=&quot;342&quot;/&gt;&lt;/object&gt;&lt;object type=&quot;3&quot; unique_id=&quot;10014&quot;&gt;&lt;property id=&quot;20148&quot; value=&quot;5&quot;/&gt;&lt;property id=&quot;20300&quot; value=&quot;Slide 13&quot;/&gt;&lt;property id=&quot;20307&quot; value=&quot;352&quot;/&gt;&lt;/object&gt;&lt;object type=&quot;3&quot; unique_id=&quot;10426&quot;&gt;&lt;property id=&quot;20148&quot; value=&quot;5&quot;/&gt;&lt;property id=&quot;20300&quot; value=&quot;Slide 1&quot;/&gt;&lt;property id=&quot;20307&quot; value=&quot;354&quot;/&gt;&lt;/object&gt;&lt;/object&gt;&lt;object type=&quot;8&quot; unique_id=&quot;10028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HAS_SCREEN_REC" val="1"/>
  <p:tag name="ISPRING_SLIDE_ID_2" val="{8B23C768-9ABB-4A41-A25E-12437EF2110A}"/>
  <p:tag name="GENSWF_ADVANCE_TIME" val="10.3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&quot;/&gt;&lt;isInvalidForFieldText val=&quot;0&quot;/&gt;&lt;Image&gt;&lt;filename val=&quot;C:\Users\daodi\OneDrive\Documents\My Adobe Presentations\z_K12_Query&amp;amp;Report\data\asimages\{7E3269E7-8B67-445B-ABD4-1BEBCF16A8FD}_1.png&quot;/&gt;&lt;left val=&quot;224&quot;/&gt;&lt;top val=&quot;277&quot;/&gt;&lt;width val=&quot;280&quot;/&gt;&lt;height val=&quot;34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PRESENTER_SHAPEINFO" val="&lt;ThreeDShapeInfo&gt;&lt;uuid val=&quot;{560D919A-89DD-4F7E-8828-6D6A10EE550B}&quot;/&gt;&lt;isInvalidForFieldText val=&quot;0&quot;/&gt;&lt;Image&gt;&lt;filename val=&quot;C:\Users\daodi\OneDrive\Documents\My Adobe Presentations\z_K12_Query&amp;amp;Report\data\asimages\{560D919A-89DD-4F7E-8828-6D6A10EE550B}_1.png&quot;/&gt;&lt;left val=&quot;180&quot;/&gt;&lt;top val=&quot;99&quot;/&gt;&lt;width val=&quot;332&quot;/&gt;&lt;height val=&quot;86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4C720BC-A574-423D-B7DC-45763DDCCE27}"/>
  <p:tag name="GENSWF_ADVANCE_TIME" val="5.000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67EDE089-EDFB-4B15-8CBE-70133168B277}"/>
  <p:tag name="GENSWF_ADVANCE_TIME" val="5.000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6DDB5B58-F082-463E-80D0-473C5DC12C0B}"/>
  <p:tag name="GENSWF_ADVANCE_TIME" val="5.000"/>
  <p:tag name="ISPRING_CUSTOM_TIMING_USED" val="1"/>
</p:tagLst>
</file>

<file path=ppt/theme/theme1.xml><?xml version="1.0" encoding="utf-8"?>
<a:theme xmlns:a="http://schemas.openxmlformats.org/drawingml/2006/main" name="1_235TGp_report_light">
  <a:themeElements>
    <a:clrScheme name="235TGp_report_light 1">
      <a:dk1>
        <a:srgbClr val="000000"/>
      </a:dk1>
      <a:lt1>
        <a:srgbClr val="FFFFFF"/>
      </a:lt1>
      <a:dk2>
        <a:srgbClr val="1A76B4"/>
      </a:dk2>
      <a:lt2>
        <a:srgbClr val="C0C0C0"/>
      </a:lt2>
      <a:accent1>
        <a:srgbClr val="0054A8"/>
      </a:accent1>
      <a:accent2>
        <a:srgbClr val="3BBDAA"/>
      </a:accent2>
      <a:accent3>
        <a:srgbClr val="FFFFFF"/>
      </a:accent3>
      <a:accent4>
        <a:srgbClr val="000000"/>
      </a:accent4>
      <a:accent5>
        <a:srgbClr val="AAB3D1"/>
      </a:accent5>
      <a:accent6>
        <a:srgbClr val="35AB9A"/>
      </a:accent6>
      <a:hlink>
        <a:srgbClr val="EAA54A"/>
      </a:hlink>
      <a:folHlink>
        <a:srgbClr val="90A8B0"/>
      </a:folHlink>
    </a:clrScheme>
    <a:fontScheme name="235TGp_report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35TGp_report_light 1">
        <a:dk1>
          <a:srgbClr val="000000"/>
        </a:dk1>
        <a:lt1>
          <a:srgbClr val="FFFFFF"/>
        </a:lt1>
        <a:dk2>
          <a:srgbClr val="1A76B4"/>
        </a:dk2>
        <a:lt2>
          <a:srgbClr val="C0C0C0"/>
        </a:lt2>
        <a:accent1>
          <a:srgbClr val="0054A8"/>
        </a:accent1>
        <a:accent2>
          <a:srgbClr val="3BBDAA"/>
        </a:accent2>
        <a:accent3>
          <a:srgbClr val="FFFFFF"/>
        </a:accent3>
        <a:accent4>
          <a:srgbClr val="000000"/>
        </a:accent4>
        <a:accent5>
          <a:srgbClr val="AAB3D1"/>
        </a:accent5>
        <a:accent6>
          <a:srgbClr val="35AB9A"/>
        </a:accent6>
        <a:hlink>
          <a:srgbClr val="EAA54A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5TGp_report_light 2">
        <a:dk1>
          <a:srgbClr val="30311D"/>
        </a:dk1>
        <a:lt1>
          <a:srgbClr val="FFFFFF"/>
        </a:lt1>
        <a:dk2>
          <a:srgbClr val="5C46CC"/>
        </a:dk2>
        <a:lt2>
          <a:srgbClr val="DDDDDD"/>
        </a:lt2>
        <a:accent1>
          <a:srgbClr val="2161B7"/>
        </a:accent1>
        <a:accent2>
          <a:srgbClr val="5E9634"/>
        </a:accent2>
        <a:accent3>
          <a:srgbClr val="FFFFFF"/>
        </a:accent3>
        <a:accent4>
          <a:srgbClr val="272817"/>
        </a:accent4>
        <a:accent5>
          <a:srgbClr val="ABB7D8"/>
        </a:accent5>
        <a:accent6>
          <a:srgbClr val="54872E"/>
        </a:accent6>
        <a:hlink>
          <a:srgbClr val="64C3F2"/>
        </a:hlink>
        <a:folHlink>
          <a:srgbClr val="BBAB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5TGp_report_light 3">
        <a:dk1>
          <a:srgbClr val="30311D"/>
        </a:dk1>
        <a:lt1>
          <a:srgbClr val="FFFFFF"/>
        </a:lt1>
        <a:dk2>
          <a:srgbClr val="2E8472"/>
        </a:dk2>
        <a:lt2>
          <a:srgbClr val="C0C0C0"/>
        </a:lt2>
        <a:accent1>
          <a:srgbClr val="0F6899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AB9CA"/>
        </a:accent5>
        <a:accent6>
          <a:srgbClr val="1292D3"/>
        </a:accent6>
        <a:hlink>
          <a:srgbClr val="D16FA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504</TotalTime>
  <Words>866</Words>
  <Application>Microsoft Office PowerPoint</Application>
  <PresentationFormat>On-screen Show (16:9)</PresentationFormat>
  <Paragraphs>184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1_235TGp_report_light</vt:lpstr>
      <vt:lpstr>PowerPoint Presentation</vt:lpstr>
      <vt:lpstr>NỘI DUNG</vt:lpstr>
      <vt:lpstr>Khai báo thư viện, tọa độ màn hình</vt:lpstr>
      <vt:lpstr>Một số hàm thông dụng trong turtle</vt:lpstr>
      <vt:lpstr>Một số hàm thông dụng trong turtle</vt:lpstr>
      <vt:lpstr>Một số hàm thông dụng trong turtle</vt:lpstr>
      <vt:lpstr>Tô màu nền: begin_fill() … end_fill()</vt:lpstr>
      <vt:lpstr>Hình dạng rùa</vt:lpstr>
      <vt:lpstr>Lệnh ghép</vt:lpstr>
      <vt:lpstr>from turtle import * title("chilanggialai.edu.vn") goto(0,-100) setheading(0)#Hướng 0 độ bgcolor("black") # màu nền pen(pencolor="red",pensize=3,speed=10) d=1 colors=["red","orange","blue","pink","green","purple","white","yellow"] while d&lt;=8:     color(colors[d-1])     circle(20*d)     speed(10-d)     d=d+1; done()  </vt:lpstr>
      <vt:lpstr>from turtle import * title("chilanggialai.edu.vn") goto(-50,0) setheading(0)#Hướng 0 độ bgcolor("black") # màu nền pen(pencolor="red",pensize=3,speed=10) colors=["red","orange","blue","pink","green","purple"] for i in range(5):     color(colors[i])     forward(200)     right(144) done()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TRÂN TRỌNG CẢM ƠN!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nguyenbinhkhiem thpt</dc:creator>
  <cp:lastModifiedBy>USER</cp:lastModifiedBy>
  <cp:revision>129</cp:revision>
  <dcterms:created xsi:type="dcterms:W3CDTF">2019-12-04T21:36:09Z</dcterms:created>
  <dcterms:modified xsi:type="dcterms:W3CDTF">2023-01-26T17:28:56Z</dcterms:modified>
</cp:coreProperties>
</file>