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11/30/2021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maivanchanh3321@gmail.com" TargetMode="External"/><Relationship Id="rId2" Type="http://schemas.openxmlformats.org/officeDocument/2006/relationships/hyperlink" Target="mailto:quocdam20@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BÁO CÁO MÔN HỌC</a:t>
            </a:r>
            <a:r>
              <a:rPr lang="en-US" dirty="0"/>
              <a:t/>
            </a:r>
            <a:br>
              <a:rPr lang="en-US" dirty="0"/>
            </a:br>
            <a:r>
              <a:rPr lang="en-US" b="1" dirty="0"/>
              <a:t>ĐỒ ÁN CHUYÊN NGÀNH</a:t>
            </a:r>
            <a:r>
              <a:rPr lang="en-US" dirty="0"/>
              <a:t/>
            </a:r>
            <a:br>
              <a:rPr lang="en-US" dirty="0"/>
            </a:br>
            <a:endParaRPr lang="en-US" dirty="0"/>
          </a:p>
        </p:txBody>
      </p:sp>
      <p:sp>
        <p:nvSpPr>
          <p:cNvPr id="3" name="Subtitle 2"/>
          <p:cNvSpPr>
            <a:spLocks noGrp="1"/>
          </p:cNvSpPr>
          <p:nvPr>
            <p:ph type="subTitle" idx="1"/>
          </p:nvPr>
        </p:nvSpPr>
        <p:spPr/>
        <p:txBody>
          <a:bodyPr/>
          <a:lstStyle/>
          <a:p>
            <a:r>
              <a:rPr lang="nl-NL" b="1" dirty="0"/>
              <a:t>XÂY DỰNG WEBSITE NHA KHOA M.Y TRÊN LARAVEL</a:t>
            </a:r>
            <a:endParaRPr lang="en-US" dirty="0"/>
          </a:p>
          <a:p>
            <a:endParaRPr lang="en-US" dirty="0"/>
          </a:p>
        </p:txBody>
      </p:sp>
      <p:sp>
        <p:nvSpPr>
          <p:cNvPr id="4" name="Rectangle 3"/>
          <p:cNvSpPr/>
          <p:nvPr/>
        </p:nvSpPr>
        <p:spPr>
          <a:xfrm>
            <a:off x="3280755" y="4792314"/>
            <a:ext cx="6503324" cy="1083374"/>
          </a:xfrm>
          <a:prstGeom prst="rect">
            <a:avLst/>
          </a:prstGeom>
        </p:spPr>
        <p:txBody>
          <a:bodyPr wrap="square">
            <a:spAutoFit/>
          </a:bodyPr>
          <a:lstStyle/>
          <a:p>
            <a:pPr marL="2286000" marR="0" indent="457200" algn="r">
              <a:lnSpc>
                <a:spcPct val="110000"/>
              </a:lnSpc>
              <a:spcBef>
                <a:spcPts val="300"/>
              </a:spcBef>
              <a:spcAft>
                <a:spcPts val="0"/>
              </a:spcAft>
              <a:tabLst>
                <a:tab pos="2700655" algn="l"/>
              </a:tabLst>
            </a:pPr>
            <a:r>
              <a:rPr lang="vi-VN" b="1" dirty="0"/>
              <a:t>GVHD</a:t>
            </a:r>
            <a:r>
              <a:rPr lang="en-US" b="1" dirty="0"/>
              <a:t>:</a:t>
            </a:r>
            <a:r>
              <a:rPr lang="nl-NL" b="1" dirty="0"/>
              <a:t>Th.S BÙI THANH KHIẾT</a:t>
            </a:r>
            <a:endParaRPr lang="en-US" b="1" dirty="0" smtClean="0">
              <a:solidFill>
                <a:srgbClr val="000000"/>
              </a:solidFill>
              <a:latin typeface="Times New Roman" panose="02020603050405020304" pitchFamily="18" charset="0"/>
              <a:ea typeface="Calibri" panose="020F0502020204030204" pitchFamily="34" charset="0"/>
            </a:endParaRPr>
          </a:p>
          <a:p>
            <a:pPr marL="2286000" marR="0" indent="457200" algn="r">
              <a:lnSpc>
                <a:spcPct val="110000"/>
              </a:lnSpc>
              <a:spcBef>
                <a:spcPts val="300"/>
              </a:spcBef>
              <a:spcAft>
                <a:spcPts val="0"/>
              </a:spcAft>
              <a:tabLst>
                <a:tab pos="2700655" algn="l"/>
              </a:tabLst>
            </a:pPr>
            <a:r>
              <a:rPr lang="vi-VN" b="1" dirty="0" smtClean="0">
                <a:solidFill>
                  <a:srgbClr val="000000"/>
                </a:solidFill>
                <a:latin typeface="Times New Roman" panose="02020603050405020304" pitchFamily="18" charset="0"/>
                <a:ea typeface="Calibri" panose="020F0502020204030204" pitchFamily="34" charset="0"/>
              </a:rPr>
              <a:t>SVTH</a:t>
            </a:r>
            <a:r>
              <a:rPr lang="en-US" b="1" dirty="0">
                <a:solidFill>
                  <a:srgbClr val="000000"/>
                </a:solidFill>
                <a:latin typeface="Times New Roman" panose="02020603050405020304" pitchFamily="18" charset="0"/>
                <a:ea typeface="Calibri" panose="020F0502020204030204" pitchFamily="34" charset="0"/>
              </a:rPr>
              <a:t>: </a:t>
            </a:r>
            <a:r>
              <a:rPr lang="nl-NL" b="1" dirty="0">
                <a:solidFill>
                  <a:srgbClr val="000000"/>
                </a:solidFill>
                <a:latin typeface="Times New Roman" panose="02020603050405020304" pitchFamily="18" charset="0"/>
                <a:ea typeface="Calibri" panose="020F0502020204030204" pitchFamily="34" charset="0"/>
              </a:rPr>
              <a:t>TRƯƠNG MINH QUỐC</a:t>
            </a:r>
            <a:endParaRPr lang="en-US" dirty="0">
              <a:solidFill>
                <a:srgbClr val="000000"/>
              </a:solidFill>
              <a:latin typeface="Times New Roman" panose="02020603050405020304" pitchFamily="18" charset="0"/>
              <a:ea typeface="Calibri" panose="020F0502020204030204" pitchFamily="34" charset="0"/>
            </a:endParaRPr>
          </a:p>
          <a:p>
            <a:pPr marL="42545" marR="0" algn="r">
              <a:lnSpc>
                <a:spcPct val="110000"/>
              </a:lnSpc>
              <a:spcBef>
                <a:spcPts val="300"/>
              </a:spcBef>
              <a:spcAft>
                <a:spcPts val="0"/>
              </a:spcAft>
              <a:tabLst>
                <a:tab pos="2700655" algn="l"/>
              </a:tabLst>
            </a:pPr>
            <a:r>
              <a:rPr lang="nl-NL" b="1" dirty="0">
                <a:solidFill>
                  <a:srgbClr val="000000"/>
                </a:solidFill>
                <a:latin typeface="Times New Roman" panose="02020603050405020304" pitchFamily="18" charset="0"/>
                <a:ea typeface="Calibri" panose="020F0502020204030204" pitchFamily="34" charset="0"/>
              </a:rPr>
              <a:t>	</a:t>
            </a:r>
            <a:r>
              <a:rPr lang="vi-VN" b="1" dirty="0">
                <a:solidFill>
                  <a:srgbClr val="000000"/>
                </a:solidFill>
                <a:latin typeface="Times New Roman" panose="02020603050405020304" pitchFamily="18" charset="0"/>
                <a:ea typeface="Calibri" panose="020F0502020204030204" pitchFamily="34" charset="0"/>
              </a:rPr>
              <a:t>MSSV: </a:t>
            </a:r>
            <a:r>
              <a:rPr lang="en-US" b="1" dirty="0">
                <a:solidFill>
                  <a:srgbClr val="000000"/>
                </a:solidFill>
                <a:latin typeface="Times New Roman" panose="02020603050405020304" pitchFamily="18" charset="0"/>
                <a:ea typeface="Calibri" panose="020F0502020204030204" pitchFamily="34" charset="0"/>
              </a:rPr>
              <a:t>1824801030181</a:t>
            </a:r>
            <a:endParaRPr lang="en-US"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7475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TÍCH THIẾT KẾ</a:t>
            </a: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1712422"/>
            <a:ext cx="8321040" cy="5145579"/>
          </a:xfrm>
          <a:prstGeom prst="rect">
            <a:avLst/>
          </a:prstGeom>
        </p:spPr>
      </p:pic>
    </p:spTree>
    <p:extLst>
      <p:ext uri="{BB962C8B-B14F-4D97-AF65-F5344CB8AC3E}">
        <p14:creationId xmlns:p14="http://schemas.microsoft.com/office/powerpoint/2010/main" val="191632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VÀ CÀI ĐẶT HỆ THỐNG </a:t>
            </a:r>
            <a:endParaRPr lang="en-US" dirty="0"/>
          </a:p>
        </p:txBody>
      </p:sp>
      <p:pic>
        <p:nvPicPr>
          <p:cNvPr id="4" name="Content Placeholder 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398390" y="2830034"/>
            <a:ext cx="5395220" cy="2498095"/>
          </a:xfrm>
          <a:prstGeom prst="rect">
            <a:avLst/>
          </a:prstGeom>
        </p:spPr>
      </p:pic>
      <p:sp>
        <p:nvSpPr>
          <p:cNvPr id="5" name="Rectangle 4"/>
          <p:cNvSpPr/>
          <p:nvPr/>
        </p:nvSpPr>
        <p:spPr>
          <a:xfrm>
            <a:off x="1283963" y="2214694"/>
            <a:ext cx="2857514" cy="312393"/>
          </a:xfrm>
          <a:prstGeom prst="rect">
            <a:avLst/>
          </a:prstGeom>
        </p:spPr>
        <p:txBody>
          <a:bodyPr wrap="none">
            <a:spAutoFit/>
          </a:bodyPr>
          <a:lstStyle/>
          <a:p>
            <a:pPr marL="1143000" marR="0" lvl="2" indent="-228600" algn="just">
              <a:lnSpc>
                <a:spcPct val="110000"/>
              </a:lnSpc>
              <a:spcBef>
                <a:spcPts val="600"/>
              </a:spcBef>
              <a:spcAft>
                <a:spcPts val="0"/>
              </a:spcAft>
              <a:buFont typeface="+mj-lt"/>
              <a:buAutoNum type="arabicPeriod"/>
            </a:pPr>
            <a:r>
              <a:rPr lang="en-US" sz="1300" b="1" dirty="0">
                <a:solidFill>
                  <a:srgbClr val="000000"/>
                </a:solidFill>
                <a:latin typeface="Times New Roman" panose="02020603050405020304" pitchFamily="18" charset="0"/>
                <a:ea typeface="Times New Roman" panose="02020603050405020304" pitchFamily="18" charset="0"/>
              </a:rPr>
              <a:t>Giao diện Trang chủ:</a:t>
            </a:r>
            <a:endParaRPr lang="en-US" sz="13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402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VÀ CÀI ĐẶT HỆ THỐNG </a:t>
            </a:r>
            <a:endParaRPr lang="en-US" dirty="0"/>
          </a:p>
        </p:txBody>
      </p:sp>
      <p:sp>
        <p:nvSpPr>
          <p:cNvPr id="5" name="Rectangle 4"/>
          <p:cNvSpPr/>
          <p:nvPr/>
        </p:nvSpPr>
        <p:spPr>
          <a:xfrm>
            <a:off x="862601" y="2214694"/>
            <a:ext cx="3700244" cy="312393"/>
          </a:xfrm>
          <a:prstGeom prst="rect">
            <a:avLst/>
          </a:prstGeom>
        </p:spPr>
        <p:txBody>
          <a:bodyPr wrap="none">
            <a:spAutoFit/>
          </a:bodyPr>
          <a:lstStyle/>
          <a:p>
            <a:pPr marL="1143000" marR="0" lvl="2" indent="-228600" algn="just">
              <a:lnSpc>
                <a:spcPct val="110000"/>
              </a:lnSpc>
              <a:spcBef>
                <a:spcPts val="600"/>
              </a:spcBef>
              <a:spcAft>
                <a:spcPts val="0"/>
              </a:spcAft>
              <a:buFont typeface="+mj-lt"/>
              <a:buAutoNum type="arabicPeriod"/>
            </a:pPr>
            <a:r>
              <a:rPr lang="en-US" sz="1300" b="1" dirty="0" smtClean="0">
                <a:solidFill>
                  <a:srgbClr val="000000"/>
                </a:solidFill>
                <a:effectLst/>
                <a:latin typeface="Times New Roman" panose="02020603050405020304" pitchFamily="18" charset="0"/>
                <a:ea typeface="Times New Roman" panose="02020603050405020304" pitchFamily="18" charset="0"/>
              </a:rPr>
              <a:t>Kiểm thử chức năng dăng nhập:</a:t>
            </a:r>
            <a:endParaRPr lang="en-US" sz="1300" b="1"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637574118"/>
              </p:ext>
            </p:extLst>
          </p:nvPr>
        </p:nvGraphicFramePr>
        <p:xfrm>
          <a:off x="3790252" y="2511122"/>
          <a:ext cx="4614896" cy="3425379"/>
        </p:xfrm>
        <a:graphic>
          <a:graphicData uri="http://schemas.openxmlformats.org/drawingml/2006/table">
            <a:tbl>
              <a:tblPr firstRow="1" firstCol="1" bandRow="1">
                <a:tableStyleId>{5C22544A-7EE6-4342-B048-85BDC9FD1C3A}</a:tableStyleId>
              </a:tblPr>
              <a:tblGrid>
                <a:gridCol w="495223">
                  <a:extLst>
                    <a:ext uri="{9D8B030D-6E8A-4147-A177-3AD203B41FA5}">
                      <a16:colId xmlns:a16="http://schemas.microsoft.com/office/drawing/2014/main" val="1289081301"/>
                    </a:ext>
                  </a:extLst>
                </a:gridCol>
                <a:gridCol w="852606">
                  <a:extLst>
                    <a:ext uri="{9D8B030D-6E8A-4147-A177-3AD203B41FA5}">
                      <a16:colId xmlns:a16="http://schemas.microsoft.com/office/drawing/2014/main" val="3117811818"/>
                    </a:ext>
                  </a:extLst>
                </a:gridCol>
                <a:gridCol w="710755">
                  <a:extLst>
                    <a:ext uri="{9D8B030D-6E8A-4147-A177-3AD203B41FA5}">
                      <a16:colId xmlns:a16="http://schemas.microsoft.com/office/drawing/2014/main" val="4227858428"/>
                    </a:ext>
                  </a:extLst>
                </a:gridCol>
                <a:gridCol w="639078">
                  <a:extLst>
                    <a:ext uri="{9D8B030D-6E8A-4147-A177-3AD203B41FA5}">
                      <a16:colId xmlns:a16="http://schemas.microsoft.com/office/drawing/2014/main" val="4222830868"/>
                    </a:ext>
                  </a:extLst>
                </a:gridCol>
                <a:gridCol w="639078">
                  <a:extLst>
                    <a:ext uri="{9D8B030D-6E8A-4147-A177-3AD203B41FA5}">
                      <a16:colId xmlns:a16="http://schemas.microsoft.com/office/drawing/2014/main" val="3227262671"/>
                    </a:ext>
                  </a:extLst>
                </a:gridCol>
                <a:gridCol w="639078">
                  <a:extLst>
                    <a:ext uri="{9D8B030D-6E8A-4147-A177-3AD203B41FA5}">
                      <a16:colId xmlns:a16="http://schemas.microsoft.com/office/drawing/2014/main" val="293897767"/>
                    </a:ext>
                  </a:extLst>
                </a:gridCol>
                <a:gridCol w="639078">
                  <a:extLst>
                    <a:ext uri="{9D8B030D-6E8A-4147-A177-3AD203B41FA5}">
                      <a16:colId xmlns:a16="http://schemas.microsoft.com/office/drawing/2014/main" val="623222219"/>
                    </a:ext>
                  </a:extLst>
                </a:gridCol>
              </a:tblGrid>
              <a:tr h="233554">
                <a:tc>
                  <a:txBody>
                    <a:bodyPr/>
                    <a:lstStyle/>
                    <a:p>
                      <a:pPr marL="0" marR="0" algn="just">
                        <a:lnSpc>
                          <a:spcPct val="110000"/>
                        </a:lnSpc>
                        <a:spcBef>
                          <a:spcPts val="300"/>
                        </a:spcBef>
                        <a:spcAft>
                          <a:spcPts val="0"/>
                        </a:spcAft>
                      </a:pPr>
                      <a:r>
                        <a:rPr lang="en-US" sz="700">
                          <a:effectLst/>
                        </a:rPr>
                        <a:t>TC_ID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Test Case Description</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Test Case Data</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Expected Output</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Actual Results</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Pass/Fail/Untested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Report </a:t>
                      </a:r>
                      <a:br>
                        <a:rPr lang="en-US" sz="700">
                          <a:effectLst/>
                        </a:rPr>
                      </a:br>
                      <a:r>
                        <a:rPr lang="en-US" sz="700">
                          <a:effectLst/>
                        </a:rPr>
                        <a:t>(If 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466973631"/>
                  </a:ext>
                </a:extLst>
              </a:tr>
              <a:tr h="604301">
                <a:tc>
                  <a:txBody>
                    <a:bodyPr/>
                    <a:lstStyle/>
                    <a:p>
                      <a:pPr marL="0" marR="0" algn="l">
                        <a:lnSpc>
                          <a:spcPct val="110000"/>
                        </a:lnSpc>
                        <a:spcBef>
                          <a:spcPts val="300"/>
                        </a:spcBef>
                        <a:spcAft>
                          <a:spcPts val="0"/>
                        </a:spcAft>
                      </a:pPr>
                      <a:r>
                        <a:rPr lang="en-US" sz="700">
                          <a:effectLst/>
                        </a:rPr>
                        <a:t>TC_Login_01</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thành công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quocdam20</a:t>
                      </a:r>
                      <a:br>
                        <a:rPr lang="en-US" sz="700">
                          <a:effectLst/>
                        </a:rPr>
                      </a:br>
                      <a:r>
                        <a:rPr lang="en-US" sz="700">
                          <a:effectLst/>
                        </a:rPr>
                        <a:t>Password: 123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Login successfully</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p>
                    <a:p>
                      <a:pPr marL="0" marR="0" algn="l">
                        <a:lnSpc>
                          <a:spcPct val="110000"/>
                        </a:lnSpc>
                        <a:spcBef>
                          <a:spcPts val="300"/>
                        </a:spcBef>
                        <a:spcAft>
                          <a:spcPts val="0"/>
                        </a:spcAft>
                      </a:pPr>
                      <a:r>
                        <a:rPr lang="en-US" sz="700">
                          <a:effectLst/>
                        </a:rPr>
                        <a:t>Đăng nhập thành công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p>
                    <a:p>
                      <a:pPr marL="0" marR="0" algn="l">
                        <a:lnSpc>
                          <a:spcPct val="110000"/>
                        </a:lnSpc>
                        <a:spcBef>
                          <a:spcPts val="300"/>
                        </a:spcBef>
                        <a:spcAft>
                          <a:spcPts val="0"/>
                        </a:spcAft>
                      </a:pPr>
                      <a:r>
                        <a:rPr lang="en-US" sz="700">
                          <a:effectLst/>
                        </a:rPr>
                        <a:t>Passed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1477458823"/>
                  </a:ext>
                </a:extLst>
              </a:tr>
              <a:tr h="700663">
                <a:tc>
                  <a:txBody>
                    <a:bodyPr/>
                    <a:lstStyle/>
                    <a:p>
                      <a:pPr marL="0" marR="0" algn="l">
                        <a:lnSpc>
                          <a:spcPct val="110000"/>
                        </a:lnSpc>
                        <a:spcBef>
                          <a:spcPts val="300"/>
                        </a:spcBef>
                        <a:spcAft>
                          <a:spcPts val="0"/>
                        </a:spcAft>
                      </a:pPr>
                      <a:r>
                        <a:rPr lang="en-US" sz="700">
                          <a:effectLst/>
                        </a:rPr>
                        <a:t>TC_Login_02</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dirty="0">
                          <a:effectLst/>
                        </a:rPr>
                        <a:t>Đăng nhập thất bại với tài khoản sai</a:t>
                      </a:r>
                      <a:endParaRPr lang="en-US" sz="700" dirty="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quoc1111</a:t>
                      </a:r>
                      <a:br>
                        <a:rPr lang="en-US" sz="700">
                          <a:effectLst/>
                        </a:rPr>
                      </a:br>
                      <a:r>
                        <a:rPr lang="en-US" sz="700">
                          <a:effectLst/>
                        </a:rPr>
                        <a:t>Password: 123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2365080988"/>
                  </a:ext>
                </a:extLst>
              </a:tr>
              <a:tr h="955109">
                <a:tc>
                  <a:txBody>
                    <a:bodyPr/>
                    <a:lstStyle/>
                    <a:p>
                      <a:pPr marL="0" marR="0" algn="l">
                        <a:lnSpc>
                          <a:spcPct val="110000"/>
                        </a:lnSpc>
                        <a:spcBef>
                          <a:spcPts val="300"/>
                        </a:spcBef>
                        <a:spcAft>
                          <a:spcPts val="0"/>
                        </a:spcAft>
                      </a:pPr>
                      <a:r>
                        <a:rPr lang="en-US" sz="700">
                          <a:effectLst/>
                        </a:rPr>
                        <a:t>TC_Login_03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 với tài khoản đúng và mât khẩu sai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quocdam20</a:t>
                      </a:r>
                      <a:br>
                        <a:rPr lang="en-US" sz="700">
                          <a:effectLst/>
                        </a:rPr>
                      </a:br>
                      <a:r>
                        <a:rPr lang="en-US" sz="700">
                          <a:effectLst/>
                        </a:rPr>
                        <a:t>Password: c123df</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577607653"/>
                  </a:ext>
                </a:extLst>
              </a:tr>
              <a:tr h="930610">
                <a:tc>
                  <a:txBody>
                    <a:bodyPr/>
                    <a:lstStyle/>
                    <a:p>
                      <a:pPr marL="0" marR="0" algn="l">
                        <a:lnSpc>
                          <a:spcPct val="110000"/>
                        </a:lnSpc>
                        <a:spcBef>
                          <a:spcPts val="300"/>
                        </a:spcBef>
                        <a:spcAft>
                          <a:spcPts val="0"/>
                        </a:spcAft>
                      </a:pPr>
                      <a:r>
                        <a:rPr lang="en-US" sz="700">
                          <a:effectLst/>
                        </a:rPr>
                        <a:t>TC_Login_04</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 với tài khoản và mật khẩu null</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null</a:t>
                      </a:r>
                      <a:br>
                        <a:rPr lang="en-US" sz="700">
                          <a:effectLst/>
                        </a:rPr>
                      </a:br>
                      <a:r>
                        <a:rPr lang="en-US" sz="700">
                          <a:effectLst/>
                        </a:rPr>
                        <a:t>Password: null</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a:t>
                      </a:r>
                      <a:r>
                        <a:rPr lang="en-US" sz="600">
                          <a:effectLst/>
                        </a:rPr>
                        <a:t>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dirty="0">
                          <a:effectLst/>
                        </a:rPr>
                        <a:t>Error: </a:t>
                      </a:r>
                      <a:r>
                        <a:rPr lang="en-US" sz="600" dirty="0">
                          <a:effectLst/>
                        </a:rPr>
                        <a:t>Tài khoản hoặc mật khẩu không đúng.</a:t>
                      </a:r>
                      <a:endParaRPr lang="en-US" sz="700" dirty="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574399677"/>
                  </a:ext>
                </a:extLst>
              </a:tr>
            </a:tbl>
          </a:graphicData>
        </a:graphic>
      </p:graphicFrame>
    </p:spTree>
    <p:extLst>
      <p:ext uri="{BB962C8B-B14F-4D97-AF65-F5344CB8AC3E}">
        <p14:creationId xmlns:p14="http://schemas.microsoft.com/office/powerpoint/2010/main" val="184517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VÀ CÀI ĐẶT HỆ THỐNG </a:t>
            </a:r>
            <a:endParaRPr lang="en-US" dirty="0"/>
          </a:p>
        </p:txBody>
      </p:sp>
      <p:sp>
        <p:nvSpPr>
          <p:cNvPr id="5" name="Rectangle 4"/>
          <p:cNvSpPr/>
          <p:nvPr/>
        </p:nvSpPr>
        <p:spPr>
          <a:xfrm>
            <a:off x="981319" y="2214694"/>
            <a:ext cx="3462807" cy="312393"/>
          </a:xfrm>
          <a:prstGeom prst="rect">
            <a:avLst/>
          </a:prstGeom>
        </p:spPr>
        <p:txBody>
          <a:bodyPr wrap="none">
            <a:spAutoFit/>
          </a:bodyPr>
          <a:lstStyle/>
          <a:p>
            <a:pPr marL="1143000" marR="0" lvl="2" indent="-228600" algn="just">
              <a:lnSpc>
                <a:spcPct val="110000"/>
              </a:lnSpc>
              <a:spcBef>
                <a:spcPts val="600"/>
              </a:spcBef>
              <a:spcAft>
                <a:spcPts val="0"/>
              </a:spcAft>
              <a:buFont typeface="+mj-lt"/>
              <a:buAutoNum type="arabicPeriod"/>
            </a:pPr>
            <a:r>
              <a:rPr lang="en-US" sz="1300" b="1" dirty="0" smtClean="0">
                <a:solidFill>
                  <a:srgbClr val="000000"/>
                </a:solidFill>
                <a:effectLst/>
                <a:latin typeface="Times New Roman" panose="02020603050405020304" pitchFamily="18" charset="0"/>
                <a:ea typeface="Times New Roman" panose="02020603050405020304" pitchFamily="18" charset="0"/>
              </a:rPr>
              <a:t>Kiểm thử chức năng đăng ký:</a:t>
            </a:r>
            <a:endParaRPr lang="en-US" sz="1300" b="1"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982716250"/>
              </p:ext>
            </p:extLst>
          </p:nvPr>
        </p:nvGraphicFramePr>
        <p:xfrm>
          <a:off x="3790252" y="2511122"/>
          <a:ext cx="4614896" cy="3425379"/>
        </p:xfrm>
        <a:graphic>
          <a:graphicData uri="http://schemas.openxmlformats.org/drawingml/2006/table">
            <a:tbl>
              <a:tblPr firstRow="1" firstCol="1" bandRow="1">
                <a:tableStyleId>{5C22544A-7EE6-4342-B048-85BDC9FD1C3A}</a:tableStyleId>
              </a:tblPr>
              <a:tblGrid>
                <a:gridCol w="495223">
                  <a:extLst>
                    <a:ext uri="{9D8B030D-6E8A-4147-A177-3AD203B41FA5}">
                      <a16:colId xmlns:a16="http://schemas.microsoft.com/office/drawing/2014/main" val="1289081301"/>
                    </a:ext>
                  </a:extLst>
                </a:gridCol>
                <a:gridCol w="852606">
                  <a:extLst>
                    <a:ext uri="{9D8B030D-6E8A-4147-A177-3AD203B41FA5}">
                      <a16:colId xmlns:a16="http://schemas.microsoft.com/office/drawing/2014/main" val="3117811818"/>
                    </a:ext>
                  </a:extLst>
                </a:gridCol>
                <a:gridCol w="710755">
                  <a:extLst>
                    <a:ext uri="{9D8B030D-6E8A-4147-A177-3AD203B41FA5}">
                      <a16:colId xmlns:a16="http://schemas.microsoft.com/office/drawing/2014/main" val="4227858428"/>
                    </a:ext>
                  </a:extLst>
                </a:gridCol>
                <a:gridCol w="639078">
                  <a:extLst>
                    <a:ext uri="{9D8B030D-6E8A-4147-A177-3AD203B41FA5}">
                      <a16:colId xmlns:a16="http://schemas.microsoft.com/office/drawing/2014/main" val="4222830868"/>
                    </a:ext>
                  </a:extLst>
                </a:gridCol>
                <a:gridCol w="639078">
                  <a:extLst>
                    <a:ext uri="{9D8B030D-6E8A-4147-A177-3AD203B41FA5}">
                      <a16:colId xmlns:a16="http://schemas.microsoft.com/office/drawing/2014/main" val="3227262671"/>
                    </a:ext>
                  </a:extLst>
                </a:gridCol>
                <a:gridCol w="639078">
                  <a:extLst>
                    <a:ext uri="{9D8B030D-6E8A-4147-A177-3AD203B41FA5}">
                      <a16:colId xmlns:a16="http://schemas.microsoft.com/office/drawing/2014/main" val="293897767"/>
                    </a:ext>
                  </a:extLst>
                </a:gridCol>
                <a:gridCol w="639078">
                  <a:extLst>
                    <a:ext uri="{9D8B030D-6E8A-4147-A177-3AD203B41FA5}">
                      <a16:colId xmlns:a16="http://schemas.microsoft.com/office/drawing/2014/main" val="623222219"/>
                    </a:ext>
                  </a:extLst>
                </a:gridCol>
              </a:tblGrid>
              <a:tr h="233554">
                <a:tc>
                  <a:txBody>
                    <a:bodyPr/>
                    <a:lstStyle/>
                    <a:p>
                      <a:pPr marL="0" marR="0" algn="just">
                        <a:lnSpc>
                          <a:spcPct val="110000"/>
                        </a:lnSpc>
                        <a:spcBef>
                          <a:spcPts val="300"/>
                        </a:spcBef>
                        <a:spcAft>
                          <a:spcPts val="0"/>
                        </a:spcAft>
                      </a:pPr>
                      <a:r>
                        <a:rPr lang="en-US" sz="700">
                          <a:effectLst/>
                        </a:rPr>
                        <a:t>TC_ID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Test Case Description</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Test Case Data</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Expected Output</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Actual Results</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Pass/Fail/Untested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just">
                        <a:lnSpc>
                          <a:spcPct val="110000"/>
                        </a:lnSpc>
                        <a:spcBef>
                          <a:spcPts val="300"/>
                        </a:spcBef>
                        <a:spcAft>
                          <a:spcPts val="0"/>
                        </a:spcAft>
                      </a:pPr>
                      <a:r>
                        <a:rPr lang="en-US" sz="700">
                          <a:effectLst/>
                        </a:rPr>
                        <a:t>Report </a:t>
                      </a:r>
                      <a:br>
                        <a:rPr lang="en-US" sz="700">
                          <a:effectLst/>
                        </a:rPr>
                      </a:br>
                      <a:r>
                        <a:rPr lang="en-US" sz="700">
                          <a:effectLst/>
                        </a:rPr>
                        <a:t>(If 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466973631"/>
                  </a:ext>
                </a:extLst>
              </a:tr>
              <a:tr h="604301">
                <a:tc>
                  <a:txBody>
                    <a:bodyPr/>
                    <a:lstStyle/>
                    <a:p>
                      <a:pPr marL="0" marR="0" algn="l">
                        <a:lnSpc>
                          <a:spcPct val="110000"/>
                        </a:lnSpc>
                        <a:spcBef>
                          <a:spcPts val="300"/>
                        </a:spcBef>
                        <a:spcAft>
                          <a:spcPts val="0"/>
                        </a:spcAft>
                      </a:pPr>
                      <a:r>
                        <a:rPr lang="en-US" sz="700">
                          <a:effectLst/>
                        </a:rPr>
                        <a:t>TC_Login_01</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thành công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quocdam20</a:t>
                      </a:r>
                      <a:br>
                        <a:rPr lang="en-US" sz="700">
                          <a:effectLst/>
                        </a:rPr>
                      </a:br>
                      <a:r>
                        <a:rPr lang="en-US" sz="700">
                          <a:effectLst/>
                        </a:rPr>
                        <a:t>Password: 123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Login successfully</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p>
                    <a:p>
                      <a:pPr marL="0" marR="0" algn="l">
                        <a:lnSpc>
                          <a:spcPct val="110000"/>
                        </a:lnSpc>
                        <a:spcBef>
                          <a:spcPts val="300"/>
                        </a:spcBef>
                        <a:spcAft>
                          <a:spcPts val="0"/>
                        </a:spcAft>
                      </a:pPr>
                      <a:r>
                        <a:rPr lang="en-US" sz="700">
                          <a:effectLst/>
                        </a:rPr>
                        <a:t>Đăng nhập thành công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p>
                    <a:p>
                      <a:pPr marL="0" marR="0" algn="l">
                        <a:lnSpc>
                          <a:spcPct val="110000"/>
                        </a:lnSpc>
                        <a:spcBef>
                          <a:spcPts val="300"/>
                        </a:spcBef>
                        <a:spcAft>
                          <a:spcPts val="0"/>
                        </a:spcAft>
                      </a:pPr>
                      <a:r>
                        <a:rPr lang="en-US" sz="700">
                          <a:effectLst/>
                        </a:rPr>
                        <a:t>Passed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 </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1477458823"/>
                  </a:ext>
                </a:extLst>
              </a:tr>
              <a:tr h="700663">
                <a:tc>
                  <a:txBody>
                    <a:bodyPr/>
                    <a:lstStyle/>
                    <a:p>
                      <a:pPr marL="0" marR="0" algn="l">
                        <a:lnSpc>
                          <a:spcPct val="110000"/>
                        </a:lnSpc>
                        <a:spcBef>
                          <a:spcPts val="300"/>
                        </a:spcBef>
                        <a:spcAft>
                          <a:spcPts val="0"/>
                        </a:spcAft>
                      </a:pPr>
                      <a:r>
                        <a:rPr lang="en-US" sz="700">
                          <a:effectLst/>
                        </a:rPr>
                        <a:t>TC_Login_02</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dirty="0">
                          <a:effectLst/>
                        </a:rPr>
                        <a:t>Đăng nhập thất bại với tài khoản sai</a:t>
                      </a:r>
                      <a:endParaRPr lang="en-US" sz="700" dirty="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quoc1111</a:t>
                      </a:r>
                      <a:br>
                        <a:rPr lang="en-US" sz="700">
                          <a:effectLst/>
                        </a:rPr>
                      </a:br>
                      <a:r>
                        <a:rPr lang="en-US" sz="700">
                          <a:effectLst/>
                        </a:rPr>
                        <a:t>Password: 123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2365080988"/>
                  </a:ext>
                </a:extLst>
              </a:tr>
              <a:tr h="955109">
                <a:tc>
                  <a:txBody>
                    <a:bodyPr/>
                    <a:lstStyle/>
                    <a:p>
                      <a:pPr marL="0" marR="0" algn="l">
                        <a:lnSpc>
                          <a:spcPct val="110000"/>
                        </a:lnSpc>
                        <a:spcBef>
                          <a:spcPts val="300"/>
                        </a:spcBef>
                        <a:spcAft>
                          <a:spcPts val="0"/>
                        </a:spcAft>
                      </a:pPr>
                      <a:r>
                        <a:rPr lang="en-US" sz="700">
                          <a:effectLst/>
                        </a:rPr>
                        <a:t>TC_Login_03</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 với tài khoản đúng và mât khẩu sai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dirty="0" smtClean="0">
                          <a:effectLst/>
                        </a:rPr>
                        <a:t>account:quocdam20</a:t>
                      </a:r>
                      <a:r>
                        <a:rPr lang="en-US" sz="700" dirty="0">
                          <a:effectLst/>
                        </a:rPr>
                        <a:t/>
                      </a:r>
                      <a:br>
                        <a:rPr lang="en-US" sz="700" dirty="0">
                          <a:effectLst/>
                        </a:rPr>
                      </a:br>
                      <a:r>
                        <a:rPr lang="en-US" sz="700" dirty="0">
                          <a:effectLst/>
                        </a:rPr>
                        <a:t>Password: c123df</a:t>
                      </a:r>
                      <a:endParaRPr lang="en-US" sz="700" dirty="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 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577607653"/>
                  </a:ext>
                </a:extLst>
              </a:tr>
              <a:tr h="930610">
                <a:tc>
                  <a:txBody>
                    <a:bodyPr/>
                    <a:lstStyle/>
                    <a:p>
                      <a:pPr marL="0" marR="0" algn="l">
                        <a:lnSpc>
                          <a:spcPct val="110000"/>
                        </a:lnSpc>
                        <a:spcBef>
                          <a:spcPts val="300"/>
                        </a:spcBef>
                        <a:spcAft>
                          <a:spcPts val="0"/>
                        </a:spcAft>
                      </a:pPr>
                      <a:r>
                        <a:rPr lang="en-US" sz="700">
                          <a:effectLst/>
                        </a:rPr>
                        <a:t>TC_Login_04</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 với tài khoản và mật khẩu null</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account: null</a:t>
                      </a:r>
                      <a:br>
                        <a:rPr lang="en-US" sz="700">
                          <a:effectLst/>
                        </a:rPr>
                      </a:br>
                      <a:r>
                        <a:rPr lang="en-US" sz="700">
                          <a:effectLst/>
                        </a:rPr>
                        <a:t>Password: null</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Error: </a:t>
                      </a:r>
                      <a:r>
                        <a:rPr lang="en-US" sz="600">
                          <a:effectLst/>
                        </a:rPr>
                        <a:t>Tài khoản hoặc mật khẩu không đúng.</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Đăng nhập thất bại</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a:effectLst/>
                        </a:rPr>
                        <a:t>Failed</a:t>
                      </a:r>
                      <a:endParaRPr lang="en-US" sz="70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tc>
                  <a:txBody>
                    <a:bodyPr/>
                    <a:lstStyle/>
                    <a:p>
                      <a:pPr marL="0" marR="0" algn="l">
                        <a:lnSpc>
                          <a:spcPct val="110000"/>
                        </a:lnSpc>
                        <a:spcBef>
                          <a:spcPts val="300"/>
                        </a:spcBef>
                        <a:spcAft>
                          <a:spcPts val="0"/>
                        </a:spcAft>
                      </a:pPr>
                      <a:r>
                        <a:rPr lang="en-US" sz="700" dirty="0">
                          <a:effectLst/>
                        </a:rPr>
                        <a:t>Error: </a:t>
                      </a:r>
                      <a:r>
                        <a:rPr lang="en-US" sz="600" dirty="0">
                          <a:effectLst/>
                        </a:rPr>
                        <a:t>Tài khoản hoặc mật khẩu không đúng.</a:t>
                      </a:r>
                      <a:endParaRPr lang="en-US" sz="700" dirty="0">
                        <a:solidFill>
                          <a:srgbClr val="000000"/>
                        </a:solidFill>
                        <a:effectLst/>
                        <a:latin typeface="Times New Roman" panose="02020603050405020304" pitchFamily="18" charset="0"/>
                        <a:ea typeface="Calibri" panose="020F0502020204030204" pitchFamily="34" charset="0"/>
                      </a:endParaRPr>
                    </a:p>
                  </a:txBody>
                  <a:tcPr marL="36748" marR="36748" marT="0" marB="0" anchor="ctr"/>
                </a:tc>
                <a:extLst>
                  <a:ext uri="{0D108BD9-81ED-4DB2-BD59-A6C34878D82A}">
                    <a16:rowId xmlns:a16="http://schemas.microsoft.com/office/drawing/2014/main" val="357439967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31144811"/>
              </p:ext>
            </p:extLst>
          </p:nvPr>
        </p:nvGraphicFramePr>
        <p:xfrm>
          <a:off x="3479213" y="2511122"/>
          <a:ext cx="5366577" cy="3574101"/>
        </p:xfrm>
        <a:graphic>
          <a:graphicData uri="http://schemas.openxmlformats.org/drawingml/2006/table">
            <a:tbl>
              <a:tblPr firstRow="1" firstCol="1" bandRow="1">
                <a:tableStyleId>{5C22544A-7EE6-4342-B048-85BDC9FD1C3A}</a:tableStyleId>
              </a:tblPr>
              <a:tblGrid>
                <a:gridCol w="575885">
                  <a:extLst>
                    <a:ext uri="{9D8B030D-6E8A-4147-A177-3AD203B41FA5}">
                      <a16:colId xmlns:a16="http://schemas.microsoft.com/office/drawing/2014/main" val="3643635417"/>
                    </a:ext>
                  </a:extLst>
                </a:gridCol>
                <a:gridCol w="785140">
                  <a:extLst>
                    <a:ext uri="{9D8B030D-6E8A-4147-A177-3AD203B41FA5}">
                      <a16:colId xmlns:a16="http://schemas.microsoft.com/office/drawing/2014/main" val="595079900"/>
                    </a:ext>
                  </a:extLst>
                </a:gridCol>
                <a:gridCol w="1259021">
                  <a:extLst>
                    <a:ext uri="{9D8B030D-6E8A-4147-A177-3AD203B41FA5}">
                      <a16:colId xmlns:a16="http://schemas.microsoft.com/office/drawing/2014/main" val="1731165914"/>
                    </a:ext>
                  </a:extLst>
                </a:gridCol>
                <a:gridCol w="734429">
                  <a:extLst>
                    <a:ext uri="{9D8B030D-6E8A-4147-A177-3AD203B41FA5}">
                      <a16:colId xmlns:a16="http://schemas.microsoft.com/office/drawing/2014/main" val="435864779"/>
                    </a:ext>
                  </a:extLst>
                </a:gridCol>
                <a:gridCol w="786888">
                  <a:extLst>
                    <a:ext uri="{9D8B030D-6E8A-4147-A177-3AD203B41FA5}">
                      <a16:colId xmlns:a16="http://schemas.microsoft.com/office/drawing/2014/main" val="171897884"/>
                    </a:ext>
                  </a:extLst>
                </a:gridCol>
                <a:gridCol w="482042">
                  <a:extLst>
                    <a:ext uri="{9D8B030D-6E8A-4147-A177-3AD203B41FA5}">
                      <a16:colId xmlns:a16="http://schemas.microsoft.com/office/drawing/2014/main" val="3265450789"/>
                    </a:ext>
                  </a:extLst>
                </a:gridCol>
                <a:gridCol w="743172">
                  <a:extLst>
                    <a:ext uri="{9D8B030D-6E8A-4147-A177-3AD203B41FA5}">
                      <a16:colId xmlns:a16="http://schemas.microsoft.com/office/drawing/2014/main" val="4151560942"/>
                    </a:ext>
                  </a:extLst>
                </a:gridCol>
              </a:tblGrid>
              <a:tr h="545398">
                <a:tc>
                  <a:txBody>
                    <a:bodyPr/>
                    <a:lstStyle/>
                    <a:p>
                      <a:pPr marL="0" marR="0" algn="ctr">
                        <a:lnSpc>
                          <a:spcPct val="130000"/>
                        </a:lnSpc>
                        <a:spcBef>
                          <a:spcPts val="0"/>
                        </a:spcBef>
                        <a:spcAft>
                          <a:spcPts val="0"/>
                        </a:spcAft>
                      </a:pPr>
                      <a:r>
                        <a:rPr lang="en-US" sz="900">
                          <a:effectLst/>
                        </a:rPr>
                        <a:t>TC_ID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Test Case Description</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Test Case Data</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Expected Output</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Actual Results</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Pass/Fail/Untested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ctr">
                        <a:lnSpc>
                          <a:spcPct val="130000"/>
                        </a:lnSpc>
                        <a:spcBef>
                          <a:spcPts val="0"/>
                        </a:spcBef>
                        <a:spcAft>
                          <a:spcPts val="0"/>
                        </a:spcAft>
                      </a:pPr>
                      <a:r>
                        <a:rPr lang="en-US" sz="900">
                          <a:effectLst/>
                        </a:rPr>
                        <a:t>Report </a:t>
                      </a:r>
                      <a:br>
                        <a:rPr lang="en-US" sz="900">
                          <a:effectLst/>
                        </a:rPr>
                      </a:br>
                      <a:r>
                        <a:rPr lang="en-US" sz="900">
                          <a:effectLst/>
                        </a:rPr>
                        <a:t>(If failed)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extLst>
                  <a:ext uri="{0D108BD9-81ED-4DB2-BD59-A6C34878D82A}">
                    <a16:rowId xmlns:a16="http://schemas.microsoft.com/office/drawing/2014/main" val="661530970"/>
                  </a:ext>
                </a:extLst>
              </a:tr>
              <a:tr h="1090796">
                <a:tc>
                  <a:txBody>
                    <a:bodyPr/>
                    <a:lstStyle/>
                    <a:p>
                      <a:pPr marL="0" marR="0" algn="l">
                        <a:lnSpc>
                          <a:spcPct val="130000"/>
                        </a:lnSpc>
                        <a:spcBef>
                          <a:spcPts val="0"/>
                        </a:spcBef>
                        <a:spcAft>
                          <a:spcPts val="0"/>
                        </a:spcAft>
                      </a:pPr>
                      <a:r>
                        <a:rPr lang="en-US" sz="900">
                          <a:effectLst/>
                        </a:rPr>
                        <a:t>TC_Register_01</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Đăng ký thành công khi đủ thông tin và định dạng</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Name: Quoc Minh</a:t>
                      </a:r>
                      <a:endParaRPr lang="en-US" sz="1200">
                        <a:effectLst/>
                      </a:endParaRPr>
                    </a:p>
                    <a:p>
                      <a:pPr marL="0" marR="0" algn="l">
                        <a:lnSpc>
                          <a:spcPct val="130000"/>
                        </a:lnSpc>
                        <a:spcBef>
                          <a:spcPts val="0"/>
                        </a:spcBef>
                        <a:spcAft>
                          <a:spcPts val="0"/>
                        </a:spcAft>
                      </a:pPr>
                      <a:r>
                        <a:rPr lang="en-US" sz="900">
                          <a:effectLst/>
                        </a:rPr>
                        <a:t>Email: </a:t>
                      </a:r>
                      <a:r>
                        <a:rPr lang="en-US" sz="900" u="sng">
                          <a:effectLst/>
                          <a:hlinkClick r:id="rId2"/>
                        </a:rPr>
                        <a:t>quocdam20@gmail.com</a:t>
                      </a:r>
                      <a:endParaRPr lang="en-US" sz="1200">
                        <a:effectLst/>
                      </a:endParaRPr>
                    </a:p>
                    <a:p>
                      <a:pPr marL="0" marR="0" algn="l">
                        <a:lnSpc>
                          <a:spcPct val="130000"/>
                        </a:lnSpc>
                        <a:spcBef>
                          <a:spcPts val="0"/>
                        </a:spcBef>
                        <a:spcAft>
                          <a:spcPts val="0"/>
                        </a:spcAft>
                      </a:pPr>
                      <a:r>
                        <a:rPr lang="en-US" sz="900">
                          <a:effectLst/>
                        </a:rPr>
                        <a:t>Phone :0346479740</a:t>
                      </a:r>
                      <a:endParaRPr lang="en-US" sz="1200">
                        <a:effectLst/>
                      </a:endParaRPr>
                    </a:p>
                    <a:p>
                      <a:pPr marL="0" marR="0" algn="l">
                        <a:lnSpc>
                          <a:spcPct val="130000"/>
                        </a:lnSpc>
                        <a:spcBef>
                          <a:spcPts val="0"/>
                        </a:spcBef>
                        <a:spcAft>
                          <a:spcPts val="0"/>
                        </a:spcAft>
                      </a:pPr>
                      <a:r>
                        <a:rPr lang="en-US" sz="900">
                          <a:effectLst/>
                        </a:rPr>
                        <a:t>Pass: 123</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dirty="0">
                          <a:effectLst/>
                        </a:rPr>
                        <a:t>Register successfully</a:t>
                      </a:r>
                      <a:endParaRPr lang="en-US" sz="1200" dirty="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 </a:t>
                      </a:r>
                      <a:endParaRPr lang="en-US" sz="1200">
                        <a:effectLst/>
                      </a:endParaRPr>
                    </a:p>
                    <a:p>
                      <a:pPr marL="0" marR="0" algn="l">
                        <a:lnSpc>
                          <a:spcPct val="130000"/>
                        </a:lnSpc>
                        <a:spcBef>
                          <a:spcPts val="0"/>
                        </a:spcBef>
                        <a:spcAft>
                          <a:spcPts val="0"/>
                        </a:spcAft>
                      </a:pPr>
                      <a:r>
                        <a:rPr lang="en-US" sz="1200">
                          <a:effectLst/>
                        </a:rPr>
                        <a:t>Đăng ký thành công</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 </a:t>
                      </a:r>
                      <a:endParaRPr lang="en-US" sz="1200">
                        <a:effectLst/>
                      </a:endParaRPr>
                    </a:p>
                    <a:p>
                      <a:pPr marL="0" marR="0" algn="l">
                        <a:lnSpc>
                          <a:spcPct val="130000"/>
                        </a:lnSpc>
                        <a:spcBef>
                          <a:spcPts val="0"/>
                        </a:spcBef>
                        <a:spcAft>
                          <a:spcPts val="0"/>
                        </a:spcAft>
                      </a:pPr>
                      <a:r>
                        <a:rPr lang="en-US" sz="900">
                          <a:effectLst/>
                        </a:rPr>
                        <a:t>Passed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 </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extLst>
                  <a:ext uri="{0D108BD9-81ED-4DB2-BD59-A6C34878D82A}">
                    <a16:rowId xmlns:a16="http://schemas.microsoft.com/office/drawing/2014/main" val="3546953727"/>
                  </a:ext>
                </a:extLst>
              </a:tr>
              <a:tr h="963536">
                <a:tc>
                  <a:txBody>
                    <a:bodyPr/>
                    <a:lstStyle/>
                    <a:p>
                      <a:pPr marL="0" marR="0" algn="l">
                        <a:lnSpc>
                          <a:spcPct val="130000"/>
                        </a:lnSpc>
                        <a:spcBef>
                          <a:spcPts val="0"/>
                        </a:spcBef>
                        <a:spcAft>
                          <a:spcPts val="0"/>
                        </a:spcAft>
                      </a:pPr>
                      <a:r>
                        <a:rPr lang="en-US" sz="900">
                          <a:effectLst/>
                        </a:rPr>
                        <a:t>TC_Register_02</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Đăng ký thất bại khi email sai định dạnh</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Name: Quoc Minh</a:t>
                      </a:r>
                      <a:endParaRPr lang="en-US" sz="1200">
                        <a:effectLst/>
                      </a:endParaRPr>
                    </a:p>
                    <a:p>
                      <a:pPr marL="0" marR="0" algn="l">
                        <a:lnSpc>
                          <a:spcPct val="130000"/>
                        </a:lnSpc>
                        <a:spcBef>
                          <a:spcPts val="0"/>
                        </a:spcBef>
                        <a:spcAft>
                          <a:spcPts val="0"/>
                        </a:spcAft>
                      </a:pPr>
                      <a:r>
                        <a:rPr lang="en-US" sz="900">
                          <a:effectLst/>
                        </a:rPr>
                        <a:t>Email: </a:t>
                      </a:r>
                      <a:r>
                        <a:rPr lang="en-US" sz="1200" u="none" strike="noStrike">
                          <a:effectLst/>
                          <a:hlinkClick r:id="rId3"/>
                        </a:rPr>
                        <a:t> </a:t>
                      </a:r>
                      <a:r>
                        <a:rPr lang="en-US" sz="900" u="sng">
                          <a:effectLst/>
                          <a:hlinkClick r:id="rId3"/>
                        </a:rPr>
                        <a:t>quocdam20gmail.com</a:t>
                      </a:r>
                      <a:endParaRPr lang="en-US" sz="1200">
                        <a:effectLst/>
                      </a:endParaRPr>
                    </a:p>
                    <a:p>
                      <a:pPr marL="0" marR="0" algn="l">
                        <a:lnSpc>
                          <a:spcPct val="130000"/>
                        </a:lnSpc>
                        <a:spcBef>
                          <a:spcPts val="0"/>
                        </a:spcBef>
                        <a:spcAft>
                          <a:spcPts val="0"/>
                        </a:spcAft>
                      </a:pPr>
                      <a:r>
                        <a:rPr lang="en-US" sz="900">
                          <a:effectLst/>
                        </a:rPr>
                        <a:t>Phone :0367979432</a:t>
                      </a:r>
                      <a:endParaRPr lang="en-US" sz="1200">
                        <a:effectLst/>
                      </a:endParaRPr>
                    </a:p>
                    <a:p>
                      <a:pPr marL="0" marR="0" algn="l">
                        <a:lnSpc>
                          <a:spcPct val="130000"/>
                        </a:lnSpc>
                        <a:spcBef>
                          <a:spcPts val="0"/>
                        </a:spcBef>
                        <a:spcAft>
                          <a:spcPts val="0"/>
                        </a:spcAft>
                      </a:pPr>
                      <a:r>
                        <a:rPr lang="en-US" sz="900">
                          <a:effectLst/>
                        </a:rPr>
                        <a:t>Pass: 123</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Error: email no format.</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Đăng ký thất bại</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Failed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Error: lỗi định dạng email</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extLst>
                  <a:ext uri="{0D108BD9-81ED-4DB2-BD59-A6C34878D82A}">
                    <a16:rowId xmlns:a16="http://schemas.microsoft.com/office/drawing/2014/main" val="2109292503"/>
                  </a:ext>
                </a:extLst>
              </a:tr>
              <a:tr h="824507">
                <a:tc>
                  <a:txBody>
                    <a:bodyPr/>
                    <a:lstStyle/>
                    <a:p>
                      <a:pPr marL="0" marR="0" algn="l">
                        <a:lnSpc>
                          <a:spcPct val="130000"/>
                        </a:lnSpc>
                        <a:spcBef>
                          <a:spcPts val="0"/>
                        </a:spcBef>
                        <a:spcAft>
                          <a:spcPts val="0"/>
                        </a:spcAft>
                      </a:pPr>
                      <a:r>
                        <a:rPr lang="en-US" sz="900">
                          <a:effectLst/>
                        </a:rPr>
                        <a:t>TC_Register_03</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Đăng ký thất bại khi chưa nhập gì cả</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Name</a:t>
                      </a:r>
                      <a:endParaRPr lang="en-US" sz="1200">
                        <a:effectLst/>
                      </a:endParaRPr>
                    </a:p>
                    <a:p>
                      <a:pPr marL="0" marR="0" algn="l">
                        <a:lnSpc>
                          <a:spcPct val="130000"/>
                        </a:lnSpc>
                        <a:spcBef>
                          <a:spcPts val="0"/>
                        </a:spcBef>
                        <a:spcAft>
                          <a:spcPts val="0"/>
                        </a:spcAft>
                      </a:pPr>
                      <a:r>
                        <a:rPr lang="en-US" sz="900">
                          <a:effectLst/>
                        </a:rPr>
                        <a:t>Email: </a:t>
                      </a:r>
                      <a:endParaRPr lang="en-US" sz="1200">
                        <a:effectLst/>
                      </a:endParaRPr>
                    </a:p>
                    <a:p>
                      <a:pPr marL="0" marR="0" algn="l">
                        <a:lnSpc>
                          <a:spcPct val="130000"/>
                        </a:lnSpc>
                        <a:spcBef>
                          <a:spcPts val="0"/>
                        </a:spcBef>
                        <a:spcAft>
                          <a:spcPts val="0"/>
                        </a:spcAft>
                      </a:pPr>
                      <a:r>
                        <a:rPr lang="en-US" sz="900">
                          <a:effectLst/>
                        </a:rPr>
                        <a:t>Phone :</a:t>
                      </a:r>
                      <a:endParaRPr lang="en-US" sz="1200">
                        <a:effectLst/>
                      </a:endParaRPr>
                    </a:p>
                    <a:p>
                      <a:pPr marL="0" marR="0" algn="l">
                        <a:lnSpc>
                          <a:spcPct val="130000"/>
                        </a:lnSpc>
                        <a:spcBef>
                          <a:spcPts val="0"/>
                        </a:spcBef>
                        <a:spcAft>
                          <a:spcPts val="0"/>
                        </a:spcAft>
                      </a:pPr>
                      <a:r>
                        <a:rPr lang="en-US" sz="900">
                          <a:effectLst/>
                        </a:rPr>
                        <a:t>Pass: </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Error: Chưa đủ điều kiện thêm mới</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Đăng ký thất bại</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a:effectLst/>
                        </a:rPr>
                        <a:t>Failed</a:t>
                      </a:r>
                      <a:endParaRPr lang="en-US" sz="120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tc>
                  <a:txBody>
                    <a:bodyPr/>
                    <a:lstStyle/>
                    <a:p>
                      <a:pPr marL="0" marR="0" algn="l">
                        <a:lnSpc>
                          <a:spcPct val="130000"/>
                        </a:lnSpc>
                        <a:spcBef>
                          <a:spcPts val="0"/>
                        </a:spcBef>
                        <a:spcAft>
                          <a:spcPts val="0"/>
                        </a:spcAft>
                      </a:pPr>
                      <a:r>
                        <a:rPr lang="en-US" sz="900" dirty="0">
                          <a:effectLst/>
                        </a:rPr>
                        <a:t>Error: nhập  thông tin để đăng ký.</a:t>
                      </a:r>
                      <a:endParaRPr lang="en-US" sz="1200" dirty="0">
                        <a:solidFill>
                          <a:srgbClr val="000000"/>
                        </a:solidFill>
                        <a:effectLst/>
                        <a:latin typeface="Times New Roman" panose="02020603050405020304" pitchFamily="18" charset="0"/>
                        <a:ea typeface="Calibri" panose="020F0502020204030204" pitchFamily="34" charset="0"/>
                      </a:endParaRPr>
                    </a:p>
                  </a:txBody>
                  <a:tcPr marL="62931" marR="62931" marT="0" marB="0" anchor="ctr"/>
                </a:tc>
                <a:extLst>
                  <a:ext uri="{0D108BD9-81ED-4DB2-BD59-A6C34878D82A}">
                    <a16:rowId xmlns:a16="http://schemas.microsoft.com/office/drawing/2014/main" val="1662503439"/>
                  </a:ext>
                </a:extLst>
              </a:tr>
            </a:tbl>
          </a:graphicData>
        </a:graphic>
      </p:graphicFrame>
    </p:spTree>
    <p:extLst>
      <p:ext uri="{BB962C8B-B14F-4D97-AF65-F5344CB8AC3E}">
        <p14:creationId xmlns:p14="http://schemas.microsoft.com/office/powerpoint/2010/main" val="347476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en-US" dirty="0"/>
          </a:p>
        </p:txBody>
      </p:sp>
      <p:sp>
        <p:nvSpPr>
          <p:cNvPr id="3" name="Content Placeholder 2"/>
          <p:cNvSpPr>
            <a:spLocks noGrp="1"/>
          </p:cNvSpPr>
          <p:nvPr>
            <p:ph sz="quarter" idx="13"/>
          </p:nvPr>
        </p:nvSpPr>
        <p:spPr/>
        <p:txBody>
          <a:bodyPr/>
          <a:lstStyle/>
          <a:p>
            <a:pPr marL="457200" lvl="1" indent="0">
              <a:buNone/>
            </a:pPr>
            <a:r>
              <a:rPr lang="en-US" b="1" dirty="0"/>
              <a:t>Những kết quả đạt được</a:t>
            </a:r>
          </a:p>
          <a:p>
            <a:pPr lvl="0"/>
            <a:r>
              <a:rPr lang="en-US" dirty="0"/>
              <a:t>Về cơ bản, đề tài đã hoàn thành các chức năng và các yêu cầu đặt ra như kế hoạch dự kiến.</a:t>
            </a:r>
          </a:p>
          <a:p>
            <a:pPr lvl="0"/>
            <a:r>
              <a:rPr lang="en-US" dirty="0"/>
              <a:t>Hoàn thành trang web giới thiệu phòng khám, thông tin dịch vụ, khám chữa bệnh của khách hàng với các chức năng theo yêu cầu của người sử dụng.</a:t>
            </a:r>
          </a:p>
          <a:p>
            <a:endParaRPr lang="en-US" dirty="0"/>
          </a:p>
        </p:txBody>
      </p:sp>
    </p:spTree>
    <p:extLst>
      <p:ext uri="{BB962C8B-B14F-4D97-AF65-F5344CB8AC3E}">
        <p14:creationId xmlns:p14="http://schemas.microsoft.com/office/powerpoint/2010/main" val="125493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en-US" dirty="0"/>
          </a:p>
        </p:txBody>
      </p:sp>
      <p:sp>
        <p:nvSpPr>
          <p:cNvPr id="3" name="Content Placeholder 2"/>
          <p:cNvSpPr>
            <a:spLocks noGrp="1"/>
          </p:cNvSpPr>
          <p:nvPr>
            <p:ph sz="quarter" idx="13"/>
          </p:nvPr>
        </p:nvSpPr>
        <p:spPr/>
        <p:txBody>
          <a:bodyPr/>
          <a:lstStyle/>
          <a:p>
            <a:pPr marL="457200" lvl="1" indent="0">
              <a:buNone/>
            </a:pPr>
            <a:r>
              <a:rPr lang="en-US" b="1" dirty="0"/>
              <a:t>Kết quả chưa đạt được</a:t>
            </a:r>
          </a:p>
          <a:p>
            <a:pPr lvl="0"/>
            <a:r>
              <a:rPr lang="en-US" dirty="0"/>
              <a:t>Một số vấn đề về CSDL chưa giải quyết được.</a:t>
            </a:r>
          </a:p>
          <a:p>
            <a:pPr lvl="0"/>
            <a:r>
              <a:rPr lang="en-US" dirty="0"/>
              <a:t>Các chức năng còn đơn giản.</a:t>
            </a:r>
          </a:p>
          <a:p>
            <a:endParaRPr lang="en-US" dirty="0"/>
          </a:p>
        </p:txBody>
      </p:sp>
    </p:spTree>
    <p:extLst>
      <p:ext uri="{BB962C8B-B14F-4D97-AF65-F5344CB8AC3E}">
        <p14:creationId xmlns:p14="http://schemas.microsoft.com/office/powerpoint/2010/main" val="174889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en-US" dirty="0"/>
          </a:p>
        </p:txBody>
      </p:sp>
      <p:sp>
        <p:nvSpPr>
          <p:cNvPr id="3" name="Content Placeholder 2"/>
          <p:cNvSpPr>
            <a:spLocks noGrp="1"/>
          </p:cNvSpPr>
          <p:nvPr>
            <p:ph sz="quarter" idx="13"/>
          </p:nvPr>
        </p:nvSpPr>
        <p:spPr/>
        <p:txBody>
          <a:bodyPr/>
          <a:lstStyle/>
          <a:p>
            <a:pPr marL="457200" lvl="1" indent="0">
              <a:buNone/>
            </a:pPr>
            <a:r>
              <a:rPr lang="en-US" b="1" dirty="0"/>
              <a:t>Định hướng phát triển trong tương lai</a:t>
            </a:r>
          </a:p>
          <a:p>
            <a:pPr lvl="0"/>
            <a:r>
              <a:rPr lang="en-US" dirty="0"/>
              <a:t>Phát triển đề tài với quy mô rộng hơn.</a:t>
            </a:r>
          </a:p>
          <a:p>
            <a:pPr lvl="0"/>
            <a:r>
              <a:rPr lang="en-US" dirty="0"/>
              <a:t>Tối ưu hóa CSDL.</a:t>
            </a:r>
          </a:p>
          <a:p>
            <a:r>
              <a:rPr lang="en-US" dirty="0"/>
              <a:t>Tối ưu hóa các chức năng của hệ thống để đáp ứng tốt hơn nhu cầu của người sử dụng.</a:t>
            </a:r>
            <a:endParaRPr lang="en-US" dirty="0"/>
          </a:p>
        </p:txBody>
      </p:sp>
    </p:spTree>
    <p:extLst>
      <p:ext uri="{BB962C8B-B14F-4D97-AF65-F5344CB8AC3E}">
        <p14:creationId xmlns:p14="http://schemas.microsoft.com/office/powerpoint/2010/main" val="181928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30911"/>
            <a:ext cx="10364451" cy="1596177"/>
          </a:xfrm>
        </p:spPr>
        <p:txBody>
          <a:bodyPr/>
          <a:lstStyle/>
          <a:p>
            <a:r>
              <a:rPr lang="en-US" dirty="0" smtClean="0"/>
              <a:t>Thank you</a:t>
            </a:r>
            <a:endParaRPr lang="en-US" dirty="0"/>
          </a:p>
        </p:txBody>
      </p:sp>
    </p:spTree>
    <p:extLst>
      <p:ext uri="{BB962C8B-B14F-4D97-AF65-F5344CB8AC3E}">
        <p14:creationId xmlns:p14="http://schemas.microsoft.com/office/powerpoint/2010/main" val="240377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a:t>
            </a:r>
            <a:endParaRPr lang="en-US" dirty="0"/>
          </a:p>
        </p:txBody>
      </p:sp>
      <p:sp>
        <p:nvSpPr>
          <p:cNvPr id="3" name="Content Placeholder 2"/>
          <p:cNvSpPr>
            <a:spLocks noGrp="1"/>
          </p:cNvSpPr>
          <p:nvPr>
            <p:ph sz="quarter" idx="13"/>
          </p:nvPr>
        </p:nvSpPr>
        <p:spPr>
          <a:xfrm>
            <a:off x="913775" y="2441906"/>
            <a:ext cx="10363826" cy="3424107"/>
          </a:xfrm>
        </p:spPr>
        <p:txBody>
          <a:bodyPr/>
          <a:lstStyle/>
          <a:p>
            <a:r>
              <a:rPr lang="en-US" dirty="0"/>
              <a:t>Trong cuộc sống dịch vụ nha khoa rất gần gũi với chúng ta. Không chỉ điều trị các bệnh về răng miệng mà hiện nay phòng khám cũng có nhiều dịch vụ giúp làm đẹp, thẩm mỹ của con người. Xuất phát từ nhu cầu, các phòng khám, có xu hướng quảng cáo dịch vụ của mình thông qua các mạng Internet, Website.</a:t>
            </a:r>
          </a:p>
          <a:p>
            <a:pPr marL="0" indent="0">
              <a:buNone/>
            </a:pPr>
            <a:endParaRPr lang="en-US" dirty="0"/>
          </a:p>
        </p:txBody>
      </p:sp>
    </p:spTree>
    <p:extLst>
      <p:ext uri="{BB962C8B-B14F-4D97-AF65-F5344CB8AC3E}">
        <p14:creationId xmlns:p14="http://schemas.microsoft.com/office/powerpoint/2010/main" val="417573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SỞ LÝ THUYẾT VÀ CÔNG NGHỆ</a:t>
            </a:r>
            <a:endParaRPr lang="en-US" dirty="0"/>
          </a:p>
        </p:txBody>
      </p:sp>
      <p:sp>
        <p:nvSpPr>
          <p:cNvPr id="3" name="Content Placeholder 2"/>
          <p:cNvSpPr>
            <a:spLocks noGrp="1"/>
          </p:cNvSpPr>
          <p:nvPr>
            <p:ph sz="quarter" idx="13"/>
          </p:nvPr>
        </p:nvSpPr>
        <p:spPr/>
        <p:txBody>
          <a:bodyPr>
            <a:normAutofit fontScale="40000" lnSpcReduction="20000"/>
          </a:bodyPr>
          <a:lstStyle/>
          <a:p>
            <a:pPr marL="0" lvl="1" indent="0">
              <a:spcBef>
                <a:spcPts val="1000"/>
              </a:spcBef>
              <a:buNone/>
            </a:pPr>
            <a:r>
              <a:rPr lang="en-US" b="1" dirty="0"/>
              <a:t>Khảo sát hệ thống, xác định yêu cầu và phân tích hệ thống</a:t>
            </a:r>
          </a:p>
          <a:p>
            <a:pPr marL="0" lvl="0" indent="0">
              <a:buNone/>
            </a:pPr>
            <a:r>
              <a:rPr lang="en-US" dirty="0"/>
              <a:t>Về cơ sở vật chất gồm:</a:t>
            </a:r>
          </a:p>
          <a:p>
            <a:r>
              <a:rPr lang="en-US" dirty="0"/>
              <a:t>+ Máy tính để bàn.</a:t>
            </a:r>
          </a:p>
          <a:p>
            <a:r>
              <a:rPr lang="en-US" dirty="0"/>
              <a:t>+ Túi đựng thông tin sảm phẩm trên giấy tờ.</a:t>
            </a:r>
          </a:p>
          <a:p>
            <a:pPr lvl="0"/>
            <a:r>
              <a:rPr lang="en-US" dirty="0"/>
              <a:t>Phần mềm:</a:t>
            </a:r>
          </a:p>
          <a:p>
            <a:r>
              <a:rPr lang="en-US" dirty="0"/>
              <a:t>Nha khoa được quản lý, tính toán bằng phần mềm Excel của Microsoft, sau đó một số thông tin được lưu trữ trên máy, còn lại lưu trên sổ sách, giấy tờ.</a:t>
            </a:r>
          </a:p>
          <a:p>
            <a:pPr lvl="0"/>
            <a:r>
              <a:rPr lang="en-US" dirty="0"/>
              <a:t>Ưu  điểm của hệ thống: </a:t>
            </a:r>
          </a:p>
          <a:p>
            <a:r>
              <a:rPr lang="en-US" dirty="0"/>
              <a:t>+ Đây là phần mềm phổ biến được sử dụng nhiều trong công việc văn phòng, có giao diên thân thiện và dễ sử dụng đối với đa số người dùng.</a:t>
            </a:r>
          </a:p>
          <a:p>
            <a:r>
              <a:rPr lang="en-US" dirty="0"/>
              <a:t>+ Phần mềm dễ cài đặt trên các máy tính. </a:t>
            </a:r>
          </a:p>
          <a:p>
            <a:pPr lvl="0"/>
            <a:r>
              <a:rPr lang="en-US" dirty="0"/>
              <a:t>Nhược điểm:</a:t>
            </a:r>
          </a:p>
          <a:p>
            <a:r>
              <a:rPr lang="en-US" dirty="0"/>
              <a:t>+  Khi nhập dữ liệu vào mất nhiều thời gian nếu như dữ liệu cần nhập nhiều.</a:t>
            </a:r>
          </a:p>
          <a:p>
            <a:r>
              <a:rPr lang="en-US" dirty="0"/>
              <a:t>+ Quản lý không đồng bộ: Các thông tin về cùng một đối tượng có thể được lưu trữ ở nhiều file khác nhau mà chúng không có sự liên kết với nhau, từ đó dẫn tới tình trạng dư thừa dữ liệu, tốn dung lượng bộ nhớ.</a:t>
            </a:r>
          </a:p>
          <a:p>
            <a:r>
              <a:rPr lang="en-US" dirty="0"/>
              <a:t>+ Các chức năng khác nhau nhưng có liên quan với nhau lại không có sự liên kết gì với nhau.</a:t>
            </a:r>
          </a:p>
          <a:p>
            <a:endParaRPr lang="en-US" dirty="0"/>
          </a:p>
        </p:txBody>
      </p:sp>
    </p:spTree>
    <p:extLst>
      <p:ext uri="{BB962C8B-B14F-4D97-AF65-F5344CB8AC3E}">
        <p14:creationId xmlns:p14="http://schemas.microsoft.com/office/powerpoint/2010/main" val="312533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SỞ LÝ THUYẾT VÀ CÔNG NGHỆ</a:t>
            </a:r>
          </a:p>
        </p:txBody>
      </p:sp>
      <p:sp>
        <p:nvSpPr>
          <p:cNvPr id="3" name="Content Placeholder 2"/>
          <p:cNvSpPr>
            <a:spLocks noGrp="1"/>
          </p:cNvSpPr>
          <p:nvPr>
            <p:ph sz="quarter" idx="13"/>
          </p:nvPr>
        </p:nvSpPr>
        <p:spPr/>
        <p:txBody>
          <a:bodyPr>
            <a:normAutofit fontScale="70000" lnSpcReduction="20000"/>
          </a:bodyPr>
          <a:lstStyle/>
          <a:p>
            <a:pPr marL="0" lvl="1" indent="0">
              <a:spcBef>
                <a:spcPts val="1000"/>
              </a:spcBef>
              <a:buNone/>
            </a:pPr>
            <a:r>
              <a:rPr lang="en-US" b="1" dirty="0"/>
              <a:t>Khảo sát hệ thống, xác định yêu cầu và phân tích hệ </a:t>
            </a:r>
            <a:r>
              <a:rPr lang="en-US" b="1" dirty="0" smtClean="0"/>
              <a:t>thống</a:t>
            </a:r>
          </a:p>
          <a:p>
            <a:pPr marL="0" lvl="1" indent="0">
              <a:spcBef>
                <a:spcPts val="1000"/>
              </a:spcBef>
              <a:buNone/>
            </a:pPr>
            <a:r>
              <a:rPr lang="en-US" b="1" dirty="0" smtClean="0"/>
              <a:t>Xác </a:t>
            </a:r>
            <a:r>
              <a:rPr lang="en-US" b="1" dirty="0"/>
              <a:t>định yêu cầu hệ </a:t>
            </a:r>
            <a:r>
              <a:rPr lang="en-US" b="1" dirty="0" smtClean="0"/>
              <a:t>thống:</a:t>
            </a:r>
          </a:p>
          <a:p>
            <a:r>
              <a:rPr lang="en-US" dirty="0" smtClean="0"/>
              <a:t> </a:t>
            </a:r>
            <a:r>
              <a:rPr lang="en-US" dirty="0"/>
              <a:t>Tổng quan, giới thiệu về phòng khám: </a:t>
            </a:r>
            <a:endParaRPr lang="en-US" sz="1200" i="1" dirty="0"/>
          </a:p>
          <a:p>
            <a:r>
              <a:rPr lang="en-US" dirty="0"/>
              <a:t>Giới thiệu thông tin về phòng khám  được hiển thị ở trang chủ của trang web đó, giúp khách hàng có thể tìm hiểu các thông tin dịch vụ có trong phòng khám.</a:t>
            </a:r>
            <a:endParaRPr lang="en-US" sz="1200" i="1" dirty="0"/>
          </a:p>
          <a:p>
            <a:r>
              <a:rPr lang="en-US" dirty="0" smtClean="0"/>
              <a:t>Chức </a:t>
            </a:r>
            <a:r>
              <a:rPr lang="en-US" dirty="0"/>
              <a:t>năng quản lý dịch vụ</a:t>
            </a:r>
            <a:endParaRPr lang="en-US" sz="1200" i="1" dirty="0"/>
          </a:p>
          <a:p>
            <a:r>
              <a:rPr lang="en-US" dirty="0"/>
              <a:t>Quản lý dịch vụ có trong phòng khám, dịch vụ mới,…</a:t>
            </a:r>
            <a:endParaRPr lang="en-US" sz="1200" i="1" dirty="0"/>
          </a:p>
          <a:p>
            <a:r>
              <a:rPr lang="en-US" dirty="0" smtClean="0"/>
              <a:t>Nhân </a:t>
            </a:r>
            <a:r>
              <a:rPr lang="en-US" dirty="0"/>
              <a:t>viên đặt lịch khám cho bác sĩ khi có lịch khám của bệnh nhân.</a:t>
            </a:r>
            <a:endParaRPr lang="en-US" sz="1200" i="1" dirty="0"/>
          </a:p>
          <a:p>
            <a:r>
              <a:rPr lang="en-US" dirty="0" smtClean="0"/>
              <a:t>Quản </a:t>
            </a:r>
            <a:r>
              <a:rPr lang="en-US" dirty="0"/>
              <a:t>lý thu chi</a:t>
            </a:r>
            <a:endParaRPr lang="en-US" sz="1200" i="1" dirty="0"/>
          </a:p>
          <a:p>
            <a:r>
              <a:rPr lang="en-US" dirty="0"/>
              <a:t>Tính tiền mà khách hàng phải trả trong mỗi đợt khám.</a:t>
            </a:r>
            <a:endParaRPr lang="en-US" sz="1200" i="1" dirty="0"/>
          </a:p>
          <a:p>
            <a:pPr marL="0" lvl="1" indent="0">
              <a:spcBef>
                <a:spcPts val="1000"/>
              </a:spcBef>
              <a:buNone/>
            </a:pPr>
            <a:endParaRPr lang="en-US" b="1" dirty="0"/>
          </a:p>
        </p:txBody>
      </p:sp>
    </p:spTree>
    <p:extLst>
      <p:ext uri="{BB962C8B-B14F-4D97-AF65-F5344CB8AC3E}">
        <p14:creationId xmlns:p14="http://schemas.microsoft.com/office/powerpoint/2010/main" val="163193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US" sz="4000" b="1" dirty="0" smtClean="0"/>
              <a:t>PHP là gì ?</a:t>
            </a:r>
            <a:endParaRPr lang="en-US" sz="4000" dirty="0"/>
          </a:p>
        </p:txBody>
      </p:sp>
      <p:sp>
        <p:nvSpPr>
          <p:cNvPr id="3" name="Content Placeholder 2"/>
          <p:cNvSpPr>
            <a:spLocks noGrp="1"/>
          </p:cNvSpPr>
          <p:nvPr>
            <p:ph sz="quarter" idx="13"/>
          </p:nvPr>
        </p:nvSpPr>
        <p:spPr/>
        <p:txBody>
          <a:bodyPr/>
          <a:lstStyle/>
          <a:p>
            <a:pPr lvl="0"/>
            <a:r>
              <a:rPr lang="en-US" dirty="0"/>
              <a:t>PHP (viết tắt của cụm từ Personal Home Page) là ngôn ngữ lập trình kịch bản (scripting language) mã nguồn mở được dùng phổ biến để ra tạo các ứng dụng web chạy trên máy chủ. Mã lệnh PHP có thể được nhúng vào trong trang HTML nhờ sử dụng cặp thẻ PHP</a:t>
            </a:r>
          </a:p>
          <a:p>
            <a:endParaRPr lang="en-US" dirty="0"/>
          </a:p>
        </p:txBody>
      </p:sp>
    </p:spTree>
    <p:extLst>
      <p:ext uri="{BB962C8B-B14F-4D97-AF65-F5344CB8AC3E}">
        <p14:creationId xmlns:p14="http://schemas.microsoft.com/office/powerpoint/2010/main" val="247282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lnSpc>
                <a:spcPct val="90000"/>
              </a:lnSpc>
              <a:spcBef>
                <a:spcPct val="0"/>
              </a:spcBef>
            </a:pPr>
            <a:r>
              <a:rPr lang="en-US" sz="4000" b="1" dirty="0"/>
              <a:t>Laravel là gì?</a:t>
            </a:r>
            <a:r>
              <a:rPr lang="en-US" sz="1800" b="1" dirty="0"/>
              <a:t/>
            </a:r>
            <a:br>
              <a:rPr lang="en-US" sz="1800" b="1" dirty="0"/>
            </a:br>
            <a:endParaRPr lang="en-US" dirty="0"/>
          </a:p>
        </p:txBody>
      </p:sp>
      <p:sp>
        <p:nvSpPr>
          <p:cNvPr id="3" name="Content Placeholder 2"/>
          <p:cNvSpPr>
            <a:spLocks noGrp="1"/>
          </p:cNvSpPr>
          <p:nvPr>
            <p:ph sz="quarter" idx="13"/>
          </p:nvPr>
        </p:nvSpPr>
        <p:spPr/>
        <p:txBody>
          <a:bodyPr/>
          <a:lstStyle/>
          <a:p>
            <a:r>
              <a:rPr lang="en-US" b="1" dirty="0"/>
              <a:t>Laravel</a:t>
            </a:r>
            <a:r>
              <a:rPr lang="en-US" dirty="0"/>
              <a:t> là một PHP Framework mã nguồn mở miễn phí, được phát triển bởi Taylor Otwell với phiên bản đầu tiên được ra mắt vào tháng 6 năm 2011. </a:t>
            </a:r>
            <a:r>
              <a:rPr lang="en-US" b="1" dirty="0"/>
              <a:t>Laravel</a:t>
            </a:r>
            <a:r>
              <a:rPr lang="en-US" dirty="0"/>
              <a:t> ra đời nhằm mục đích hỗ trợ phát triển các ứng dụng web, dựa trên mô hình MVC (Model – View – Controller).  </a:t>
            </a:r>
          </a:p>
          <a:p>
            <a:r>
              <a:rPr lang="en-US" b="1" dirty="0"/>
              <a:t>Laravel</a:t>
            </a:r>
            <a:r>
              <a:rPr lang="en-US" dirty="0"/>
              <a:t> hiện được phát hành theo giấy phép MIT, với source code được lưu trữ tại Gitthub</a:t>
            </a:r>
            <a:endParaRPr lang="en-US" dirty="0"/>
          </a:p>
        </p:txBody>
      </p:sp>
    </p:spTree>
    <p:extLst>
      <p:ext uri="{BB962C8B-B14F-4D97-AF65-F5344CB8AC3E}">
        <p14:creationId xmlns:p14="http://schemas.microsoft.com/office/powerpoint/2010/main" val="277919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Tính năng </a:t>
            </a:r>
            <a:r>
              <a:rPr lang="en-US" b="1" dirty="0"/>
              <a:t>Laravel</a:t>
            </a:r>
            <a:endParaRPr lang="en-US" dirty="0"/>
          </a:p>
        </p:txBody>
      </p:sp>
      <p:sp>
        <p:nvSpPr>
          <p:cNvPr id="3" name="Content Placeholder 2"/>
          <p:cNvSpPr>
            <a:spLocks noGrp="1"/>
          </p:cNvSpPr>
          <p:nvPr>
            <p:ph sz="quarter" idx="13"/>
          </p:nvPr>
        </p:nvSpPr>
        <p:spPr/>
        <p:txBody>
          <a:bodyPr>
            <a:normAutofit fontScale="77500" lnSpcReduction="20000"/>
          </a:bodyPr>
          <a:lstStyle/>
          <a:p>
            <a:pPr marL="228600" lvl="3">
              <a:spcBef>
                <a:spcPts val="1000"/>
              </a:spcBef>
            </a:pPr>
            <a:r>
              <a:rPr lang="en-US" sz="2100" b="1" dirty="0"/>
              <a:t>Tính năng quản lý phụ </a:t>
            </a:r>
            <a:r>
              <a:rPr lang="en-US" sz="2100" b="1" dirty="0"/>
              <a:t>thuộc</a:t>
            </a:r>
          </a:p>
          <a:p>
            <a:pPr marL="228600" lvl="3">
              <a:spcBef>
                <a:spcPts val="1000"/>
              </a:spcBef>
            </a:pPr>
            <a:r>
              <a:rPr lang="en-US" sz="2100" b="1" dirty="0"/>
              <a:t>Tính mô đun</a:t>
            </a:r>
          </a:p>
          <a:p>
            <a:pPr marL="228600" lvl="3">
              <a:spcBef>
                <a:spcPts val="1000"/>
              </a:spcBef>
            </a:pPr>
            <a:r>
              <a:rPr lang="en-US" sz="2100" b="1" dirty="0"/>
              <a:t>Tính năng xác thực</a:t>
            </a:r>
          </a:p>
          <a:p>
            <a:pPr marL="228600" lvl="3">
              <a:spcBef>
                <a:spcPts val="1000"/>
              </a:spcBef>
            </a:pPr>
            <a:r>
              <a:rPr lang="en-US" sz="2100" b="1" dirty="0"/>
              <a:t>Tính năng </a:t>
            </a:r>
            <a:r>
              <a:rPr lang="en-US" sz="2100" b="1" dirty="0"/>
              <a:t>Caching</a:t>
            </a:r>
          </a:p>
          <a:p>
            <a:pPr marL="228600" lvl="3">
              <a:spcBef>
                <a:spcPts val="1000"/>
              </a:spcBef>
            </a:pPr>
            <a:r>
              <a:rPr lang="en-US" sz="2100" b="1" dirty="0"/>
              <a:t>Định tuyến (Routing)</a:t>
            </a:r>
          </a:p>
          <a:p>
            <a:pPr marL="228600" lvl="3">
              <a:spcBef>
                <a:spcPts val="1000"/>
              </a:spcBef>
            </a:pPr>
            <a:r>
              <a:rPr lang="en-US" sz="2100" b="1" dirty="0"/>
              <a:t>Restful </a:t>
            </a:r>
            <a:r>
              <a:rPr lang="en-US" sz="2100" b="1" dirty="0"/>
              <a:t>Controllers</a:t>
            </a:r>
          </a:p>
          <a:p>
            <a:pPr marL="228600" lvl="3">
              <a:spcBef>
                <a:spcPts val="1000"/>
              </a:spcBef>
            </a:pPr>
            <a:r>
              <a:rPr lang="en-US" sz="2100" b="1" dirty="0"/>
              <a:t>Kiểm thử và gỡ lỗi</a:t>
            </a:r>
          </a:p>
          <a:p>
            <a:pPr marL="228600" lvl="3">
              <a:spcBef>
                <a:spcPts val="1000"/>
              </a:spcBef>
            </a:pPr>
            <a:r>
              <a:rPr lang="en-US" sz="2100" b="1" dirty="0"/>
              <a:t>Template Engine</a:t>
            </a:r>
          </a:p>
          <a:p>
            <a:pPr marL="228600" lvl="3">
              <a:spcBef>
                <a:spcPts val="1000"/>
              </a:spcBef>
            </a:pPr>
            <a:r>
              <a:rPr lang="en-US" sz="2100" b="1" dirty="0"/>
              <a:t>Tính năng Database Query Builder</a:t>
            </a:r>
          </a:p>
          <a:p>
            <a:endParaRPr lang="en-US" dirty="0" smtClean="0"/>
          </a:p>
        </p:txBody>
      </p:sp>
    </p:spTree>
    <p:extLst>
      <p:ext uri="{BB962C8B-B14F-4D97-AF65-F5344CB8AC3E}">
        <p14:creationId xmlns:p14="http://schemas.microsoft.com/office/powerpoint/2010/main" val="144306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PHÂN TÍCH THIẾT KẾ</a:t>
            </a:r>
            <a:endParaRPr lang="en-US" sz="4000"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3985" y="2366963"/>
            <a:ext cx="8562110" cy="3424237"/>
          </a:xfrm>
          <a:prstGeom prst="rect">
            <a:avLst/>
          </a:prstGeom>
        </p:spPr>
      </p:pic>
      <p:sp>
        <p:nvSpPr>
          <p:cNvPr id="5" name="Rectangle 4"/>
          <p:cNvSpPr/>
          <p:nvPr/>
        </p:nvSpPr>
        <p:spPr>
          <a:xfrm>
            <a:off x="4252454" y="5943469"/>
            <a:ext cx="2706190" cy="296428"/>
          </a:xfrm>
          <a:prstGeom prst="rect">
            <a:avLst/>
          </a:prstGeom>
        </p:spPr>
        <p:txBody>
          <a:bodyPr wrap="none">
            <a:spAutoFit/>
          </a:bodyPr>
          <a:lstStyle/>
          <a:p>
            <a:pPr marR="0" lvl="2" algn="just">
              <a:lnSpc>
                <a:spcPct val="110000"/>
              </a:lnSpc>
              <a:spcBef>
                <a:spcPts val="600"/>
              </a:spcBef>
              <a:spcAft>
                <a:spcPts val="0"/>
              </a:spcAft>
            </a:pPr>
            <a:r>
              <a:rPr lang="en-US" sz="1300" b="1" dirty="0">
                <a:solidFill>
                  <a:srgbClr val="000000"/>
                </a:solidFill>
                <a:latin typeface="Times New Roman" panose="02020603050405020304" pitchFamily="18" charset="0"/>
                <a:ea typeface="Times New Roman" panose="02020603050405020304" pitchFamily="18" charset="0"/>
              </a:rPr>
              <a:t>Usecase Diagram User</a:t>
            </a:r>
            <a:endParaRPr lang="en-US" sz="13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969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TÍCH THIẾT KẾ</a:t>
            </a:r>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359429" y="2214694"/>
            <a:ext cx="7473141" cy="3424237"/>
          </a:xfrm>
          <a:prstGeom prst="rect">
            <a:avLst/>
          </a:prstGeom>
        </p:spPr>
      </p:pic>
      <p:sp>
        <p:nvSpPr>
          <p:cNvPr id="5" name="Rectangle 4"/>
          <p:cNvSpPr/>
          <p:nvPr/>
        </p:nvSpPr>
        <p:spPr>
          <a:xfrm>
            <a:off x="4900800" y="5729839"/>
            <a:ext cx="2390398"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Usecase diagram admin</a:t>
            </a:r>
            <a:endParaRPr lang="en-US" dirty="0"/>
          </a:p>
        </p:txBody>
      </p:sp>
    </p:spTree>
    <p:extLst>
      <p:ext uri="{BB962C8B-B14F-4D97-AF65-F5344CB8AC3E}">
        <p14:creationId xmlns:p14="http://schemas.microsoft.com/office/powerpoint/2010/main" val="28090690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TotalTime>
  <Words>1142</Words>
  <Application>Microsoft Office PowerPoint</Application>
  <PresentationFormat>Widescreen</PresentationFormat>
  <Paragraphs>184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Tw Cen MT</vt:lpstr>
      <vt:lpstr>Droplet</vt:lpstr>
      <vt:lpstr>BÁO CÁO MÔN HỌC ĐỒ ÁN CHUYÊN NGÀNH </vt:lpstr>
      <vt:lpstr>GIỚI THIỆU</vt:lpstr>
      <vt:lpstr>CƠ SỞ LÝ THUYẾT VÀ CÔNG NGHỆ</vt:lpstr>
      <vt:lpstr>CƠ SỞ LÝ THUYẾT VÀ CÔNG NGHỆ</vt:lpstr>
      <vt:lpstr>PHP là gì ?</vt:lpstr>
      <vt:lpstr>Laravel là gì? </vt:lpstr>
      <vt:lpstr>Tính năng Laravel</vt:lpstr>
      <vt:lpstr>PHÂN TÍCH THIẾT KẾ</vt:lpstr>
      <vt:lpstr>PHÂN TÍCH THIẾT KẾ</vt:lpstr>
      <vt:lpstr>PHÂN TÍCH THIẾT KẾ</vt:lpstr>
      <vt:lpstr>XÂY DỰNG VÀ CÀI ĐẶT HỆ THỐNG </vt:lpstr>
      <vt:lpstr>XÂY DỰNG VÀ CÀI ĐẶT HỆ THỐNG </vt:lpstr>
      <vt:lpstr>XÂY DỰNG VÀ CÀI ĐẶT HỆ THỐNG </vt:lpstr>
      <vt:lpstr>KẾT LUẬN</vt:lpstr>
      <vt:lpstr>KẾT LUẬN</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ĐỒ ÁN CHUYÊN NGÀNH</dc:title>
  <dc:creator>Truong Quo</dc:creator>
  <cp:lastModifiedBy>Truong Quo</cp:lastModifiedBy>
  <cp:revision>2</cp:revision>
  <dcterms:created xsi:type="dcterms:W3CDTF">2021-11-29T19:17:28Z</dcterms:created>
  <dcterms:modified xsi:type="dcterms:W3CDTF">2021-11-29T19:31:14Z</dcterms:modified>
</cp:coreProperties>
</file>