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9" d="100"/>
          <a:sy n="109" d="100"/>
        </p:scale>
        <p:origin x="14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A45D-F96B-C246-A96A-DBD3C95A6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34A85-9A9B-F044-8D61-9AD351998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89EDC-8841-3040-9D19-1BD07E9A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26C1-ED2F-7846-9C33-25EC191A8BA0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8EC3A-0145-4D45-8BAD-52923795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E847E-1273-6C44-A3FF-42E71928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CD32B-E636-AA44-9BFD-D9BB87B3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7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3C54-846D-7C4F-8C19-ACF63536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7FD56-5ECB-7E47-9687-30BC5FBE5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743A3-6053-A648-8FD5-5F1562E8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26C1-ED2F-7846-9C33-25EC191A8BA0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D638B-AD78-F746-BD60-BB3F7050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F8C8-D7AC-DA4A-BF95-6A6B1715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CD32B-E636-AA44-9BFD-D9BB87B3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4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F9E25-81A2-9E4C-A254-8534CD1E8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BDA41-BC70-7A46-BE8D-BA2242568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93B7B-C0DB-0245-9C82-2ECE5FE1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26C1-ED2F-7846-9C33-25EC191A8BA0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A7E2-7E82-A341-A7E1-16A13D19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189A1-C9A1-444F-B2DD-E2D19A5E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CD32B-E636-AA44-9BFD-D9BB87B3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7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283B-31C8-D44C-ABF1-02C1EF9F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FE8A-AA81-6A4E-9EEB-64248BD1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E0EDB-B50A-9E49-9336-C506DA5C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26C1-ED2F-7846-9C33-25EC191A8BA0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FD5F3-1CD4-C24C-8231-70F8DFA7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A1B7-31EE-FB4A-8468-3A19D2F4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CD32B-E636-AA44-9BFD-D9BB87B3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6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77CA-8C40-484E-AC03-8E14D4F7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9C42B-9F65-9D49-ADF9-75C86F6AA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3F665-13D0-D84C-B5FB-244402C8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26C1-ED2F-7846-9C33-25EC191A8BA0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198A4-7EA7-A846-9C43-86F6EEEC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79521-970C-4F49-9DD3-9361EE4F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CD32B-E636-AA44-9BFD-D9BB87B3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7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1EA4-5266-3742-87AD-1B7D5441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92855-E115-C842-8657-9DD87A7DA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4B234-6CDB-2347-B7CC-F6F0368BD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37479-CD4A-A34C-B16E-9F3D14E5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26C1-ED2F-7846-9C33-25EC191A8BA0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EACEB-F4BC-1748-8FF2-A6EDECE4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46F90-CD02-D34E-AAFC-8C18FA24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CD32B-E636-AA44-9BFD-D9BB87B3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D55E-AF00-AC42-990D-4F027659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86FB2-BA70-3B4E-A054-C6C0CA0B1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EA772-1F9E-DE47-9494-C09C05F01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14E8B-DE41-734F-BCDE-2A27BE0EE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75F5C-E2D0-7847-8C63-93EFD641F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76008-EBA5-E24C-B722-713F29B5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26C1-ED2F-7846-9C33-25EC191A8BA0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3D1EE-8E1A-E343-92BE-423021C8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E2688-8193-E64F-9CAC-B6B18791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CD32B-E636-AA44-9BFD-D9BB87B3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3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1B37-5322-9343-B3B6-C78A9A11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18448-ED08-5F4D-9557-80743BB4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26C1-ED2F-7846-9C33-25EC191A8BA0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48784-8D8A-3A46-A900-451C5CFE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CB6A7-BD10-B249-AF02-7F506CCA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CD32B-E636-AA44-9BFD-D9BB87B3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3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FAD44-776E-2349-9011-B25026C4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26C1-ED2F-7846-9C33-25EC191A8BA0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11847-711B-F748-9D94-0E145C7C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970BE-B317-E741-9698-8FE001DA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CD32B-E636-AA44-9BFD-D9BB87B3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6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07B1-D4D0-6641-979F-75B0D951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BBDE-9D84-F744-9520-3F23FCA80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51185-AC43-3E46-8259-B437E6E7E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78732-136B-084C-9AEF-3AC37B9A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26C1-ED2F-7846-9C33-25EC191A8BA0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DD04E-F7C4-4242-A52E-DB5E04C3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78D47-8B16-0642-9A8D-DDD6DF6F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CD32B-E636-AA44-9BFD-D9BB87B3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0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B941-8F5B-E940-B6A0-F0BA8235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D50BF-1904-5F4C-892B-BF33FE45C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03251-BF08-1243-A181-E1EBC26D6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03048-91C1-CE4F-968F-68F4C6A5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26C1-ED2F-7846-9C33-25EC191A8BA0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F464B-9A5F-BA44-8484-4BE8B354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40104-8C15-EC4B-BDC3-7ACDEA4A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CD32B-E636-AA44-9BFD-D9BB87B3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1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A142F-10CE-4A41-8D71-68BA1633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646FF-C4F3-284A-8CC0-7C766C8C2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59A5D-AEBA-B74E-AAAA-027715D81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B26C1-ED2F-7846-9C33-25EC191A8BA0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15B64-94EC-4D43-8C3F-1FBF613A4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D8AAF-6EFD-CD4A-84FB-E3A36D41D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CD32B-E636-AA44-9BFD-D9BB87B3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2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1C7B-E369-8740-A302-D733EA92E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b="1" dirty="0">
                <a:solidFill>
                  <a:srgbClr val="525788"/>
                </a:solidFill>
              </a:rPr>
              <a:t>Filtering Spam with Behavioral Blacklisting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DA7B8-1D4A-8C4D-9355-30C1F2BD7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100"/>
            </a:pPr>
            <a:r>
              <a:rPr lang="en-US" b="1" dirty="0" err="1">
                <a:solidFill>
                  <a:schemeClr val="dk1"/>
                </a:solidFill>
              </a:rPr>
              <a:t>Dat</a:t>
            </a:r>
            <a:r>
              <a:rPr lang="en-US" b="1" dirty="0">
                <a:solidFill>
                  <a:schemeClr val="dk1"/>
                </a:solidFill>
              </a:rPr>
              <a:t> Quoc Ngo</a:t>
            </a:r>
          </a:p>
          <a:p>
            <a:pPr lvl="0">
              <a:lnSpc>
                <a:spcPct val="115000"/>
              </a:lnSpc>
              <a:spcBef>
                <a:spcPts val="500"/>
              </a:spcBef>
            </a:pPr>
            <a:r>
              <a:rPr lang="en-US" dirty="0">
                <a:solidFill>
                  <a:schemeClr val="dk1"/>
                </a:solidFill>
              </a:rPr>
              <a:t>University of Texas at Dallas</a:t>
            </a:r>
          </a:p>
          <a:p>
            <a:pPr lvl="0">
              <a:lnSpc>
                <a:spcPct val="115000"/>
              </a:lnSpc>
              <a:spcBef>
                <a:spcPts val="500"/>
              </a:spcBef>
            </a:pPr>
            <a:r>
              <a:rPr lang="en-US" dirty="0">
                <a:solidFill>
                  <a:schemeClr val="dk1"/>
                </a:solidFill>
              </a:rPr>
              <a:t>October 29, 2021</a:t>
            </a:r>
          </a:p>
        </p:txBody>
      </p:sp>
    </p:spTree>
    <p:extLst>
      <p:ext uri="{BB962C8B-B14F-4D97-AF65-F5344CB8AC3E}">
        <p14:creationId xmlns:p14="http://schemas.microsoft.com/office/powerpoint/2010/main" val="3176572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63D9-D21E-734F-9F16-4ED24BD3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Solution: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SpamTracker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00882-1A89-224C-92A0-24B35586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Classifies email senders by sending behaviors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Hypothesis: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Sending patterns of spamming hosts – similar to others and stable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 across domains, even sending low volumes of spam to each domain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-&gt; Clustering based ono sending patterns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023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662B-2001-A540-9096-9940B1F8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Solution: Algorithm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821A1-1040-5C48-B0D5-0C8C3F1A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Stages:</a:t>
            </a:r>
          </a:p>
          <a:p>
            <a:r>
              <a:rPr lang="en-US" dirty="0"/>
              <a:t>Clustering: Spectral Clustering</a:t>
            </a:r>
          </a:p>
          <a:p>
            <a:pPr lvl="1"/>
            <a:r>
              <a:rPr lang="en-US" dirty="0"/>
              <a:t>Yields a set of clusters of IP addresses C = {C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, …, C</a:t>
            </a:r>
            <a:r>
              <a:rPr lang="en-US" baseline="-25000" dirty="0"/>
              <a:t>k</a:t>
            </a:r>
            <a:r>
              <a:rPr lang="en-US" dirty="0"/>
              <a:t>}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Compute the max similarity of the IP address’s sending behavior to any of clusters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8D39113-171D-A24F-AF6C-2CF6DFDE0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331" y="5155223"/>
            <a:ext cx="3683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90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071B-ED76-434A-8F2C-253D5194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Solution: Algorithm - Clustering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FC01-875E-CA47-97E2-C2611589D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n x d x 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matrix M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 – number of IP addresses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 – number of domains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 – time windows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Denoted as M(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j, k)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Collapses into M matrix of size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n x d</a:t>
            </a:r>
          </a:p>
        </p:txBody>
      </p:sp>
      <p:pic>
        <p:nvPicPr>
          <p:cNvPr id="6" name="Picture 5" descr="Schematic&#10;&#10;Description automatically generated with low confidence">
            <a:extLst>
              <a:ext uri="{FF2B5EF4-FFF2-40B4-BE49-F238E27FC236}">
                <a16:creationId xmlns:a16="http://schemas.microsoft.com/office/drawing/2014/main" id="{CA0083D1-891C-AD48-BCE5-A98EBAFA5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00" y="4437131"/>
            <a:ext cx="42418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6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ADFF-7F8C-8B4B-ADD5-3853CFE4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Solution: Algorithm - Clustering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3F75-B1EB-F142-A39E-F5B669E9E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Spectral Clustering:</a:t>
            </a:r>
          </a:p>
          <a:p>
            <a:pPr lvl="1"/>
            <a:r>
              <a:rPr lang="en-US" dirty="0"/>
              <a:t>Yields a set of clusters of IP addresses C = {C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, …, C</a:t>
            </a:r>
            <a:r>
              <a:rPr lang="en-US" baseline="-25000" dirty="0"/>
              <a:t>k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Compute </a:t>
            </a:r>
            <a:r>
              <a:rPr lang="en-US" dirty="0" err="1"/>
              <a:t>c</a:t>
            </a:r>
            <a:r>
              <a:rPr lang="en-US" baseline="-25000" dirty="0" err="1"/>
              <a:t>avg</a:t>
            </a:r>
            <a:r>
              <a:rPr lang="en-US" dirty="0"/>
              <a:t> for each cluster</a:t>
            </a:r>
          </a:p>
          <a:p>
            <a:pPr lvl="1"/>
            <a:r>
              <a:rPr lang="en-US" dirty="0"/>
              <a:t>Save </a:t>
            </a:r>
            <a:r>
              <a:rPr lang="en-US" dirty="0" err="1"/>
              <a:t>c</a:t>
            </a:r>
            <a:r>
              <a:rPr lang="en-US" baseline="-25000" dirty="0" err="1"/>
              <a:t>avg</a:t>
            </a:r>
            <a:r>
              <a:rPr lang="en-US" dirty="0"/>
              <a:t> for reference use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23CC1B6-1542-8540-A1F5-DC23186A3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577" y="3676162"/>
            <a:ext cx="45466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12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F038-3FBD-9A48-978E-0F33498A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Solution: Algorithm - Classification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EEEE9-0C35-6840-A69C-79FFD1C9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a </a:t>
            </a:r>
            <a:r>
              <a:rPr lang="en-US" i="1" dirty="0"/>
              <a:t>1 x d</a:t>
            </a:r>
            <a:r>
              <a:rPr lang="en-US" dirty="0"/>
              <a:t> vector </a:t>
            </a:r>
            <a:r>
              <a:rPr lang="en-US" i="1" dirty="0"/>
              <a:t>r</a:t>
            </a:r>
            <a:r>
              <a:rPr lang="en-US" dirty="0"/>
              <a:t> – recent behavior of an IP</a:t>
            </a:r>
          </a:p>
          <a:p>
            <a:pPr lvl="1"/>
            <a:r>
              <a:rPr lang="en-US" dirty="0"/>
              <a:t>d – number of domains</a:t>
            </a:r>
          </a:p>
          <a:p>
            <a:r>
              <a:rPr lang="en-US" dirty="0"/>
              <a:t>Compute the similarity scores for all clusters</a:t>
            </a:r>
          </a:p>
          <a:p>
            <a:r>
              <a:rPr lang="en-US" dirty="0"/>
              <a:t>Select the cluster with the max similarity score</a:t>
            </a:r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9BCE2CDA-ECFE-0446-AEB1-70CA424FF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285" y="2206991"/>
            <a:ext cx="4191000" cy="1536700"/>
          </a:xfrm>
          <a:prstGeom prst="rect">
            <a:avLst/>
          </a:prstGeo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B660F74F-5405-0648-BCB7-BC37218D2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442" y="4131652"/>
            <a:ext cx="4610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50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CBC4-7C2D-4A49-B7F2-7389F6B8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Solution: Algorithm - Design</a:t>
            </a:r>
            <a:endParaRPr lang="en-US" sz="34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4AD85B2-4D3C-5C4C-8809-0E020A222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3148" y="262226"/>
            <a:ext cx="5285775" cy="63335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E73943-E4CA-644D-A99E-0C342C3CE79A}"/>
              </a:ext>
            </a:extLst>
          </p:cNvPr>
          <p:cNvSpPr txBox="1"/>
          <p:nvPr/>
        </p:nvSpPr>
        <p:spPr>
          <a:xfrm>
            <a:off x="838200" y="1793587"/>
            <a:ext cx="4706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Due to expensive cost of the Spectral Clustering,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</a:t>
            </a:r>
            <a:r>
              <a:rPr lang="en-US" baseline="-25000" dirty="0" err="1"/>
              <a:t>avg</a:t>
            </a:r>
            <a:r>
              <a:rPr lang="en-US" dirty="0"/>
              <a:t> of all clusters are saved in advanced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S(r) is computed per lookup</a:t>
            </a:r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8CBCB424-CAA2-5E4C-8427-C1E79D022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27" y="4141084"/>
            <a:ext cx="4610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83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0CE3-3766-8945-8BC0-993526C4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Solution: Changes in Sending Behaviors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180B6-4C2C-294C-9478-6B4A95FC2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</a:t>
            </a:r>
            <a:r>
              <a:rPr lang="en-US" dirty="0" err="1"/>
              <a:t>recluster</a:t>
            </a:r>
            <a:r>
              <a:rPr lang="en-US" dirty="0"/>
              <a:t> as sending patterns change</a:t>
            </a:r>
          </a:p>
          <a:p>
            <a:r>
              <a:rPr lang="en-US" dirty="0"/>
              <a:t>Issue: </a:t>
            </a:r>
          </a:p>
          <a:p>
            <a:pPr lvl="1"/>
            <a:r>
              <a:rPr lang="en-US" dirty="0" err="1"/>
              <a:t>Reclustering</a:t>
            </a:r>
            <a:r>
              <a:rPr lang="en-US" dirty="0"/>
              <a:t> cost increases with larger input matrices (large time windows)</a:t>
            </a:r>
          </a:p>
          <a:p>
            <a:pPr lvl="1"/>
            <a:r>
              <a:rPr lang="en-US" dirty="0"/>
              <a:t>Preserving historical information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Scale </a:t>
            </a:r>
            <a:r>
              <a:rPr lang="en-US" dirty="0" err="1"/>
              <a:t>c</a:t>
            </a:r>
            <a:r>
              <a:rPr lang="en-US" baseline="-25000" dirty="0" err="1"/>
              <a:t>avg</a:t>
            </a:r>
            <a:r>
              <a:rPr lang="en-US" dirty="0"/>
              <a:t> in the previous stage by the cluster size in the current state</a:t>
            </a:r>
          </a:p>
          <a:p>
            <a:pPr lvl="1"/>
            <a:r>
              <a:rPr lang="en-US" dirty="0"/>
              <a:t>Add scaled </a:t>
            </a:r>
            <a:r>
              <a:rPr lang="en-US" dirty="0" err="1"/>
              <a:t>c</a:t>
            </a:r>
            <a:r>
              <a:rPr lang="en-US" baseline="-25000" dirty="0" err="1"/>
              <a:t>avg</a:t>
            </a:r>
            <a:r>
              <a:rPr lang="en-US" dirty="0"/>
              <a:t> to </a:t>
            </a:r>
            <a:r>
              <a:rPr lang="en-US" dirty="0" err="1"/>
              <a:t>c</a:t>
            </a:r>
            <a:r>
              <a:rPr lang="en-US" baseline="-25000" dirty="0" err="1"/>
              <a:t>avg</a:t>
            </a:r>
            <a:r>
              <a:rPr lang="en-US" dirty="0"/>
              <a:t> in the current stage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14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A6EE-8963-094B-A19A-98AC575D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A73AD7B-6DB1-6143-A66D-2648CD7B7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2266279"/>
            <a:ext cx="8572500" cy="2743200"/>
          </a:xfrm>
        </p:spPr>
      </p:pic>
    </p:spTree>
    <p:extLst>
      <p:ext uri="{BB962C8B-B14F-4D97-AF65-F5344CB8AC3E}">
        <p14:creationId xmlns:p14="http://schemas.microsoft.com/office/powerpoint/2010/main" val="288141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291E-EEFD-2F46-B3AC-96BB9F58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en-US" sz="3400" dirty="0"/>
          </a:p>
        </p:txBody>
      </p:sp>
      <p:pic>
        <p:nvPicPr>
          <p:cNvPr id="5" name="Content Placeholder 4" descr="A picture containing map&#10;&#10;Description automatically generated">
            <a:extLst>
              <a:ext uri="{FF2B5EF4-FFF2-40B4-BE49-F238E27FC236}">
                <a16:creationId xmlns:a16="http://schemas.microsoft.com/office/drawing/2014/main" id="{32391005-3A4D-384D-9AD3-1BDD41847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611" y="1825625"/>
            <a:ext cx="5856777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B893F1-807B-6A47-87BF-5F9195796623}"/>
              </a:ext>
            </a:extLst>
          </p:cNvPr>
          <p:cNvSpPr txBox="1"/>
          <p:nvPr/>
        </p:nvSpPr>
        <p:spPr>
          <a:xfrm>
            <a:off x="838432" y="1640959"/>
            <a:ext cx="3153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[t, t + ∆t), ∆t = 6 hours</a:t>
            </a:r>
          </a:p>
        </p:txBody>
      </p:sp>
    </p:spTree>
    <p:extLst>
      <p:ext uri="{BB962C8B-B14F-4D97-AF65-F5344CB8AC3E}">
        <p14:creationId xmlns:p14="http://schemas.microsoft.com/office/powerpoint/2010/main" val="2388237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3564-7D8D-0A40-90E4-2371FC91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en-US" sz="3400" dirty="0"/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45166677-421B-744B-B020-2A32408A1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586" y="1825625"/>
            <a:ext cx="5532827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99A597-CCE4-D848-9474-82F0245F5E7E}"/>
              </a:ext>
            </a:extLst>
          </p:cNvPr>
          <p:cNvSpPr txBox="1"/>
          <p:nvPr/>
        </p:nvSpPr>
        <p:spPr>
          <a:xfrm>
            <a:off x="838432" y="1640959"/>
            <a:ext cx="3153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[t, t + ∆t), ∆t = 6 hours</a:t>
            </a:r>
          </a:p>
        </p:txBody>
      </p:sp>
    </p:spTree>
    <p:extLst>
      <p:ext uri="{BB962C8B-B14F-4D97-AF65-F5344CB8AC3E}">
        <p14:creationId xmlns:p14="http://schemas.microsoft.com/office/powerpoint/2010/main" val="49772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1682-8972-EB4F-87E7-E4BA7AA0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89FC6-7A8A-8B41-AD99-BD82C4108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397"/>
            <a:ext cx="10515600" cy="4351338"/>
          </a:xfrm>
        </p:spPr>
        <p:txBody>
          <a:bodyPr>
            <a:noAutofit/>
          </a:bodyPr>
          <a:lstStyle/>
          <a:p>
            <a:pPr marL="457200" lvl="0" indent="-381000">
              <a:spcBef>
                <a:spcPts val="600"/>
              </a:spcBef>
              <a:buSzPts val="2400"/>
              <a:buChar char="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914400" lvl="1" indent="-368300">
              <a:spcBef>
                <a:spcPts val="0"/>
              </a:spcBef>
              <a:buSzPts val="2200"/>
              <a:buChar char="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Behavior of Spamming IP Addresses</a:t>
            </a:r>
          </a:p>
          <a:p>
            <a:pPr marL="914400" lvl="1" indent="-368300">
              <a:spcBef>
                <a:spcPts val="0"/>
              </a:spcBef>
              <a:buSzPts val="2200"/>
              <a:buChar char="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IP-Based Blacklists</a:t>
            </a:r>
          </a:p>
          <a:p>
            <a:pPr marL="914400" lvl="1" indent="-368300">
              <a:spcBef>
                <a:spcPts val="0"/>
              </a:spcBef>
              <a:buSzPts val="2200"/>
              <a:buChar char="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Behavioral Blacklisting</a:t>
            </a:r>
          </a:p>
          <a:p>
            <a:pPr marL="457200" lvl="0" indent="-381000">
              <a:spcBef>
                <a:spcPts val="600"/>
              </a:spcBef>
              <a:buSzPts val="2400"/>
              <a:buChar char="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SpamTracker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68300">
              <a:spcBef>
                <a:spcPts val="0"/>
              </a:spcBef>
              <a:buSzPts val="2200"/>
              <a:buFont typeface="Arial" panose="020B0604020202020204" pitchFamily="34" charset="0"/>
              <a:buChar char="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marL="914400" lvl="1" indent="-368300">
              <a:spcBef>
                <a:spcPts val="0"/>
              </a:spcBef>
              <a:buSzPts val="2200"/>
              <a:buFont typeface="Arial" panose="020B0604020202020204" pitchFamily="34" charset="0"/>
              <a:buChar char="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marL="914400" lvl="1" indent="-368300">
              <a:spcBef>
                <a:spcPts val="0"/>
              </a:spcBef>
              <a:buSzPts val="2200"/>
              <a:buFont typeface="Arial" panose="020B0604020202020204" pitchFamily="34" charset="0"/>
              <a:buChar char="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Changes in Sending Behaviors</a:t>
            </a:r>
          </a:p>
          <a:p>
            <a:pPr marL="457200" lvl="0" indent="-381000">
              <a:spcBef>
                <a:spcPts val="600"/>
              </a:spcBef>
              <a:buSzPts val="2400"/>
              <a:buChar char="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&amp; Evaluation</a:t>
            </a:r>
          </a:p>
          <a:p>
            <a:pPr marL="457200" lvl="0" indent="-381000">
              <a:spcBef>
                <a:spcPts val="600"/>
              </a:spcBef>
              <a:buSzPts val="2400"/>
              <a:buChar char="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  <a:p>
            <a:pPr marL="914400" lvl="1" indent="-368300">
              <a:spcBef>
                <a:spcPts val="0"/>
              </a:spcBef>
              <a:buSzPts val="2200"/>
              <a:buFont typeface="Arial" panose="020B0604020202020204" pitchFamily="34" charset="0"/>
              <a:buChar char="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Incorporating with existing systems</a:t>
            </a:r>
          </a:p>
          <a:p>
            <a:pPr marL="914400" lvl="1" indent="-368300">
              <a:spcBef>
                <a:spcPts val="0"/>
              </a:spcBef>
              <a:buSzPts val="2200"/>
              <a:buFont typeface="Arial" panose="020B0604020202020204" pitchFamily="34" charset="0"/>
              <a:buChar char="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949856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C4C8-34FC-E845-B423-F20A92CE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Challenges: Incorporating with existing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BE297-471D-5149-9DE7-F9378A949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Backend settings remain the same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Requires to run a DNS server (e.g. XML-RPC server) that accepts requests from </a:t>
            </a:r>
            <a:r>
              <a:rPr lang="en-US" dirty="0" err="1"/>
              <a:t>SpamTracker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SpamTracker</a:t>
            </a:r>
            <a:r>
              <a:rPr lang="en-US" dirty="0"/>
              <a:t> – standalone system &amp; used internally</a:t>
            </a:r>
          </a:p>
        </p:txBody>
      </p:sp>
    </p:spTree>
    <p:extLst>
      <p:ext uri="{BB962C8B-B14F-4D97-AF65-F5344CB8AC3E}">
        <p14:creationId xmlns:p14="http://schemas.microsoft.com/office/powerpoint/2010/main" val="492580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03CA-16F5-A048-8F64-4887663E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Challenges: Scalability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CD08-DC0F-4249-AD27-A7B3C5203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Due to an incoming large volume of emails and senders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Concern: reliability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SpamTracker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servers replicated and placed in different locations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Concern: centralized clustering algorithm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Distribute clustering to reduce load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Compressing data in distributed servers before sending to a centralized server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-&gt; Reduce bandwidth consumption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05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F461-15F7-EC4B-8AF9-FCF8EC02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Background: Behavior of Spamming IP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03DF0-FFD0-174F-A17D-078886033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much spam does an IP address send in a day?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does the set of IP addresses change over time?</a:t>
            </a:r>
          </a:p>
          <a:p>
            <a:pPr marL="45720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e.g. 1000 spams on Monday, but 20 spams on Tuesday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Distribution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is the distribution of spam across over target domains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the distribution changes over time?</a:t>
            </a:r>
          </a:p>
          <a:p>
            <a:pPr marL="45720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e.g. 20% and 40% of spams targeting Fashion and Travel</a:t>
            </a:r>
          </a:p>
        </p:txBody>
      </p:sp>
    </p:spTree>
    <p:extLst>
      <p:ext uri="{BB962C8B-B14F-4D97-AF65-F5344CB8AC3E}">
        <p14:creationId xmlns:p14="http://schemas.microsoft.com/office/powerpoint/2010/main" val="354176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5802-093B-434B-9695-B4CB1965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Background: Behavior of Spamming IP Addresses</a:t>
            </a:r>
            <a:endParaRPr lang="en-US" sz="3400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6A32DA9-1493-1349-B4B5-459F3CDB2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7865" y="1637095"/>
            <a:ext cx="6607045" cy="485578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457141-A86E-EB46-8C5A-7AEF8C28B8F1}"/>
              </a:ext>
            </a:extLst>
          </p:cNvPr>
          <p:cNvSpPr txBox="1">
            <a:spLocks/>
          </p:cNvSpPr>
          <p:nvPr/>
        </p:nvSpPr>
        <p:spPr>
          <a:xfrm>
            <a:off x="838200" y="1786759"/>
            <a:ext cx="4290848" cy="43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BE8B67-311D-754D-A907-6ABE51900A94}"/>
              </a:ext>
            </a:extLst>
          </p:cNvPr>
          <p:cNvSpPr txBox="1">
            <a:spLocks/>
          </p:cNvSpPr>
          <p:nvPr/>
        </p:nvSpPr>
        <p:spPr>
          <a:xfrm>
            <a:off x="357352" y="1975945"/>
            <a:ext cx="5517931" cy="4201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Significant number of IPs never seen is sending spams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Lack of persistence in spamming IPs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Difficult to detect spammers based on Ips solely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Blacklisted IPs keep changing</a:t>
            </a:r>
          </a:p>
        </p:txBody>
      </p:sp>
    </p:spTree>
    <p:extLst>
      <p:ext uri="{BB962C8B-B14F-4D97-AF65-F5344CB8AC3E}">
        <p14:creationId xmlns:p14="http://schemas.microsoft.com/office/powerpoint/2010/main" val="274373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5201-5538-214F-83C0-D1E362BF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Background: Behavior of Spamming IP Addresses</a:t>
            </a:r>
            <a:endParaRPr lang="en-US" sz="3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EA43DB-D6DC-4D4E-B68B-2530CD20A93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2133601"/>
            <a:ext cx="5257800" cy="40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Distribution: IPs target many domains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Detection based on sending patterns in a single or multiple domains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Evade detection by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Distribute evenly across target domains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Send “low and slow” spams to domains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11ED023-F544-F449-B72D-70BF8CD2F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879" y="1666416"/>
            <a:ext cx="5742121" cy="451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2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8688-735F-834F-860E-4820883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Background: Performance of IP-based Blacklists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0143-F4B6-8E48-B161-764E19B05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Adds an IP address to a blacklist</a:t>
            </a:r>
          </a:p>
          <a:p>
            <a:pPr lvl="1"/>
            <a:r>
              <a:rPr lang="en-US" dirty="0"/>
              <a:t>Based on reports from network operators</a:t>
            </a:r>
          </a:p>
          <a:p>
            <a:pPr lvl="1"/>
            <a:r>
              <a:rPr lang="en-US" dirty="0"/>
              <a:t>By using spam traps</a:t>
            </a:r>
          </a:p>
          <a:p>
            <a:endParaRPr lang="en-US" dirty="0"/>
          </a:p>
          <a:p>
            <a:r>
              <a:rPr lang="en-US" dirty="0"/>
              <a:t>Determines how long an IP address remains listed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2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7C37-7017-6C45-B5BE-DF4765AA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Background: Performance of IP-based Blacklists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2C04B-F930-1E4A-AFA6-16D9CB3A2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Completeness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fraction of spamming IP addresses listed at the time the spam was received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Experiment 1: 35% and 20% of IPs not listed in Trap 1 and 2</a:t>
            </a:r>
          </a:p>
          <a:p>
            <a:pPr lvl="3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After a month, 20% and 8.5% of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IPss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not listed in Trap 1 and 2</a:t>
            </a:r>
          </a:p>
          <a:p>
            <a:pPr lvl="3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Experiment 2: 2% (110M out of 5M) of spam senders listed after 1 month. 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814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3C33-CD58-8442-BA32-26738DEF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Background: Performance of IP-based Blacklists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D3028-515B-B14D-A724-D234B9459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892"/>
            <a:ext cx="5257800" cy="460607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Responsiveness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the time for a blacklist to eventually list spamming IP addresses after first occurrence.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Factors:</a:t>
            </a: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Manual verification</a:t>
            </a: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Based on multiple end-user reports</a:t>
            </a:r>
          </a:p>
          <a:p>
            <a:pPr lvl="2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10-15% of spam senders unlisted until 30 days after receipt of spams</a:t>
            </a: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E8DF12B-55D3-B04F-A5C0-8D67745B4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858" y="1839119"/>
            <a:ext cx="6521999" cy="479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5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03BD-7370-D344-9459-BA621362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Background: Behavioral Blacklisting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E6C79-5459-1E40-9B81-D62A12B51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sending patterns of spammers</a:t>
            </a:r>
          </a:p>
          <a:p>
            <a:pPr lvl="1"/>
            <a:r>
              <a:rPr lang="en-US" dirty="0"/>
              <a:t>Able to distinguish between spam and legit senders</a:t>
            </a:r>
          </a:p>
          <a:p>
            <a:pPr lvl="1"/>
            <a:r>
              <a:rPr lang="en-US" dirty="0"/>
              <a:t>Similar patterns when observed across multiple domains</a:t>
            </a:r>
          </a:p>
          <a:p>
            <a:pPr marL="457200" lvl="1" indent="0">
              <a:buNone/>
            </a:pPr>
            <a:r>
              <a:rPr lang="en-US" dirty="0"/>
              <a:t>-&gt; </a:t>
            </a:r>
            <a:r>
              <a:rPr lang="en-US" b="1" dirty="0" err="1"/>
              <a:t>SpamTracker</a:t>
            </a:r>
            <a:r>
              <a:rPr lang="en-US" dirty="0"/>
              <a:t> – behavioral blacklisting, classifies spams by the network behavior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38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799</Words>
  <Application>Microsoft Macintosh PowerPoint</Application>
  <PresentationFormat>Widescreen</PresentationFormat>
  <Paragraphs>125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Filtering Spam with Behavioral Blacklisting</vt:lpstr>
      <vt:lpstr>Agenda</vt:lpstr>
      <vt:lpstr>Background: Behavior of Spamming IP Addresses</vt:lpstr>
      <vt:lpstr>Background: Behavior of Spamming IP Addresses</vt:lpstr>
      <vt:lpstr>Background: Behavior of Spamming IP Addresses</vt:lpstr>
      <vt:lpstr>Background: Performance of IP-based Blacklists</vt:lpstr>
      <vt:lpstr>Background: Performance of IP-based Blacklists</vt:lpstr>
      <vt:lpstr>Background: Performance of IP-based Blacklists</vt:lpstr>
      <vt:lpstr>Background: Behavioral Blacklisting</vt:lpstr>
      <vt:lpstr>Solution: SpamTracker</vt:lpstr>
      <vt:lpstr>Solution: Algorithm</vt:lpstr>
      <vt:lpstr>Solution: Algorithm - Clustering</vt:lpstr>
      <vt:lpstr>Solution: Algorithm - Clustering</vt:lpstr>
      <vt:lpstr>Solution: Algorithm - Classification</vt:lpstr>
      <vt:lpstr>Solution: Algorithm - Design</vt:lpstr>
      <vt:lpstr>Solution: Changes in Sending Behaviors</vt:lpstr>
      <vt:lpstr>Data</vt:lpstr>
      <vt:lpstr>Evaluation</vt:lpstr>
      <vt:lpstr>Evaluation</vt:lpstr>
      <vt:lpstr>Challenges: Incorporating with existing systems</vt:lpstr>
      <vt:lpstr>Challenges: Scalability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Filtering Spam with Behavioral Blacklisting</dc:title>
  <dc:creator>Ngo, Dat Quoc</dc:creator>
  <cp:lastModifiedBy>Ngo, Dat Quoc</cp:lastModifiedBy>
  <cp:revision>108</cp:revision>
  <dcterms:created xsi:type="dcterms:W3CDTF">2021-10-28T01:32:40Z</dcterms:created>
  <dcterms:modified xsi:type="dcterms:W3CDTF">2021-10-28T04:01:55Z</dcterms:modified>
</cp:coreProperties>
</file>