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0DF1A-A884-5243-8B97-F0745F732675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1997F-3945-DC48-BE46-9C6FB443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NLP, text is consumed left-to-right and top-to-bottom. Similarly, context is consumed in the likewise way.</a:t>
            </a:r>
          </a:p>
          <a:p>
            <a:r>
              <a:rPr lang="en-US" dirty="0"/>
              <a:t>Graph is not that lucky. There is no explicit order information, only structural information. At the moment, to get global info/context, must consume the entire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1997F-3945-DC48-BE46-9C6FB443BA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Graph Laplacian matrix =&gt; similar to kernel filter in Conv.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1997F-3945-DC48-BE46-9C6FB443BA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Right image, LPEs from factorization of graph Laplacian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1997F-3945-DC48-BE46-9C6FB443BA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of self-attention before </a:t>
            </a:r>
            <a:r>
              <a:rPr lang="en-US" dirty="0" err="1"/>
              <a:t>softmax</a:t>
            </a:r>
            <a:r>
              <a:rPr lang="en-US" dirty="0"/>
              <a:t> -&gt; represent edge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1997F-3945-DC48-BE46-9C6FB443BA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Showing that good for sparse-graph dataset. Like </a:t>
            </a:r>
            <a:r>
              <a:rPr lang="en-US" dirty="0" err="1"/>
              <a:t>latice</a:t>
            </a:r>
            <a:r>
              <a:rPr lang="en-US" dirty="0"/>
              <a:t>-graph summarization.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1997F-3945-DC48-BE46-9C6FB443BA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1997F-3945-DC48-BE46-9C6FB443BA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L-PE =&gt; distance aware info =&gt; may fit for generation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1997F-3945-DC48-BE46-9C6FB443BA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291B-20D2-B140-85D5-9A062672B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BA2AC-F409-844F-98A8-48729C534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D106-0B5F-3B41-A235-511DD2FD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0C51-0A21-9549-A91E-4E0721CB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7008-B6C3-B546-BA2A-1FD4CD72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4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AE7F-9560-FD4C-8F4B-13482B9A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9293-D99D-C147-B26D-67FAAC1C0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8247-C353-944E-AE51-BE0503F2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98C6-C2B2-A74C-B1D6-B059E15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CAA7-C7E3-6845-B035-22885F6B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78411-99F8-8649-8FCE-A0759C9E9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01E46-4ECC-334F-B6E1-F7D020B6A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4773-02E6-5B4D-B954-0E8F5383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C1CC-5FEE-8943-86EA-E2B3326A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F3B6A-CA8A-9C42-A71A-36733FEE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BB4F-A9CF-B14D-946B-2097DBC2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9859-BF97-E74E-ABDE-6876A7E0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C194-2A18-8647-9ABB-C642C159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8C2C-56CE-954E-9097-37B12B15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85E2-32F8-8E4A-BAB9-020637BC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9378-B5EC-DE43-B3BA-B59077A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00344-9CC4-E446-8323-AB76364E9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426A-87C0-3F4C-AE14-FBE858F1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CAF2-9C77-A144-8080-13CE8567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80E0-8425-A444-831F-99BE35FB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1513-6FE8-1E4D-BB1C-F301C7CB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01EB-2DCF-9343-8709-5CAA230AA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59D8F-1A1D-0543-8C86-A7830D4B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7B06F-9BA7-7149-8C5D-C578C27E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A9BA8-7C19-3E4B-B62A-0EDF2C36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7CD12-3F60-504E-B91E-F0FB553E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9E33-847A-A844-AA45-9B1417EF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D17DF-106E-9A4D-AD77-E81A0AACB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4C3B7-F738-A54A-8747-2F547EE1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68ED5-E412-E64A-B1A9-54CB6096B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48307-E7DA-C741-89A8-B5F2C9CE0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02573-D9ED-504B-80D8-1690DA26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4C190-7C00-F640-8A02-9CE2322B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2BAED-4518-EA41-B6E5-69AE1B31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8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360F-948D-BC45-BB7E-32677B47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3C51A-5E55-104C-9341-2346FDDE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C6D4A-E577-C44C-B602-7355217E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6942-1AB2-A343-A338-3152CCE9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9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FE6EB-3180-1949-AB55-55E8AC05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36909-1A2E-B342-8DB8-834B71FA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8D2E2-132F-9243-A7C9-92950DEA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FE3C-1339-5B42-A477-BEF787DA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472F-8B08-334E-8088-04619585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3E918-DAE9-5145-B161-AD8B0C142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A1CE5-517F-B84B-9134-85149560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4AA94-53AF-694C-88D5-AC2C80AE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D99F3-3244-1449-85A6-03252921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89D3-AC63-9F48-AA61-A7540B9E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77473-3F6B-CB4C-BC83-AD3A8F28B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012B-1C31-2E4A-97E8-50EEA14E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F437-D2B2-6B4B-89B6-AD75B237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265A2-90E8-FC44-BBC4-CFCCD589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23F09-C899-7047-BC21-B8AA61FC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6790F-8ABB-9047-8270-F4440DA6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55482-4202-6343-B7F1-FCF83597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9EE9-8CAA-1A4C-9FA7-D87D5DEDF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BEBF-C957-2B40-BDB7-BA364B304227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F77B-5F69-C448-B3AE-3CF791AF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56CB-0E00-4C41-861F-5409727CE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BC29F-0D92-F04F-8A7E-36ED84F1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A471-D405-BE4B-B0A5-8CCADA92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Generalization of Transformers Networks to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905C5-22E1-FA48-AD7E-0663AE97E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Vijay Prakash Dwivedi and </a:t>
            </a:r>
            <a:r>
              <a:rPr lang="en-US" dirty="0" err="1"/>
              <a:t>Xaiver</a:t>
            </a:r>
            <a:r>
              <a:rPr lang="en-US" dirty="0"/>
              <a:t> Bresson</a:t>
            </a:r>
          </a:p>
        </p:txBody>
      </p:sp>
    </p:spTree>
    <p:extLst>
      <p:ext uri="{BB962C8B-B14F-4D97-AF65-F5344CB8AC3E}">
        <p14:creationId xmlns:p14="http://schemas.microsoft.com/office/powerpoint/2010/main" val="253320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61A21BF-FE83-924A-86FD-F5BD4BB4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8354" y="1115619"/>
            <a:ext cx="4065059" cy="55014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53819-271E-BC40-BBF2-3D0241EF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Transformer Layer w/ Edge Features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CC453F-5667-EA42-BBC1-97B850A61CB0}"/>
              </a:ext>
            </a:extLst>
          </p:cNvPr>
          <p:cNvSpPr txBox="1">
            <a:spLocks/>
          </p:cNvSpPr>
          <p:nvPr/>
        </p:nvSpPr>
        <p:spPr>
          <a:xfrm>
            <a:off x="47625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Graph datasets has edge features </a:t>
            </a:r>
          </a:p>
          <a:p>
            <a:pPr marL="0" indent="0">
              <a:buNone/>
            </a:pPr>
            <a:r>
              <a:rPr lang="en-US" dirty="0"/>
              <a:t>e.g., molecular (bond-type)</a:t>
            </a:r>
          </a:p>
          <a:p>
            <a:r>
              <a:rPr lang="en-US" dirty="0"/>
              <a:t>Tie edge features to pairwise attention </a:t>
            </a:r>
            <a:br>
              <a:rPr lang="en-US" dirty="0"/>
            </a:br>
            <a:r>
              <a:rPr lang="en-US" dirty="0"/>
              <a:t>among nodes</a:t>
            </a:r>
          </a:p>
          <a:p>
            <a:r>
              <a:rPr lang="en-US" dirty="0"/>
              <a:t>Inputs: node + (edge) + positional-encoding</a:t>
            </a:r>
          </a:p>
        </p:txBody>
      </p:sp>
    </p:spTree>
    <p:extLst>
      <p:ext uri="{BB962C8B-B14F-4D97-AF65-F5344CB8AC3E}">
        <p14:creationId xmlns:p14="http://schemas.microsoft.com/office/powerpoint/2010/main" val="382298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5E7C-F504-8B45-B592-674961EC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1376-4A05-A241-8803-78D3AB82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CLUSTER, Node Classification</a:t>
            </a:r>
          </a:p>
          <a:p>
            <a:r>
              <a:rPr lang="en-US" dirty="0"/>
              <a:t>PATTERN, Binary Node Classification</a:t>
            </a:r>
          </a:p>
          <a:p>
            <a:r>
              <a:rPr lang="en-US" dirty="0"/>
              <a:t>ZINC, Graph Property Regression</a:t>
            </a:r>
          </a:p>
          <a:p>
            <a:pPr lvl="1"/>
            <a:r>
              <a:rPr lang="en-US" dirty="0"/>
              <a:t>Molecular dataset w/ edge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2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A9EC-2951-2D4F-8277-68DB96CF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B3132-8BA1-5C4D-9014-1B437DAA0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5120" y="1690688"/>
            <a:ext cx="9506063" cy="4432526"/>
          </a:xfrm>
        </p:spPr>
      </p:pic>
    </p:spTree>
    <p:extLst>
      <p:ext uri="{BB962C8B-B14F-4D97-AF65-F5344CB8AC3E}">
        <p14:creationId xmlns:p14="http://schemas.microsoft.com/office/powerpoint/2010/main" val="354465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4BCB-9009-764D-B37E-41D85913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(cont.)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DC9AB68-3403-D846-BFA8-70DCCBB6D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1605" y="2327614"/>
            <a:ext cx="5657946" cy="2440328"/>
          </a:xfrm>
        </p:spPr>
      </p:pic>
    </p:spTree>
    <p:extLst>
      <p:ext uri="{BB962C8B-B14F-4D97-AF65-F5344CB8AC3E}">
        <p14:creationId xmlns:p14="http://schemas.microsoft.com/office/powerpoint/2010/main" val="344546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FD84-D7AF-3049-AAAE-CD134E65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20E7-3CB1-3240-BDD2-FCA43D4F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Proved for arbitrary and homogenous graph</a:t>
            </a:r>
          </a:p>
          <a:p>
            <a:r>
              <a:rPr lang="en-US" dirty="0"/>
              <a:t>Limit: graph-size &gt; 1K nodes (e.g. knowledge graph)</a:t>
            </a:r>
          </a:p>
          <a:p>
            <a:r>
              <a:rPr lang="en-US" dirty="0"/>
              <a:t>Better to experiment w/:</a:t>
            </a:r>
          </a:p>
          <a:p>
            <a:pPr lvl="1"/>
            <a:r>
              <a:rPr lang="en-US" dirty="0"/>
              <a:t>Heterogenous graph:  multi-modals and multi-node-types</a:t>
            </a:r>
          </a:p>
          <a:p>
            <a:pPr lvl="1"/>
            <a:r>
              <a:rPr lang="en-US" dirty="0"/>
              <a:t>Generation tasks</a:t>
            </a:r>
          </a:p>
        </p:txBody>
      </p:sp>
    </p:spTree>
    <p:extLst>
      <p:ext uri="{BB962C8B-B14F-4D97-AF65-F5344CB8AC3E}">
        <p14:creationId xmlns:p14="http://schemas.microsoft.com/office/powerpoint/2010/main" val="283328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7C95-7C70-DE4B-8E6C-0863C3E3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782A-E73C-1C49-BA83-2D718C9E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GraphNN</a:t>
            </a:r>
            <a:r>
              <a:rPr lang="en-US" dirty="0"/>
              <a:t> – most effective for graph arbitrary graph structures</a:t>
            </a:r>
          </a:p>
          <a:p>
            <a:pPr lvl="1"/>
            <a:r>
              <a:rPr lang="en-US" dirty="0"/>
              <a:t>Most work focuses on local node neighborhood</a:t>
            </a:r>
          </a:p>
          <a:p>
            <a:pPr lvl="1"/>
            <a:endParaRPr lang="en-US" dirty="0"/>
          </a:p>
          <a:p>
            <a:r>
              <a:rPr lang="en-US" dirty="0"/>
              <a:t>Transformers – widely applied in NLP</a:t>
            </a:r>
          </a:p>
          <a:p>
            <a:pPr lvl="1"/>
            <a:r>
              <a:rPr lang="en-US" dirty="0"/>
              <a:t>Meaningful interactions among words in sentences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=&gt; Extend Transformers to arbitrary graphs</a:t>
            </a:r>
          </a:p>
        </p:txBody>
      </p:sp>
    </p:spTree>
    <p:extLst>
      <p:ext uri="{BB962C8B-B14F-4D97-AF65-F5344CB8AC3E}">
        <p14:creationId xmlns:p14="http://schemas.microsoft.com/office/powerpoint/2010/main" val="364745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83F3-99DC-E340-ACF9-EA5392D3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4D7C-DD3F-6E46-972C-1E509B6D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graph nodes must be linearized for input to Transformer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Attention to all graph nodes + w/o positional encoding</a:t>
            </a:r>
          </a:p>
          <a:p>
            <a:pPr marL="0" indent="0">
              <a:buNone/>
            </a:pPr>
            <a:r>
              <a:rPr lang="en-US" dirty="0"/>
              <a:t>-&gt; Lose the structural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Sub-graph batches -&gt; Attention + w/ positional encoding</a:t>
            </a:r>
          </a:p>
          <a:p>
            <a:pPr marL="0" indent="0">
              <a:buNone/>
            </a:pPr>
            <a:r>
              <a:rPr lang="en-US" dirty="0"/>
              <a:t>-&gt; Retain the original structural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Local </a:t>
            </a:r>
            <a:r>
              <a:rPr lang="en-US" dirty="0" err="1"/>
              <a:t>GraphNN</a:t>
            </a:r>
            <a:r>
              <a:rPr lang="en-US" dirty="0"/>
              <a:t> + Attention + w/ coordinate encoding</a:t>
            </a:r>
          </a:p>
          <a:p>
            <a:pPr marL="0" indent="0">
              <a:buNone/>
            </a:pPr>
            <a:r>
              <a:rPr lang="en-US" dirty="0"/>
              <a:t>-&gt; Retain the original structural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3103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A310-CF92-5140-B00C-2188B758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CE52-DDC7-CF4F-A145-BB50CAD2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Sparsity</a:t>
            </a:r>
            <a:r>
              <a:rPr lang="en-US" dirty="0"/>
              <a:t> – graph-size directly affects computational limit</a:t>
            </a:r>
          </a:p>
          <a:p>
            <a:pPr marL="0" indent="0">
              <a:buNone/>
            </a:pPr>
            <a:r>
              <a:rPr lang="en-US" dirty="0"/>
              <a:t>=&gt; Computationally feasible for graph-size &lt;= 1000</a:t>
            </a:r>
          </a:p>
          <a:p>
            <a:pPr marL="0" indent="0">
              <a:buNone/>
            </a:pPr>
            <a:r>
              <a:rPr lang="en-US" dirty="0"/>
              <a:t>=&gt; Impractical for graph-size &gt; 1000</a:t>
            </a:r>
          </a:p>
        </p:txBody>
      </p:sp>
    </p:spTree>
    <p:extLst>
      <p:ext uri="{BB962C8B-B14F-4D97-AF65-F5344CB8AC3E}">
        <p14:creationId xmlns:p14="http://schemas.microsoft.com/office/powerpoint/2010/main" val="148697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CF1F-3E24-6A46-881C-47A0F6B1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4691-9E01-D047-AD2C-648ADD9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Positional Encoding for Transformer</a:t>
            </a:r>
          </a:p>
          <a:p>
            <a:r>
              <a:rPr lang="en-US" dirty="0"/>
              <a:t>In NLP, represent unique word representations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GraphNNs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All node positions are symmetrically invariant</a:t>
            </a:r>
          </a:p>
          <a:p>
            <a:pPr lvl="1"/>
            <a:r>
              <a:rPr lang="en-US" dirty="0"/>
              <a:t>GAT applies attention over local neighbors -&gt; limited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A2F1-E083-284B-9B85-3B3847DD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A8E2-EA57-B843-91A3-DCED2388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Node + Edge features</a:t>
            </a:r>
          </a:p>
          <a:p>
            <a:pPr lvl="1"/>
            <a:r>
              <a:rPr lang="en-US" dirty="0"/>
              <a:t>Laplacian Positional Encodings</a:t>
            </a:r>
          </a:p>
          <a:p>
            <a:pPr lvl="1"/>
            <a:endParaRPr lang="en-US" dirty="0"/>
          </a:p>
          <a:p>
            <a:r>
              <a:rPr lang="en-US" dirty="0"/>
              <a:t>Model: based on vanilla Transformer</a:t>
            </a:r>
          </a:p>
          <a:p>
            <a:pPr lvl="1"/>
            <a:r>
              <a:rPr lang="en-US" dirty="0"/>
              <a:t>Transformer Layer</a:t>
            </a:r>
          </a:p>
          <a:p>
            <a:pPr lvl="1"/>
            <a:r>
              <a:rPr lang="en-US" dirty="0"/>
              <a:t>Transformer Layer with Edge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298C-F45A-B143-859D-3ABF7EC4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Positional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5526-E1EA-3B49-9115-12E84B23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690688"/>
            <a:ext cx="10515600" cy="4351338"/>
          </a:xfrm>
        </p:spPr>
        <p:txBody>
          <a:bodyPr/>
          <a:lstStyle/>
          <a:p>
            <a:r>
              <a:rPr lang="en-US" b="1" dirty="0"/>
              <a:t>Laplacian Eigenvectors</a:t>
            </a:r>
            <a:br>
              <a:rPr lang="en-US" b="1" dirty="0"/>
            </a:br>
            <a:r>
              <a:rPr lang="en-US" dirty="0"/>
              <a:t>computed from the graph </a:t>
            </a:r>
            <a:br>
              <a:rPr lang="en-US" dirty="0"/>
            </a:br>
            <a:r>
              <a:rPr lang="en-US" dirty="0"/>
              <a:t>Laplacian matrix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Represent distance-aware information of nodes</a:t>
            </a:r>
          </a:p>
          <a:p>
            <a:r>
              <a:rPr lang="en-US"/>
              <a:t>Randomly flip </a:t>
            </a:r>
            <a:r>
              <a:rPr lang="en-US" dirty="0"/>
              <a:t>signs during training</a:t>
            </a:r>
          </a:p>
        </p:txBody>
      </p:sp>
      <p:pic>
        <p:nvPicPr>
          <p:cNvPr id="1026" name="Picture 2" descr="An example of the Laplacian matrix of a simple network (n = 4). | Download  Scientific Diagram">
            <a:extLst>
              <a:ext uri="{FF2B5EF4-FFF2-40B4-BE49-F238E27FC236}">
                <a16:creationId xmlns:a16="http://schemas.microsoft.com/office/drawing/2014/main" id="{CCCA49BD-D2F5-874E-825C-95A67744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325250"/>
            <a:ext cx="6038850" cy="30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49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A0C1-4B64-EA45-8D18-A8649AF9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Positional Encodings (cont.)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D840E98-FB60-B449-AB17-B538DFCA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9700" y="2788444"/>
            <a:ext cx="6108700" cy="177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CC484F-DF25-4F4F-B0DA-9FD34D258A5D}"/>
              </a:ext>
            </a:extLst>
          </p:cNvPr>
          <p:cNvSpPr txBox="1">
            <a:spLocks/>
          </p:cNvSpPr>
          <p:nvPr/>
        </p:nvSpPr>
        <p:spPr>
          <a:xfrm>
            <a:off x="47625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Laplacian Eigenvectors </a:t>
            </a:r>
            <a:r>
              <a:rPr lang="en-US" dirty="0"/>
              <a:t>– factorization of the graph Laplacian matrix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4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8A8430-5C1A-DC46-9A92-C10E2D094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3381" y="1027906"/>
            <a:ext cx="3180419" cy="55923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9934A-2AB2-B14F-9001-68754109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Transformer Architecture &amp; Layer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C5D07-3B5B-ED41-B575-34581322D4F7}"/>
              </a:ext>
            </a:extLst>
          </p:cNvPr>
          <p:cNvSpPr txBox="1">
            <a:spLocks/>
          </p:cNvSpPr>
          <p:nvPr/>
        </p:nvSpPr>
        <p:spPr>
          <a:xfrm>
            <a:off x="47625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Similar to vanilla self-attention Transformers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Inputs: node + (edge) + positional-encoding</a:t>
            </a:r>
          </a:p>
        </p:txBody>
      </p:sp>
    </p:spTree>
    <p:extLst>
      <p:ext uri="{BB962C8B-B14F-4D97-AF65-F5344CB8AC3E}">
        <p14:creationId xmlns:p14="http://schemas.microsoft.com/office/powerpoint/2010/main" val="113432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457</Words>
  <Application>Microsoft Macintosh PowerPoint</Application>
  <PresentationFormat>Widescreen</PresentationFormat>
  <Paragraphs>86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Generalization of Transformers Networks to Graphs</vt:lpstr>
      <vt:lpstr>Background</vt:lpstr>
      <vt:lpstr>Related Work</vt:lpstr>
      <vt:lpstr>Contributions</vt:lpstr>
      <vt:lpstr>Contributions (cont.)</vt:lpstr>
      <vt:lpstr>Graph Transformer</vt:lpstr>
      <vt:lpstr>Laplacian Positional Encodings</vt:lpstr>
      <vt:lpstr>Laplacian Positional Encodings (cont.)</vt:lpstr>
      <vt:lpstr>Graph Transformer Architecture &amp; Layer</vt:lpstr>
      <vt:lpstr>Graph Transformer Layer w/ Edge Features</vt:lpstr>
      <vt:lpstr>Experiments</vt:lpstr>
      <vt:lpstr>Results</vt:lpstr>
      <vt:lpstr>Results (cont.)</vt:lpstr>
      <vt:lpstr>Other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Generalization of Transformers Networks to Graphs</dc:title>
  <dc:creator>Microsoft Office User</dc:creator>
  <cp:lastModifiedBy>Microsoft Office User</cp:lastModifiedBy>
  <cp:revision>15</cp:revision>
  <dcterms:created xsi:type="dcterms:W3CDTF">2022-04-06T04:30:24Z</dcterms:created>
  <dcterms:modified xsi:type="dcterms:W3CDTF">2022-04-06T15:35:29Z</dcterms:modified>
</cp:coreProperties>
</file>