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830"/>
  </p:normalViewPr>
  <p:slideViewPr>
    <p:cSldViewPr snapToGrid="0" snapToObjects="1">
      <p:cViewPr varScale="1">
        <p:scale>
          <a:sx n="162" d="100"/>
          <a:sy n="16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wcn-eurasipjournals.springeropen.com/articles/10.1186/s13638-020-01775-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7.0894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7.0894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dc5827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dc5827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db0c3624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db0c3624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d10ce99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d10ce99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d10cf52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d10cf52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dc742f5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dc742f5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c742f59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dc742f59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26bbb13a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26bbb13a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db0c362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db0c362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26bbb13a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26bbb13a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b0c362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db0c362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094074a7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094074a7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b0c362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b0c3624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db0c3624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db0c3624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b0c3624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db0c3624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Image Reference: </a:t>
            </a:r>
            <a:r>
              <a:rPr lang="en" sz="14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Wu et al.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db0c3624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db0c3624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bfe38f8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bfe38f8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Eykholt et al.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db0c3624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db0c3624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Reference: Research Gate(</a:t>
            </a:r>
            <a:r>
              <a:rPr lang="en-US" sz="1400" dirty="0">
                <a:solidFill>
                  <a:schemeClr val="dk1"/>
                </a:solidFill>
              </a:rPr>
              <a:t>https://</a:t>
            </a:r>
            <a:r>
              <a:rPr lang="en-US" sz="1400" dirty="0" err="1">
                <a:solidFill>
                  <a:schemeClr val="dk1"/>
                </a:solidFill>
              </a:rPr>
              <a:t>www.google.com</a:t>
            </a:r>
            <a:r>
              <a:rPr lang="en-US" sz="1400" dirty="0">
                <a:solidFill>
                  <a:schemeClr val="dk1"/>
                </a:solidFill>
              </a:rPr>
              <a:t>/</a:t>
            </a:r>
            <a:r>
              <a:rPr lang="en-US" sz="1400" dirty="0" err="1">
                <a:solidFill>
                  <a:schemeClr val="dk1"/>
                </a:solidFill>
              </a:rPr>
              <a:t>url?sa</a:t>
            </a:r>
            <a:r>
              <a:rPr lang="en-US" sz="1400" dirty="0">
                <a:solidFill>
                  <a:schemeClr val="dk1"/>
                </a:solidFill>
              </a:rPr>
              <a:t>=</a:t>
            </a:r>
            <a:r>
              <a:rPr lang="en-US" sz="1400" dirty="0" err="1">
                <a:solidFill>
                  <a:schemeClr val="dk1"/>
                </a:solidFill>
              </a:rPr>
              <a:t>i&amp;url</a:t>
            </a:r>
            <a:r>
              <a:rPr lang="en-US" sz="1400" dirty="0">
                <a:solidFill>
                  <a:schemeClr val="dk1"/>
                </a:solidFill>
              </a:rPr>
              <a:t>=https%3A%2F%2Fwww.researchgate.net%2Ffigure%2FThe-original-generative-adversarial-network-GAN-model-In-simple-terms-G-wants-to_fig1_340481789&amp;psig=AOvVaw0kUBHbYUu5UApI1lV0TD1X&amp;ust=1632605270565000&amp;source=</a:t>
            </a:r>
            <a:r>
              <a:rPr lang="en-US" sz="1400" dirty="0" err="1">
                <a:solidFill>
                  <a:schemeClr val="dk1"/>
                </a:solidFill>
              </a:rPr>
              <a:t>images&amp;cd</a:t>
            </a:r>
            <a:r>
              <a:rPr lang="en-US" sz="1400" dirty="0">
                <a:solidFill>
                  <a:schemeClr val="dk1"/>
                </a:solidFill>
              </a:rPr>
              <a:t>=</a:t>
            </a:r>
            <a:r>
              <a:rPr lang="en-US" sz="1400" dirty="0" err="1">
                <a:solidFill>
                  <a:schemeClr val="dk1"/>
                </a:solidFill>
              </a:rPr>
              <a:t>vfe&amp;ved</a:t>
            </a:r>
            <a:r>
              <a:rPr lang="en-US" sz="1400" dirty="0">
                <a:solidFill>
                  <a:schemeClr val="dk1"/>
                </a:solidFill>
              </a:rPr>
              <a:t>=0CAwQjhxqFwoTCJDt3dzGmPMCFQAAAAAdAAAAABAY)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c5827eb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c5827eb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 Reference: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Eykholt et al.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 sz="2400">
                <a:solidFill>
                  <a:srgbClr val="000000"/>
                </a:solidFill>
              </a:defRPr>
            </a:lvl1pPr>
            <a:lvl2pPr marL="914400" lvl="1" indent="-3683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▸"/>
              <a:defRPr sz="2200">
                <a:solidFill>
                  <a:srgbClr val="000000"/>
                </a:solidFill>
              </a:defRPr>
            </a:lvl2pPr>
            <a:lvl3pPr marL="1371600" lvl="2" indent="-3619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■"/>
              <a:defRPr sz="2100"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/>
            </a:lvl1pPr>
            <a:lvl2pPr lvl="1">
              <a:buNone/>
              <a:defRPr sz="1200"/>
            </a:lvl2pPr>
            <a:lvl3pPr lvl="2">
              <a:buNone/>
              <a:defRPr sz="1200"/>
            </a:lvl3pPr>
            <a:lvl4pPr lvl="3">
              <a:buNone/>
              <a:defRPr sz="1200"/>
            </a:lvl4pPr>
            <a:lvl5pPr lvl="4">
              <a:buNone/>
              <a:defRPr sz="1200"/>
            </a:lvl5pPr>
            <a:lvl6pPr lvl="5">
              <a:buNone/>
              <a:defRPr sz="1200"/>
            </a:lvl6pPr>
            <a:lvl7pPr lvl="6">
              <a:buNone/>
              <a:defRPr sz="1200"/>
            </a:lvl7pPr>
            <a:lvl8pPr lvl="7">
              <a:buNone/>
              <a:defRPr sz="1200"/>
            </a:lvl8pPr>
            <a:lvl9pPr lvl="8"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53800"/>
            <a:ext cx="8520600" cy="9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525788"/>
                </a:solidFill>
              </a:rPr>
              <a:t>Robust Physical-World Attacks on Deep Learning Visual Classification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6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chemeClr val="dk1"/>
                </a:solidFill>
              </a:rPr>
              <a:t>Dat Quoc Ngo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University of Texas at Dallas</a:t>
            </a:r>
            <a:endParaRPr sz="2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September 24, 2021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x - original clean image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x’ - adversarial image that is closely similar to x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f(.) - road sign classifier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 - ground truth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y* - targeted class </a:t>
            </a:r>
            <a:endParaRPr sz="2200"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550" y="1565000"/>
            <a:ext cx="175505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&amp; Evaluation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Robust Physical Perturbations (RP^2)</a:t>
            </a:r>
            <a:endParaRPr sz="22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Focus on road sign classification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Generate adversarial examples in various physical conditions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Two-stage evaluation: in lab and in field tests</a:t>
            </a:r>
            <a:endParaRPr sz="22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775" y="1007484"/>
            <a:ext cx="6810451" cy="37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of masks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Target weak areas of road signs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Pipeline: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L1 to compute perturbations - location of weak areas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L2 to recompute perturbations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500" y="3074350"/>
            <a:ext cx="41529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||𝛿|| - Euclidean Distance between </a:t>
            </a:r>
            <a:r>
              <a:rPr lang="en" b="1"/>
              <a:t>x</a:t>
            </a:r>
            <a:r>
              <a:rPr lang="en"/>
              <a:t> and </a:t>
            </a:r>
            <a:r>
              <a:rPr lang="en" b="1"/>
              <a:t>x’</a:t>
            </a:r>
            <a:endParaRPr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 - cross entropy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560" y="3338573"/>
            <a:ext cx="5886525" cy="10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Considering Fabrication Error &amp; Alignment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NPS - printer color reproduction errors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T(.) - alignment function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3016535"/>
            <a:ext cx="5779150" cy="14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250" y="3262663"/>
            <a:ext cx="30099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Environments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Stationary Tests: </a:t>
            </a:r>
            <a:endParaRPr sz="2200" b="1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Clean images C taken at fixed positions</a:t>
            </a:r>
            <a:endParaRPr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With varying distances D and angles G</a:t>
            </a:r>
            <a:endParaRPr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Adversarial images A(c^dg)</a:t>
            </a:r>
            <a:endParaRPr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Drive-by Tests</a:t>
            </a:r>
            <a:endParaRPr sz="2200" b="1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Camera on moving platforms</a:t>
            </a:r>
            <a:endParaRPr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Driving speed: 0-20 mph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78" y="2891228"/>
            <a:ext cx="2740910" cy="18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b="1"/>
              <a:t>Classifiers: </a:t>
            </a:r>
            <a:endParaRPr sz="2200"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LISA-CNN (pretrained w/ U.S. traffic signs)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GTSRB-CNN (pretrained w/ German traffic signs)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Datasets:</a:t>
            </a:r>
            <a:endParaRPr b="1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LISA: 47 road signs but only 17 common signs in use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Own dataset: 181 stop sign images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575" y="3680575"/>
            <a:ext cx="2432850" cy="10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Success Attack Rate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50" y="2084675"/>
            <a:ext cx="8242900" cy="20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Title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150" y="75487"/>
            <a:ext cx="7073641" cy="499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0250" y="1173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Background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Deep Learning in Computer Vision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Safety Concern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>
                <a:solidFill>
                  <a:schemeClr val="dk1"/>
                </a:solidFill>
              </a:rPr>
              <a:t>Challenges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Related Work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Solution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>
                <a:solidFill>
                  <a:schemeClr val="dk1"/>
                </a:solidFill>
              </a:rPr>
              <a:t>Experiments &amp; </a:t>
            </a:r>
            <a:r>
              <a:rPr lang="en"/>
              <a:t>Evaluation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DL in Computer Vision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Deep Neural Networks (DNNs) achieved state-of-the-art results in many Computer Vision tasks</a:t>
            </a:r>
            <a:endParaRPr sz="22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e.g. YOLOvx for Object Detection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1600"/>
              </a:spcAft>
              <a:buSzPts val="2200"/>
              <a:buChar char="●"/>
            </a:pPr>
            <a:r>
              <a:rPr lang="en" sz="2200"/>
              <a:t>Applied in physical systems: UAVs, robots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Safety Concern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3985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Concern of DNNs’ vulnerability to </a:t>
            </a:r>
            <a:r>
              <a:rPr lang="en" sz="2200" u="sng"/>
              <a:t>adversarial perturbations</a:t>
            </a:r>
            <a:r>
              <a:rPr lang="en" sz="2200"/>
              <a:t> (aka digitally and physically modified visual input)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=&gt; Misbehavior of systems in potentially dangerous ways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=&gt; Raising safety transportation concerns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Road Sign Classification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Significant in self-driving systems and transportation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Challenging to hide perturbations due to simplicity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138" y="2606725"/>
            <a:ext cx="65055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301" y="3320351"/>
            <a:ext cx="3178725" cy="18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5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Environment Conditions: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Continuous change of distance and angle of a camera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Lightning/weather conditions, and debris on camera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Spatial Constraints: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Background of road signs changes </a:t>
            </a:r>
            <a:endParaRPr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>
                <a:solidFill>
                  <a:schemeClr val="dk1"/>
                </a:solidFill>
              </a:rPr>
              <a:t>Difficult to place adversarial examples on road signs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(continued)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479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Imperceptibility Limits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Tiny modifications are imperceptible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Fabrication Error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All modification must be realistic (i.e. colors)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Dependent on sensing hardware</a:t>
            </a:r>
            <a:endParaRPr u="sng"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275" y="1674350"/>
            <a:ext cx="4568149" cy="19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7040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Digital Adversarial Examples</a:t>
            </a:r>
            <a:endParaRPr sz="2200" dirty="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Full-access to classifiers</a:t>
            </a:r>
            <a:endParaRPr sz="22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Reverse engineering to</a:t>
            </a:r>
            <a:endParaRPr sz="2200" dirty="0"/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dirty="0"/>
              <a:t>Extract models</a:t>
            </a:r>
            <a:endParaRPr dirty="0"/>
          </a:p>
          <a:p>
            <a:pPr marL="914400" lvl="1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dirty="0"/>
              <a:t>G</a:t>
            </a:r>
            <a:r>
              <a:rPr lang="en" sz="2200" dirty="0"/>
              <a:t>enerate adversarial examples to fool classifiers</a:t>
            </a:r>
          </a:p>
          <a:p>
            <a:pPr marL="546100" lvl="1" indent="0" algn="l" rtl="0"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" dirty="0"/>
              <a:t>	e.g. GAN</a:t>
            </a:r>
            <a:endParaRPr sz="2200" dirty="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2200"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 descr="The original generative adversarial network (GAN) model. In simple... |  Download Scientific Diagram">
            <a:extLst>
              <a:ext uri="{FF2B5EF4-FFF2-40B4-BE49-F238E27FC236}">
                <a16:creationId xmlns:a16="http://schemas.microsoft.com/office/drawing/2014/main" id="{FE85B706-1CA2-9B4F-A81E-8623DFE8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64" y="1887090"/>
            <a:ext cx="4484536" cy="162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(continued)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Physical Adversarial Examples</a:t>
            </a:r>
            <a:endParaRPr sz="220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 modify objects, print digitally perturbed masks on objects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Change physical conditions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		e.g. post, distance/angle from camera</a:t>
            </a:r>
            <a:endParaRPr sz="2200"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651" y="2769225"/>
            <a:ext cx="2642625" cy="19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558</Words>
  <Application>Microsoft Macintosh PowerPoint</Application>
  <PresentationFormat>On-screen Show (16:9)</PresentationFormat>
  <Paragraphs>109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Robust Physical-World Attacks on Deep Learning Visual Classification</vt:lpstr>
      <vt:lpstr>Agenda</vt:lpstr>
      <vt:lpstr>Background: DL in Computer Vision</vt:lpstr>
      <vt:lpstr>Background: Safety Concern</vt:lpstr>
      <vt:lpstr>Background: Road Sign Classification</vt:lpstr>
      <vt:lpstr>Challenges</vt:lpstr>
      <vt:lpstr>Challenges (continued)</vt:lpstr>
      <vt:lpstr>Related Work</vt:lpstr>
      <vt:lpstr>Related Work (continued)</vt:lpstr>
      <vt:lpstr>Notation</vt:lpstr>
      <vt:lpstr>Solution &amp; Evaluation</vt:lpstr>
      <vt:lpstr>PowerPoint Presentation</vt:lpstr>
      <vt:lpstr>Position of masks</vt:lpstr>
      <vt:lpstr>Loss Function</vt:lpstr>
      <vt:lpstr>PowerPoint Presentation</vt:lpstr>
      <vt:lpstr>Testing Environments</vt:lpstr>
      <vt:lpstr>Experiments</vt:lpstr>
      <vt:lpstr>Evaluation: Success Attack Rate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Physical-World Attacks on Deep Learning Visual Classification</dc:title>
  <cp:lastModifiedBy>Ngo, Dat Quoc</cp:lastModifiedBy>
  <cp:revision>6</cp:revision>
  <dcterms:modified xsi:type="dcterms:W3CDTF">2021-09-25T04:16:25Z</dcterms:modified>
</cp:coreProperties>
</file>