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6FA22-3308-534A-B80E-C96059AEA351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DFE88-016E-5E4F-A814-FB065033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Efficiency for parallel computation, low quality of graph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graph = V! permutation of nodes aka node orderings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if consider all, out-of-memory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if using a single node ordering (BFS) -&gt; low quality of large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DFE88-016E-5E4F-A814-FB065033D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2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node ordering - provide new nodes to be added to graph</a:t>
            </a:r>
          </a:p>
          <a:p>
            <a:r>
              <a:rPr lang="en-US" dirty="0"/>
              <a:t>* block-size B = 1, -&gt; standard auto-regressive models w/ 1 output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DFE88-016E-5E4F-A814-FB065033D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Conditional prob – the prob of generating the current block (all edges from the new nodes to each other and to nodes generated earlier)</a:t>
            </a:r>
          </a:p>
          <a:p>
            <a:r>
              <a:rPr lang="en-US" dirty="0"/>
              <a:t>* Usually, RNN is chosen to model this sequential </a:t>
            </a:r>
            <a:r>
              <a:rPr lang="en-US" dirty="0" err="1"/>
              <a:t>dependenccy</a:t>
            </a:r>
            <a:endParaRPr lang="en-US" dirty="0"/>
          </a:p>
          <a:p>
            <a:r>
              <a:rPr lang="en-US" dirty="0"/>
              <a:t>* Issue with RNN - In linearized input, 2 nearby nodes - are far apart due to the node ordering</a:t>
            </a:r>
          </a:p>
          <a:p>
            <a:r>
              <a:rPr lang="en-US" dirty="0"/>
              <a:t>* briefly, GNN collects information from nearby nodes based on adjacency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DFE88-016E-5E4F-A814-FB065033D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 rounds -&gt; collect information nodes that far apart from the current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Larger R rounds, the better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DFE88-016E-5E4F-A814-FB065033D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8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 rounds -&gt; collect information nodes that far apart from the current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Larger R rounds, the better representation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Binary mask – position embedding in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DFE88-016E-5E4F-A814-FB065033D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5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modeling underlying edge generation rules that are usually hardcoded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DFE88-016E-5E4F-A814-FB065033D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2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dependency between rows in block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DFE88-016E-5E4F-A814-FB065033D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Evaluating graph is difficult, hence based on graph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DFE88-016E-5E4F-A814-FB065033D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FE65-5794-A841-95FB-155151E73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938F-9B20-0140-9309-F998F970F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0D608-B336-D445-913D-E79ACEEB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CDC1-629E-3145-8BBA-3E7FFB0D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8DC6-2768-EB47-8D5D-4F2BADCA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87A3-F132-494A-B107-EA891AD3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FB37A-BDD3-5C42-A071-EEAF005BB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DE73-5FE7-5A47-A75F-1E5118A3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8C50D-8B11-1F4A-96F6-E1AA37C5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0F8D-4EBA-524C-B648-E58940C9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39244-786B-C44B-8DDE-DFC70CFEF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87D8F-E673-5A4F-810B-EFDA36A8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A928-88FA-5C47-9028-F89738A7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E6B3-1E43-2C48-8461-87976832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7ED5-A716-134B-8E53-EA6FBA31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77D7-5EC3-5340-A61E-CEA6AE29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DDD8-F68E-1C41-B590-DAA3687A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79B8-90C2-2543-9886-2FFCC081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0D98-B7AD-2C4D-94E4-51FE88F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B9EF-46BB-7045-B903-418B039E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401C-0512-4847-A732-20454988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C7D5A-9197-344F-AFBA-6D70A2A2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41AE-E88A-4E48-B751-D4EBF6B6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E84C-8196-B44C-ADA1-14ECAF9B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F3BE-EBC8-3545-948A-14B843B6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E26B-637E-784D-8C7B-1F98ACDD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F7F3-A3E7-7342-8B65-54B00F101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4D192-4D6B-AA46-A901-FFD8A8F9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FF752-B27A-4240-AC35-A0589972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5F092-B840-F54F-BBB9-C6A2708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C9A4-D800-8044-B668-3B4EB10E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9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11A2-1B81-AF45-B2A0-4C1B65B9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1F77C-255F-0A40-B028-A65B6BA4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BEBB2-EBB9-E343-B68A-194CECF11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74ECD-09AC-D449-85A4-E861E2B0F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467FE-63C7-E64B-9938-9C8249FAE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F1429-D2B1-D44C-ABDE-F57C9589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9805D-5EA5-C54E-B773-3252B1D3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CC6B2-8F5F-5D4D-9F4E-7E4B44EA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7A2A-8B4C-E14C-A6D4-82777E96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B4B7A-7CFB-B047-9447-45306B38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DBC09-239E-D144-A281-0CD323DF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C445A-50BD-B845-86BA-42F6E0CD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03ACC-BE26-CB4D-B727-760A0133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43702-40B5-B441-966E-0F0F192B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C8466-43F1-C24C-8D0A-7657ABCC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01BA-8AD5-5442-AC91-F2949A14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8DCB-0E0F-194D-A443-5F2307ED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2D9F4-B027-FD4D-A08E-F3DAA1A35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3FB1-7E74-1A46-B2A7-99F096FF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701C-524C-A84D-8EFB-F6587D42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A6A64-6652-7840-B580-FBB60F79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A213-1A9F-804E-984F-C55D9487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2C56A-299D-794A-A285-91192B7FF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BB2BC-942D-BA4A-AE5B-15E61CF54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B8A62-5BFD-B140-AC76-CC6C51B6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32224-A220-524A-9A3E-C4626B91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95752-B083-0945-BD3E-16493C3C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A53A1-31B1-1242-BF72-492949B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32812-2FE8-A64D-A501-BB718757D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CE5D-08E0-7C4F-B5DB-027526EB5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B077-BE48-964D-8A60-B2C145D6D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09A1-3183-4049-83D6-18B0C492B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2D35-5495-B647-AF1B-1E9C9783C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0F9B-0E76-CA4B-A261-93402E6A7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4804-0058-7D4F-BDC0-01E75CE67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Efficient Graph Generation with GRAN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7E732-7A12-EF48-9362-F0FD099DD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Liao et al.</a:t>
            </a:r>
          </a:p>
        </p:txBody>
      </p:sp>
    </p:spTree>
    <p:extLst>
      <p:ext uri="{BB962C8B-B14F-4D97-AF65-F5344CB8AC3E}">
        <p14:creationId xmlns:p14="http://schemas.microsoft.com/office/powerpoint/2010/main" val="404769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5DE9-D221-3A4C-BC91-97D5DB0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Trade-off: Block Size and Stride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90DA6E0-FDCA-0440-A37E-D185CFDEE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30066" y="1200944"/>
            <a:ext cx="1949356" cy="1325562"/>
          </a:xfr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063D481-6945-C742-A919-19957551E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600" y="1200944"/>
            <a:ext cx="1830538" cy="1325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950FA2-0F69-4644-B552-7DC680124454}"/>
              </a:ext>
            </a:extLst>
          </p:cNvPr>
          <p:cNvSpPr txBox="1"/>
          <p:nvPr/>
        </p:nvSpPr>
        <p:spPr>
          <a:xfrm>
            <a:off x="838200" y="1817511"/>
            <a:ext cx="68089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Block-size B</a:t>
            </a:r>
            <a:r>
              <a:rPr lang="en-US" dirty="0"/>
              <a:t> -&gt; speed or number of nodes to be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Larger B -&gt; faster but lower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the sequential order (B =1), there is V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&gt; 1, there is T = [N/B]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the first S rows, 1 &lt;= S &lt;=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S &lt; b, neighboring blocks have an overlap of B – S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Idea: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B</a:t>
            </a:r>
            <a:r>
              <a:rPr lang="en-US" baseline="-25000" dirty="0" err="1"/>
              <a:t>t</a:t>
            </a:r>
            <a:r>
              <a:rPr lang="en-US" dirty="0"/>
              <a:t> row ignores dependency with B</a:t>
            </a:r>
            <a:r>
              <a:rPr lang="en-US" baseline="-25000" dirty="0"/>
              <a:t>t-1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Considering dependency between rows -&gt; improve quality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5785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2905-53B8-244F-BB3C-FF2E7501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BF3F-6C67-0445-8152-F1C416B0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Datasets:</a:t>
            </a:r>
          </a:p>
          <a:p>
            <a:pPr lvl="1"/>
            <a:r>
              <a:rPr lang="en-US" sz="1800" dirty="0"/>
              <a:t>Grid: 2D grid graphs with 100 &lt; |V | &lt; 400. </a:t>
            </a:r>
          </a:p>
          <a:p>
            <a:pPr lvl="1"/>
            <a:r>
              <a:rPr lang="en-US" sz="1800" dirty="0"/>
              <a:t>Protein: graphs 100 &lt; |V| &lt; 500</a:t>
            </a:r>
          </a:p>
          <a:p>
            <a:pPr lvl="1"/>
            <a:r>
              <a:rPr lang="en-US" sz="1800" dirty="0"/>
              <a:t>Point Cloud: average graph size over 1K nodes</a:t>
            </a:r>
          </a:p>
          <a:p>
            <a:r>
              <a:rPr lang="en-US" sz="2400" dirty="0"/>
              <a:t>Metrics (based on graph statistics):</a:t>
            </a:r>
          </a:p>
          <a:p>
            <a:pPr lvl="1"/>
            <a:r>
              <a:rPr lang="en-US" sz="1800" dirty="0"/>
              <a:t>Degree distribution</a:t>
            </a:r>
          </a:p>
          <a:p>
            <a:pPr lvl="1"/>
            <a:r>
              <a:rPr lang="en-US" sz="1800" dirty="0"/>
              <a:t>Clustering coefficient (measure of nodes tied together)</a:t>
            </a:r>
          </a:p>
          <a:p>
            <a:pPr lvl="1"/>
            <a:r>
              <a:rPr lang="en-US" sz="1800" dirty="0"/>
              <a:t>Occurrence of orbits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275B15A-B32E-D34E-B25C-93E94C40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14" y="4614334"/>
            <a:ext cx="9182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7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4AAE-1EA3-F240-88C7-52F050F4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4B2619B7-38E3-CA4F-9305-E073DDCE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006" y="1825625"/>
            <a:ext cx="5797987" cy="4351338"/>
          </a:xfrm>
        </p:spPr>
      </p:pic>
    </p:spTree>
    <p:extLst>
      <p:ext uri="{BB962C8B-B14F-4D97-AF65-F5344CB8AC3E}">
        <p14:creationId xmlns:p14="http://schemas.microsoft.com/office/powerpoint/2010/main" val="274527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83F6-9F19-014D-9F58-C962CC79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4EBD-44D8-2F4C-9C49-5855C3D5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 G = (V, E)</a:t>
            </a:r>
          </a:p>
          <a:p>
            <a:r>
              <a:rPr lang="en-US" dirty="0"/>
              <a:t>Represented by the adjacency matrix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2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30AB-5B10-6746-A9A3-C6AA8555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Graph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5DD7-EFA9-C54B-8517-A98F28B2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disregarding graph structures</a:t>
            </a:r>
          </a:p>
          <a:p>
            <a:pPr marL="457200" lvl="1" indent="0">
              <a:buNone/>
            </a:pPr>
            <a:r>
              <a:rPr lang="en-US" dirty="0"/>
              <a:t>e.g. VAE with CNN variants predicting the adjacency matrix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Auto-regressive generating decisions</a:t>
            </a:r>
          </a:p>
          <a:p>
            <a:pPr lvl="1"/>
            <a:r>
              <a:rPr lang="en-US" dirty="0"/>
              <a:t>Graph generation -&gt; sequential process using RNNs or GNN</a:t>
            </a:r>
          </a:p>
          <a:p>
            <a:pPr lvl="1"/>
            <a:r>
              <a:rPr lang="en-US" u="sng" dirty="0"/>
              <a:t>Key:</a:t>
            </a:r>
            <a:r>
              <a:rPr lang="en-US" dirty="0"/>
              <a:t> exploit domain-specific graph structures</a:t>
            </a:r>
          </a:p>
          <a:p>
            <a:pPr marL="457200" lvl="1" indent="0">
              <a:buNone/>
            </a:pPr>
            <a:r>
              <a:rPr lang="en-US" dirty="0"/>
              <a:t>e.g. RNNs on SMILES strings for molecular graph generation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u="sng" dirty="0"/>
              <a:t>Challenge:</a:t>
            </a:r>
            <a:r>
              <a:rPr lang="en-US" dirty="0"/>
              <a:t> not scalable for generating graphs with more than 100 nodes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033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D421-936C-6341-94AF-53C93D4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E66F-16FE-F54A-980C-6E0F56E5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node ordering π</a:t>
            </a:r>
            <a:r>
              <a:rPr lang="en-US" dirty="0"/>
              <a:t> – sequence of nodes</a:t>
            </a:r>
          </a:p>
          <a:p>
            <a:r>
              <a:rPr lang="en-US" b="1" dirty="0"/>
              <a:t>Block-size B</a:t>
            </a:r>
            <a:r>
              <a:rPr lang="en-US" dirty="0"/>
              <a:t> – speed or number of nodes to be generated at every time step </a:t>
            </a:r>
            <a:r>
              <a:rPr lang="en-US" i="1" dirty="0"/>
              <a:t>t</a:t>
            </a:r>
            <a:endParaRPr lang="en-US" dirty="0"/>
          </a:p>
          <a:p>
            <a:r>
              <a:rPr lang="en-US" dirty="0"/>
              <a:t>Triangular Adjacency Matrix </a:t>
            </a:r>
            <a:r>
              <a:rPr lang="en-US" b="1" dirty="0"/>
              <a:t>L</a:t>
            </a:r>
          </a:p>
          <a:p>
            <a:pPr lvl="1"/>
            <a:r>
              <a:rPr lang="en-US" dirty="0"/>
              <a:t>At t = 0, </a:t>
            </a:r>
            <a:r>
              <a:rPr lang="en-US" b="1" dirty="0"/>
              <a:t>L </a:t>
            </a:r>
            <a:r>
              <a:rPr lang="en-US" dirty="0"/>
              <a:t>is empty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sub-graph G</a:t>
            </a:r>
            <a:r>
              <a:rPr lang="en-US" baseline="-25000" dirty="0"/>
              <a:t>t</a:t>
            </a:r>
            <a:r>
              <a:rPr lang="en-US" dirty="0"/>
              <a:t> containing already</a:t>
            </a:r>
            <a:br>
              <a:rPr lang="en-US" dirty="0"/>
            </a:br>
            <a:r>
              <a:rPr lang="en-US" dirty="0"/>
              <a:t>generated nodes and edges</a:t>
            </a:r>
          </a:p>
          <a:p>
            <a:pPr lvl="1"/>
            <a:r>
              <a:rPr lang="en-US" dirty="0"/>
              <a:t>At t = 0, G</a:t>
            </a:r>
            <a:r>
              <a:rPr lang="en-US" baseline="-25000" dirty="0"/>
              <a:t>0 </a:t>
            </a:r>
            <a:r>
              <a:rPr lang="en-US" dirty="0"/>
              <a:t>is empty</a:t>
            </a:r>
          </a:p>
          <a:p>
            <a:pPr lvl="1"/>
            <a:r>
              <a:rPr lang="en-US" dirty="0"/>
              <a:t>At t = 1, G</a:t>
            </a:r>
            <a:r>
              <a:rPr lang="en-US" baseline="-25000" dirty="0"/>
              <a:t>1</a:t>
            </a:r>
            <a:r>
              <a:rPr lang="en-US" dirty="0"/>
              <a:t> has the </a:t>
            </a:r>
            <a:r>
              <a:rPr lang="en-US" b="1" dirty="0"/>
              <a:t>first B nodes </a:t>
            </a:r>
            <a:r>
              <a:rPr lang="en-US" dirty="0"/>
              <a:t>from ordering π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A82F748-4C64-F440-B557-64D12F75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217" y="3295834"/>
            <a:ext cx="3256424" cy="25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AA33-C005-6840-9B39-94C58BDD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D6ACBB3-0982-B241-BDB5-74A643D92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762" y="-182372"/>
            <a:ext cx="10744493" cy="47520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04BC44-BBF1-AA46-BEF2-5BAEA24F1C0D}"/>
              </a:ext>
            </a:extLst>
          </p:cNvPr>
          <p:cNvSpPr txBox="1"/>
          <p:nvPr/>
        </p:nvSpPr>
        <p:spPr>
          <a:xfrm>
            <a:off x="452762" y="4395787"/>
            <a:ext cx="71820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every </a:t>
            </a:r>
            <a:r>
              <a:rPr lang="en-US" b="1" i="1" dirty="0"/>
              <a:t>t</a:t>
            </a:r>
            <a:r>
              <a:rPr lang="en-US" dirty="0"/>
              <a:t> step,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 nodes</a:t>
            </a:r>
            <a:r>
              <a:rPr lang="en-US" dirty="0"/>
              <a:t> are added to the current graph by 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GRAN generates a block of B rows or a </a:t>
            </a:r>
            <a:r>
              <a:rPr lang="en-US" b="1" dirty="0" err="1"/>
              <a:t>BxN</a:t>
            </a:r>
            <a:r>
              <a:rPr lang="en-US" b="1" dirty="0"/>
              <a:t> matrix L</a:t>
            </a:r>
            <a:r>
              <a:rPr lang="en-US" b="1" baseline="30000" dirty="0"/>
              <a:t>π </a:t>
            </a:r>
            <a:r>
              <a:rPr lang="en-US" dirty="0"/>
              <a:t>(N = 1, 2, … V)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p(L</a:t>
            </a:r>
            <a:r>
              <a:rPr lang="en-US" baseline="30000" dirty="0"/>
              <a:t>π</a:t>
            </a:r>
            <a:r>
              <a:rPr lang="en-US" dirty="0"/>
              <a:t>) – probability of specifying all edges from nodes in this block to each other and to nodes generated earlier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p(L</a:t>
            </a:r>
            <a:r>
              <a:rPr lang="en-US" baseline="30000" dirty="0"/>
              <a:t>π</a:t>
            </a:r>
            <a:r>
              <a:rPr lang="en-US" dirty="0"/>
              <a:t>) generated by GNN -&gt; In RNNs, 2 nearby nodes may be far apart in the node ordering.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1D771D-C5B8-6040-A6EE-16BDD67E7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909" y="4398039"/>
            <a:ext cx="4154373" cy="7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04BC44-BBF1-AA46-BEF2-5BAEA24F1C0D}"/>
              </a:ext>
            </a:extLst>
          </p:cNvPr>
          <p:cNvSpPr txBox="1"/>
          <p:nvPr/>
        </p:nvSpPr>
        <p:spPr>
          <a:xfrm>
            <a:off x="941033" y="2672984"/>
            <a:ext cx="104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Representation</a:t>
            </a:r>
            <a:r>
              <a:rPr lang="en-US" dirty="0"/>
              <a:t>, at </a:t>
            </a:r>
            <a:r>
              <a:rPr lang="en-US" i="1" dirty="0"/>
              <a:t>t step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H</a:t>
            </a:r>
            <a:r>
              <a:rPr lang="en-US" i="1" baseline="30000" dirty="0"/>
              <a:t>0</a:t>
            </a:r>
            <a:r>
              <a:rPr lang="en-US" i="1" baseline="-25000" dirty="0"/>
              <a:t>bi</a:t>
            </a:r>
            <a:r>
              <a:rPr lang="en-US" i="1" dirty="0"/>
              <a:t> (</a:t>
            </a:r>
            <a:r>
              <a:rPr lang="en-US" i="1" dirty="0" err="1"/>
              <a:t>BxH</a:t>
            </a:r>
            <a:r>
              <a:rPr lang="en-US" i="1" dirty="0"/>
              <a:t>) – </a:t>
            </a:r>
            <a:r>
              <a:rPr lang="en-US" dirty="0"/>
              <a:t>reinitialized by a FFN (GNN not carrying hidden states over t 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t=0, </a:t>
            </a:r>
            <a:r>
              <a:rPr lang="en-US" dirty="0"/>
              <a:t>h</a:t>
            </a:r>
            <a:r>
              <a:rPr lang="en-US" baseline="30000" dirty="0"/>
              <a:t>0</a:t>
            </a:r>
            <a:r>
              <a:rPr lang="en-US" baseline="-25000" dirty="0"/>
              <a:t>bt</a:t>
            </a:r>
            <a:r>
              <a:rPr lang="en-US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fixed H size -&gt; reduce embedding size &amp; handle large scale graphs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B95D3EA-7EBD-8843-918E-3698B1BE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394" y="5373333"/>
            <a:ext cx="3401938" cy="5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7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1FA43AA-847A-EB43-B6EE-B0A86F8F2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8864" y="172485"/>
            <a:ext cx="5054564" cy="253520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3C5BDF-679F-044E-81A3-5FD55E5C6F4A}"/>
              </a:ext>
            </a:extLst>
          </p:cNvPr>
          <p:cNvSpPr txBox="1"/>
          <p:nvPr/>
        </p:nvSpPr>
        <p:spPr>
          <a:xfrm>
            <a:off x="998526" y="3226982"/>
            <a:ext cx="97752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GRAN</a:t>
            </a:r>
            <a:r>
              <a:rPr lang="en-US" dirty="0"/>
              <a:t>, at </a:t>
            </a:r>
            <a:r>
              <a:rPr lang="en-US" i="1" dirty="0"/>
              <a:t>t </a:t>
            </a:r>
            <a:r>
              <a:rPr lang="en-US" dirty="0"/>
              <a:t>step</a:t>
            </a:r>
            <a:r>
              <a:rPr lang="en-US" b="1" dirty="0"/>
              <a:t> </a:t>
            </a:r>
            <a:r>
              <a:rPr lang="en-US" dirty="0"/>
              <a:t>given graph </a:t>
            </a:r>
            <a:r>
              <a:rPr lang="en-US" i="1" dirty="0"/>
              <a:t>G</a:t>
            </a:r>
            <a:r>
              <a:rPr lang="en-US" i="1" baseline="-25000" dirty="0"/>
              <a:t>t</a:t>
            </a:r>
            <a:r>
              <a:rPr lang="en-US" i="1" dirty="0"/>
              <a:t> </a:t>
            </a:r>
            <a:r>
              <a:rPr lang="en-US" dirty="0"/>
              <a:t>containing B new nodes, generated nodes, and all edges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node representations are updated by </a:t>
            </a:r>
            <a:r>
              <a:rPr lang="en-US" i="1" dirty="0"/>
              <a:t>r </a:t>
            </a:r>
            <a:r>
              <a:rPr lang="en-US" dirty="0"/>
              <a:t>rounds of message passing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 </a:t>
            </a:r>
            <a:r>
              <a:rPr lang="en-US" dirty="0"/>
              <a:t>and </a:t>
            </a:r>
            <a:r>
              <a:rPr lang="en-US" i="1" dirty="0"/>
              <a:t>g</a:t>
            </a:r>
            <a:r>
              <a:rPr lang="en-US" dirty="0"/>
              <a:t> – 2-layer MLPs with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</a:t>
            </a:r>
            <a:r>
              <a:rPr lang="en-US" dirty="0"/>
              <a:t> – attention associated with edge (</a:t>
            </a:r>
            <a:r>
              <a:rPr lang="en-US" dirty="0" err="1"/>
              <a:t>i</a:t>
            </a:r>
            <a:r>
              <a:rPr lang="en-US" dirty="0"/>
              <a:t>, j)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B1BDB819-33F7-5644-826B-AF524AAD1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340" y="4357197"/>
            <a:ext cx="8143319" cy="12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E870-8D8B-B44A-B244-DF8869E7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00EB3DB-B9ED-F146-A5EB-46EE4FF63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7592" y="488271"/>
            <a:ext cx="7441578" cy="2219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F0BD8-0C74-044D-8E09-EBF9D0961142}"/>
              </a:ext>
            </a:extLst>
          </p:cNvPr>
          <p:cNvSpPr txBox="1"/>
          <p:nvPr/>
        </p:nvSpPr>
        <p:spPr>
          <a:xfrm>
            <a:off x="678401" y="2646169"/>
            <a:ext cx="11066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Sigmoid</a:t>
            </a:r>
            <a:r>
              <a:rPr lang="en-US" dirty="0"/>
              <a:t> output -&gt; probability block (</a:t>
            </a:r>
            <a:r>
              <a:rPr lang="en-US" dirty="0" err="1"/>
              <a:t>BxN</a:t>
            </a:r>
            <a:r>
              <a:rPr lang="en-US" dirty="0"/>
              <a:t>, N = 1,2, …V) specifies edges from new nodes to generated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Softmax</a:t>
            </a:r>
            <a:r>
              <a:rPr lang="en-US" dirty="0"/>
              <a:t> output -&gt; contribution of each K-</a:t>
            </a:r>
            <a:r>
              <a:rPr lang="en-US" dirty="0" err="1"/>
              <a:t>th</a:t>
            </a:r>
            <a:r>
              <a:rPr lang="en-US" dirty="0"/>
              <a:t> Bernoulli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 mixture K Bernoulli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K = 1, assuming independence of edges on the existing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K &gt; 1, exists dependence of every edge to other edges</a:t>
            </a:r>
          </a:p>
        </p:txBody>
      </p:sp>
    </p:spTree>
    <p:extLst>
      <p:ext uri="{BB962C8B-B14F-4D97-AF65-F5344CB8AC3E}">
        <p14:creationId xmlns:p14="http://schemas.microsoft.com/office/powerpoint/2010/main" val="303837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F19E-1B01-2843-BA76-CF1D5C53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Ordering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B010979F-0106-0249-853A-F623C04E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454" y="1484720"/>
            <a:ext cx="4169706" cy="10365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C807B-5067-7A42-8F99-FE64FD095D7E}"/>
              </a:ext>
            </a:extLst>
          </p:cNvPr>
          <p:cNvSpPr txBox="1"/>
          <p:nvPr/>
        </p:nvSpPr>
        <p:spPr>
          <a:xfrm>
            <a:off x="1074198" y="2698812"/>
            <a:ext cx="80604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Maximize log-likelihood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Issue:</a:t>
            </a:r>
            <a:r>
              <a:rPr lang="en-US" dirty="0"/>
              <a:t> intractable gradients if considering all π orderings (a factorial of graph size)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Nearly impossible to calculate gradients of V! orderings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 set of Q orderings (e.g. BFS, DFS,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-&gt; Maximize the lower bound log-likelihood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Trade-off between the generation quality and computational cost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8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840</Words>
  <Application>Microsoft Macintosh PowerPoint</Application>
  <PresentationFormat>Widescreen</PresentationFormat>
  <Paragraphs>103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Efficient Graph Generation with GRAN</vt:lpstr>
      <vt:lpstr>PowerPoint Presentation</vt:lpstr>
      <vt:lpstr>Related Work: Graph Generation</vt:lpstr>
      <vt:lpstr>Input</vt:lpstr>
      <vt:lpstr>PowerPoint Presentation</vt:lpstr>
      <vt:lpstr>PowerPoint Presentation</vt:lpstr>
      <vt:lpstr>PowerPoint Presentation</vt:lpstr>
      <vt:lpstr>Output</vt:lpstr>
      <vt:lpstr>Objectives &amp; Ordering</vt:lpstr>
      <vt:lpstr>Trade-off: Block Size and Stride</vt:lpstr>
      <vt:lpstr>Experiments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Ngo, Dat Quoc</dc:creator>
  <cp:lastModifiedBy>Ngo, Dat Quoc</cp:lastModifiedBy>
  <cp:revision>133</cp:revision>
  <cp:lastPrinted>2021-09-16T13:26:18Z</cp:lastPrinted>
  <dcterms:created xsi:type="dcterms:W3CDTF">2021-09-16T07:32:57Z</dcterms:created>
  <dcterms:modified xsi:type="dcterms:W3CDTF">2021-09-16T20:57:35Z</dcterms:modified>
</cp:coreProperties>
</file>