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66"/>
    <p:restoredTop sz="94719"/>
  </p:normalViewPr>
  <p:slideViewPr>
    <p:cSldViewPr snapToGrid="0" snapToObjects="1">
      <p:cViewPr varScale="1">
        <p:scale>
          <a:sx n="68" d="100"/>
          <a:sy n="68" d="100"/>
        </p:scale>
        <p:origin x="240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80212-040F-B844-8F31-7815838756A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4212F-F506-D04A-B1CD-951003E1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dependence between x and (</a:t>
            </a:r>
            <a:r>
              <a:rPr lang="en-US" dirty="0" err="1"/>
              <a:t>w,z</a:t>
            </a:r>
            <a:r>
              <a:rPr lang="en-US" dirty="0"/>
              <a:t>) for latent representation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dependence between y and w for property manipulation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do so,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 disentangled -&gt; w independent of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212F-F506-D04A-B1CD-951003E180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0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term (group-wise) -&gt; enforce independence between 2 subsets of z and 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term (property-wise) -&gt; enforce independence within w -&gt; each latent variable -&gt; capture a single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212F-F506-D04A-B1CD-951003E180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Invertible function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Choose variable w that maximizes probability for that probability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variables in w -&gt; generate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212F-F506-D04A-B1CD-951003E180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X-position but different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212F-F506-D04A-B1CD-951003E180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2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368D-3678-9B41-98AD-729395FEF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26245-1B56-EB4B-9A3F-2601EDF90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FF8A-2757-BD40-AB20-1D47F223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0385-32BE-DD42-9B22-CC8F0FB1F32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8889-6E08-104F-AD6A-9B238B7D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4A07-F8D6-2D4F-A025-5AAB3143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2EBE-38E6-CD44-AD6E-CC4D3292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452F-9AD0-584C-82B9-928ABD43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EBB84-663C-BD4E-90DC-7EC914FA5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B7AE1-D389-544C-9788-2A0E3E30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0385-32BE-DD42-9B22-CC8F0FB1F32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B1DB-4F77-1E4F-89DF-00895037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1349E-6E4E-F344-99BD-28D72322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2EBE-38E6-CD44-AD6E-CC4D3292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3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0F544-0480-3643-8C02-FF3F72780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F3472-FAC7-2544-914D-6259E322A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68F05-6A15-484F-83BC-CFBCC342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0385-32BE-DD42-9B22-CC8F0FB1F32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16EF-8B11-7B42-9D31-5E895E95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DFA72-86CD-EA47-AB0A-598091B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2EBE-38E6-CD44-AD6E-CC4D3292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D3C3-19B1-274F-92FB-AED1DE03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5731-50D1-8D4C-B9E4-89092FF1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30E-F45B-4342-BAC9-CB51EC34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0385-32BE-DD42-9B22-CC8F0FB1F32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6CBA-19C0-B842-B2AC-E6041EC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EF7B-B33E-0D49-B77F-A62621D9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2EBE-38E6-CD44-AD6E-CC4D3292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68CC-5C3B-ED49-BAE8-D7268C6D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03938-0FEA-6D41-905B-2A0F3CD95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F752-4CA8-934F-B4BB-2E64E7FA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0385-32BE-DD42-9B22-CC8F0FB1F32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EA2F3-B0D0-1345-A020-F2AC5279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93B5C-092C-244B-8595-FE8E96C7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2EBE-38E6-CD44-AD6E-CC4D3292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7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A295-8C7D-6343-B079-4BB7FE26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74B4-4782-744B-9CCE-3C2A477FE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8BF14-918E-6544-8023-1E62FF4A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DCA98-993A-8F4B-A654-CBCDBD86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0385-32BE-DD42-9B22-CC8F0FB1F32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AC55B-A4B4-4147-89DC-6BE866BF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9C330-BDA1-A546-9699-2E773D94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2EBE-38E6-CD44-AD6E-CC4D3292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1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4CB9-9844-614C-882F-830460DB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92014-687D-E241-90B5-08024E9F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AFB62-34D5-1C40-9F4B-94823F66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FF2B1-7CC9-2542-B7B7-11D478A2E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AF189-0378-8544-B0BE-C53D0E517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59135-A384-7641-952E-6F0F8967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0385-32BE-DD42-9B22-CC8F0FB1F32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B929A-A598-F243-B7DE-1552CECC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13E0C-E797-E544-8E83-425604DC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2EBE-38E6-CD44-AD6E-CC4D3292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3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760E-6BEA-164A-8B4E-B01884B5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4EF01-7D74-EC48-BD95-9B65C123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0385-32BE-DD42-9B22-CC8F0FB1F32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8434F-A19D-F24B-826A-FCAA0371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16B70-EE77-C54C-92A8-4455527B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2EBE-38E6-CD44-AD6E-CC4D3292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6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E1CD0-B5BB-3642-9834-E8082D8D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0385-32BE-DD42-9B22-CC8F0FB1F32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1E530-D8B2-4042-9687-941C20DD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018F8-900E-3341-A6C6-04AEFDD8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2EBE-38E6-CD44-AD6E-CC4D3292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9118-4CA6-5647-8B82-116CD01E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D1C1-769B-334F-9B26-5DAE2BF7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C8E30-9C33-654B-BFFB-8F6105ACD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A116C-01D4-A646-A9C0-1685E4E1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0385-32BE-DD42-9B22-CC8F0FB1F32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11EE2-70D9-2F45-A4AA-B24DF50F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5BEB1-3148-4E42-AEA3-DF5BB508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2EBE-38E6-CD44-AD6E-CC4D3292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5336-3C50-E34D-BD53-5824B0D0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749A-72D0-B24F-A30A-63126E293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A1E35-5FB3-6D45-849B-8D10DA5D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60F00-1069-5B48-B782-6DE5AEF3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0385-32BE-DD42-9B22-CC8F0FB1F32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825D-7A92-C84B-BB89-F77D539B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12236-7314-2346-8EE1-0DA76E21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2EBE-38E6-CD44-AD6E-CC4D3292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0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D4C4C-49EB-E645-BF20-FA4DE83C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DB7A9-8B8E-244A-B4F3-809B1A6C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33D5-017D-3E4E-8D21-D3D9B8843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50385-32BE-DD42-9B22-CC8F0FB1F32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8618-AA1F-4547-81DF-4AAAF6667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F11B-A14E-B245-9649-A8732546C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42EBE-38E6-CD44-AD6E-CC4D3292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4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2433-262F-EF48-9BE1-7FC163710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Property Controllable Variational Autoencoder via Invertible Mutual Dependence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D98ED-FD9E-C243-A2D4-7BE4AB986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7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2438-04FC-3240-BB40-A7B3D4FA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Invertible Constraint for Property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A20E-9D10-094D-B236-DD03D1B6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Precise control of property</a:t>
            </a:r>
          </a:p>
          <a:p>
            <a:pPr marL="0" indent="0">
              <a:buNone/>
            </a:pPr>
            <a:r>
              <a:rPr lang="en-US" dirty="0"/>
              <a:t>-&gt; Invertible function: maximize the probability that </a:t>
            </a:r>
            <a:r>
              <a:rPr lang="en-US" dirty="0" err="1"/>
              <a:t>y_k</a:t>
            </a:r>
            <a:r>
              <a:rPr lang="en-US" dirty="0"/>
              <a:t> = 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100CC-7797-414D-8F75-36500D16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1500"/>
            <a:ext cx="11696290" cy="635000"/>
          </a:xfrm>
          <a:prstGeom prst="rect">
            <a:avLst/>
          </a:prstGeom>
        </p:spPr>
      </p:pic>
      <p:pic>
        <p:nvPicPr>
          <p:cNvPr id="6" name="Content Placeholder 4" descr="A picture containing text, watch, bicycle&#10;&#10;Description automatically generated">
            <a:extLst>
              <a:ext uri="{FF2B5EF4-FFF2-40B4-BE49-F238E27FC236}">
                <a16:creationId xmlns:a16="http://schemas.microsoft.com/office/drawing/2014/main" id="{C0D862DB-0EA5-194C-8103-2BA66A309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870" y="3787592"/>
            <a:ext cx="3767170" cy="27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5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3648-E6E3-3746-A23E-5ECFD10D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B8A0-2340-C54B-B98B-2DF79A23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 and 2 Decoders: MLP, CNN, </a:t>
            </a:r>
            <a:r>
              <a:rPr lang="en-US" dirty="0" err="1"/>
              <a:t>GraphNN</a:t>
            </a:r>
            <a:r>
              <a:rPr lang="en-US" dirty="0"/>
              <a:t> </a:t>
            </a:r>
          </a:p>
          <a:p>
            <a:r>
              <a:rPr lang="en-US" dirty="0"/>
              <a:t>Invertible function p(</a:t>
            </a:r>
            <a:r>
              <a:rPr lang="en-US" dirty="0" err="1"/>
              <a:t>y_k</a:t>
            </a:r>
            <a:r>
              <a:rPr lang="en-US" dirty="0"/>
              <a:t>=m | w): MLP</a:t>
            </a:r>
          </a:p>
        </p:txBody>
      </p:sp>
      <p:pic>
        <p:nvPicPr>
          <p:cNvPr id="6" name="Content Placeholder 4" descr="A picture containing text, watch, bicycle&#10;&#10;Description automatically generated">
            <a:extLst>
              <a:ext uri="{FF2B5EF4-FFF2-40B4-BE49-F238E27FC236}">
                <a16:creationId xmlns:a16="http://schemas.microsoft.com/office/drawing/2014/main" id="{8B6048DB-DF3A-894C-80DA-B1A96242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408" y="2917184"/>
            <a:ext cx="4539319" cy="32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6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F50E-A47A-024F-8615-337973FC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DA5B-B314-7A43-B900-7B06D781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dSprites</a:t>
            </a:r>
            <a:r>
              <a:rPr lang="en-US" dirty="0"/>
              <a:t> of 2D shapes: 730K images</a:t>
            </a:r>
          </a:p>
          <a:p>
            <a:r>
              <a:rPr lang="en-US" dirty="0"/>
              <a:t>3DShapes: 480K images</a:t>
            </a:r>
          </a:p>
          <a:p>
            <a:r>
              <a:rPr lang="en-US" dirty="0"/>
              <a:t>QM9 dataset: 134K organic molecules</a:t>
            </a:r>
          </a:p>
        </p:txBody>
      </p:sp>
    </p:spTree>
    <p:extLst>
      <p:ext uri="{BB962C8B-B14F-4D97-AF65-F5344CB8AC3E}">
        <p14:creationId xmlns:p14="http://schemas.microsoft.com/office/powerpoint/2010/main" val="184059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B55D-A076-834D-AC6D-C7CBB3C1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Property Controllable Generation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68AC4124-8BDA-3C4A-BEE3-30A5B41DE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0" y="1412651"/>
            <a:ext cx="8496300" cy="5655138"/>
          </a:xfrm>
        </p:spPr>
      </p:pic>
    </p:spTree>
    <p:extLst>
      <p:ext uri="{BB962C8B-B14F-4D97-AF65-F5344CB8AC3E}">
        <p14:creationId xmlns:p14="http://schemas.microsoft.com/office/powerpoint/2010/main" val="249977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69C2-FCB0-634E-B0E3-81525C1C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Property Controllable Generation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4172A31-B4DD-F04B-A464-05D94F666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849" y="2356644"/>
            <a:ext cx="4872133" cy="2920206"/>
          </a:xfrm>
        </p:spPr>
      </p:pic>
    </p:spTree>
    <p:extLst>
      <p:ext uri="{BB962C8B-B14F-4D97-AF65-F5344CB8AC3E}">
        <p14:creationId xmlns:p14="http://schemas.microsoft.com/office/powerpoint/2010/main" val="168951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27A1-B80F-B040-B645-5D3DEEFA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A113-B6F3-CF48-8F2E-9E7AE52E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F2C0-8296-6144-A64E-6CF9CFA1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55B1-F9F6-3E43-A954-B0821058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VAEs, by learning the latent variables, useful for generative process</a:t>
            </a:r>
          </a:p>
          <a:p>
            <a:pPr lvl="1"/>
            <a:r>
              <a:rPr lang="en-US" dirty="0"/>
              <a:t>Chemical molecules, images, etc.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e.g. Property-controllable molecule generation</a:t>
            </a:r>
          </a:p>
          <a:p>
            <a:pPr marL="457200" lvl="1" indent="0">
              <a:buNone/>
            </a:pPr>
            <a:r>
              <a:rPr lang="en-US" dirty="0"/>
              <a:t>	Encoder: </a:t>
            </a:r>
            <a:r>
              <a:rPr lang="en-US" dirty="0" err="1"/>
              <a:t>GraphNN</a:t>
            </a:r>
            <a:r>
              <a:rPr lang="en-US" dirty="0"/>
              <a:t> + Z</a:t>
            </a:r>
          </a:p>
          <a:p>
            <a:pPr marL="457200" lvl="1" indent="0">
              <a:buNone/>
            </a:pPr>
            <a:r>
              <a:rPr lang="en-US" dirty="0"/>
              <a:t>	Decoder: </a:t>
            </a:r>
            <a:r>
              <a:rPr lang="en-US" dirty="0" err="1"/>
              <a:t>GraphNN</a:t>
            </a:r>
            <a:r>
              <a:rPr lang="en-US" dirty="0"/>
              <a:t> + 2 continuous properties</a:t>
            </a:r>
          </a:p>
        </p:txBody>
      </p:sp>
    </p:spTree>
    <p:extLst>
      <p:ext uri="{BB962C8B-B14F-4D97-AF65-F5344CB8AC3E}">
        <p14:creationId xmlns:p14="http://schemas.microsoft.com/office/powerpoint/2010/main" val="166604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54B-875C-C346-99AA-00F3FEEE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00CA-0144-1245-A9F1-8F37EEF8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VAEs, by learning the latent variables, useful for generative process</a:t>
            </a:r>
          </a:p>
          <a:p>
            <a:pPr lvl="1"/>
            <a:r>
              <a:rPr lang="en-US" dirty="0"/>
              <a:t>Chemical molecules, images, etc. </a:t>
            </a:r>
          </a:p>
          <a:p>
            <a:r>
              <a:rPr lang="en-US" dirty="0"/>
              <a:t>Limits:</a:t>
            </a:r>
          </a:p>
          <a:p>
            <a:pPr lvl="1"/>
            <a:r>
              <a:rPr lang="en-US" dirty="0"/>
              <a:t>Poor interpretability and control over latent representation of properties</a:t>
            </a:r>
          </a:p>
          <a:p>
            <a:pPr marL="457200" lvl="1" indent="0">
              <a:buNone/>
            </a:pPr>
            <a:r>
              <a:rPr lang="en-US" dirty="0"/>
              <a:t>-&gt; Entangled representations -&gt; sensitive changes among properties</a:t>
            </a:r>
          </a:p>
          <a:p>
            <a:pPr marL="457200" lvl="1" indent="0">
              <a:buNone/>
            </a:pPr>
            <a:r>
              <a:rPr lang="en-US" dirty="0"/>
              <a:t>-&gt; Less useful in generation process</a:t>
            </a:r>
          </a:p>
        </p:txBody>
      </p:sp>
    </p:spTree>
    <p:extLst>
      <p:ext uri="{BB962C8B-B14F-4D97-AF65-F5344CB8AC3E}">
        <p14:creationId xmlns:p14="http://schemas.microsoft.com/office/powerpoint/2010/main" val="23503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E41E-CB4E-3748-8ABB-0B7C08C0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BAD3-D17B-6447-971A-167B7D81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enforce relationship between latent representations &amp; </a:t>
            </a:r>
            <a:r>
              <a:rPr lang="en-US"/>
              <a:t>data properties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e.g. </a:t>
            </a:r>
            <a:r>
              <a:rPr lang="en-US" dirty="0" err="1"/>
              <a:t>CondVAE</a:t>
            </a:r>
            <a:r>
              <a:rPr lang="en-US" dirty="0"/>
              <a:t>, </a:t>
            </a:r>
            <a:r>
              <a:rPr lang="en-US" dirty="0" err="1"/>
              <a:t>CondVAE</a:t>
            </a:r>
            <a:r>
              <a:rPr lang="en-US" dirty="0"/>
              <a:t>-info, CSVAE</a:t>
            </a:r>
          </a:p>
        </p:txBody>
      </p:sp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5A2D0C7D-A4C5-DF4C-9DD3-B00C12B2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50127"/>
            <a:ext cx="9639300" cy="30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D4B8-63E4-E54F-A65B-CCFDE3F9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1008-8A9A-6147-8689-B604E5B8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 mutual independence among properties &amp; variables</a:t>
            </a:r>
          </a:p>
          <a:p>
            <a:pPr lvl="1"/>
            <a:r>
              <a:rPr lang="en-US" dirty="0"/>
              <a:t>Efficiently ensure each property only correlated to its corresponding latent variable(s)</a:t>
            </a:r>
          </a:p>
          <a:p>
            <a:r>
              <a:rPr lang="en-US" dirty="0"/>
              <a:t>Capture/control correlated properties</a:t>
            </a:r>
          </a:p>
          <a:p>
            <a:pPr lvl="1"/>
            <a:r>
              <a:rPr lang="en-US" dirty="0"/>
              <a:t>Correlated properties not “one-on-one” mapped to independent variables</a:t>
            </a:r>
          </a:p>
          <a:p>
            <a:r>
              <a:rPr lang="en-US" dirty="0"/>
              <a:t>Handling continuous-valued properties</a:t>
            </a:r>
          </a:p>
          <a:p>
            <a:pPr lvl="1"/>
            <a:r>
              <a:rPr lang="en-US" dirty="0"/>
              <a:t>Existing methods to categorical (typically binary) properties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9B03-1B60-7C4B-A455-F903A5DF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C331-A085-BE45-8C16-9001477A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D, each instance (x, y) with </a:t>
            </a:r>
            <a:r>
              <a:rPr lang="en-US" dirty="0" err="1"/>
              <a:t>y_K</a:t>
            </a:r>
            <a:r>
              <a:rPr lang="en-US" dirty="0"/>
              <a:t>, K properties of x</a:t>
            </a:r>
          </a:p>
          <a:p>
            <a:pPr lvl="1"/>
            <a:r>
              <a:rPr lang="en-US" dirty="0"/>
              <a:t>e.g. x is a molecule, y = {</a:t>
            </a:r>
            <a:r>
              <a:rPr lang="en-US" dirty="0" err="1"/>
              <a:t>cLogP</a:t>
            </a:r>
            <a:r>
              <a:rPr lang="en-US" dirty="0"/>
              <a:t> and </a:t>
            </a:r>
            <a:r>
              <a:rPr lang="en-US" dirty="0" err="1"/>
              <a:t>cLogS</a:t>
            </a:r>
            <a:r>
              <a:rPr lang="en-US" dirty="0"/>
              <a:t>}</a:t>
            </a:r>
          </a:p>
          <a:p>
            <a:r>
              <a:rPr lang="en-US" dirty="0"/>
              <a:t>(z, w) latent variables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w_k</a:t>
            </a:r>
            <a:r>
              <a:rPr lang="en-US" dirty="0"/>
              <a:t> variable controls one </a:t>
            </a:r>
            <a:r>
              <a:rPr lang="en-US" dirty="0" err="1"/>
              <a:t>y_k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z controls all aspects of 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2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8AB3-F6F2-F843-919A-D48EE631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A229-B5F8-DE41-ADB8-3C82F490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model</a:t>
            </a:r>
          </a:p>
          <a:p>
            <a:r>
              <a:rPr lang="en-US" dirty="0"/>
              <a:t>Subset of variables (e.g. z) – disentangled from w</a:t>
            </a:r>
          </a:p>
          <a:p>
            <a:r>
              <a:rPr lang="en-US" dirty="0"/>
              <a:t>Variables in w – disentangled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33841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0E75-EA99-434C-AEE2-1639E8E0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Variational Inference of PCVAE</a:t>
            </a:r>
          </a:p>
        </p:txBody>
      </p:sp>
      <p:pic>
        <p:nvPicPr>
          <p:cNvPr id="5" name="Content Placeholder 4" descr="A picture containing text, watch, bicycle&#10;&#10;Description automatically generated">
            <a:extLst>
              <a:ext uri="{FF2B5EF4-FFF2-40B4-BE49-F238E27FC236}">
                <a16:creationId xmlns:a16="http://schemas.microsoft.com/office/drawing/2014/main" id="{1776165F-9C6E-A947-968F-A6CE02390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73646" y="3429000"/>
            <a:ext cx="3767170" cy="27052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7EA91-E287-1A46-B781-B96F15AAF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05102"/>
            <a:ext cx="9856150" cy="723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669BC1-5A20-4A41-9E76-9BA1D361D7BD}"/>
              </a:ext>
            </a:extLst>
          </p:cNvPr>
          <p:cNvSpPr txBox="1"/>
          <p:nvPr/>
        </p:nvSpPr>
        <p:spPr>
          <a:xfrm>
            <a:off x="808059" y="1808487"/>
            <a:ext cx="594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Variational Lower Bound Term: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property is mapped to corresponding 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72136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66D1-6B39-BF41-8376-DE9017E9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Group-Wise and Property-Wise Disentanglement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C190F-1B01-B146-96BA-8D3ACC2DC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156" y="3429000"/>
            <a:ext cx="11815844" cy="11941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0C835-71B5-874B-B41A-153B00E2256F}"/>
              </a:ext>
            </a:extLst>
          </p:cNvPr>
          <p:cNvSpPr txBox="1"/>
          <p:nvPr/>
        </p:nvSpPr>
        <p:spPr>
          <a:xfrm>
            <a:off x="2781300" y="2152650"/>
            <a:ext cx="6700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Further penalty to guarantee: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property mapped to corresponding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variable captures only the assigned property</a:t>
            </a:r>
          </a:p>
        </p:txBody>
      </p:sp>
    </p:spTree>
    <p:extLst>
      <p:ext uri="{BB962C8B-B14F-4D97-AF65-F5344CB8AC3E}">
        <p14:creationId xmlns:p14="http://schemas.microsoft.com/office/powerpoint/2010/main" val="174301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457</Words>
  <Application>Microsoft Macintosh PowerPoint</Application>
  <PresentationFormat>Widescreen</PresentationFormat>
  <Paragraphs>69</Paragraphs>
  <Slides>15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Property Controllable Variational Autoencoder via Invertible Mutual Dependence</vt:lpstr>
      <vt:lpstr>Issues</vt:lpstr>
      <vt:lpstr>Issues</vt:lpstr>
      <vt:lpstr>Issues</vt:lpstr>
      <vt:lpstr>Challenges</vt:lpstr>
      <vt:lpstr>Notation</vt:lpstr>
      <vt:lpstr>Goals</vt:lpstr>
      <vt:lpstr>Bayesian Variational Inference of PCVAE</vt:lpstr>
      <vt:lpstr>Group-Wise and Property-Wise Disentanglement</vt:lpstr>
      <vt:lpstr>Invertible Constraint for Property Control</vt:lpstr>
      <vt:lpstr>Architecture</vt:lpstr>
      <vt:lpstr>Datasets</vt:lpstr>
      <vt:lpstr>Evaluation: Property Controllable Generation</vt:lpstr>
      <vt:lpstr>Evaluation: Property Controllable Generation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Controllable Variational Autoencoder via Invertible Mutual Dependence</dc:title>
  <dc:creator>Ngo, Dat Quoc</dc:creator>
  <cp:lastModifiedBy>Ngo, Dat Quoc</cp:lastModifiedBy>
  <cp:revision>3</cp:revision>
  <dcterms:created xsi:type="dcterms:W3CDTF">2021-12-09T10:03:40Z</dcterms:created>
  <dcterms:modified xsi:type="dcterms:W3CDTF">2021-12-09T16:42:57Z</dcterms:modified>
</cp:coreProperties>
</file>