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5" r:id="rId6"/>
    <p:sldId id="286" r:id="rId7"/>
    <p:sldId id="287" r:id="rId8"/>
    <p:sldId id="288" r:id="rId9"/>
    <p:sldId id="289" r:id="rId10"/>
    <p:sldId id="290" r:id="rId11"/>
    <p:sldId id="291" r:id="rId12"/>
    <p:sldId id="292" r:id="rId13"/>
    <p:sldId id="260" r:id="rId14"/>
    <p:sldId id="281" r:id="rId15"/>
    <p:sldId id="280" r:id="rId16"/>
    <p:sldId id="282" r:id="rId17"/>
    <p:sldId id="283" r:id="rId18"/>
    <p:sldId id="284" r:id="rId19"/>
    <p:sldId id="262" r:id="rId20"/>
    <p:sldId id="276" r:id="rId21"/>
    <p:sldId id="268" r:id="rId22"/>
    <p:sldId id="269" r:id="rId23"/>
    <p:sldId id="270" r:id="rId24"/>
    <p:sldId id="277" r:id="rId25"/>
    <p:sldId id="272" r:id="rId26"/>
    <p:sldId id="278" r:id="rId27"/>
    <p:sldId id="279"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86BF6-7F1D-3AC8-31F7-84282521A5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64DEEA9-18EE-C704-E7E1-DA4099324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D622F4D-530B-305E-282B-0C12A780AC86}"/>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5" name="Footer Placeholder 4">
            <a:extLst>
              <a:ext uri="{FF2B5EF4-FFF2-40B4-BE49-F238E27FC236}">
                <a16:creationId xmlns:a16="http://schemas.microsoft.com/office/drawing/2014/main" xmlns="" id="{E94E914E-DD64-F942-ADE3-72E39224E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01B3A1-4E26-EFB3-942D-4D710FCE9C24}"/>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3658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1834D9-22FC-7183-A0B1-4425482B0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9D16097-C94B-6062-7589-85082CFF70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7A6896F-13B1-C022-1AE1-587A83765097}"/>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5" name="Footer Placeholder 4">
            <a:extLst>
              <a:ext uri="{FF2B5EF4-FFF2-40B4-BE49-F238E27FC236}">
                <a16:creationId xmlns:a16="http://schemas.microsoft.com/office/drawing/2014/main" xmlns="" id="{C283C2E2-C94F-0677-9932-22C35AAFB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80A6A0-D23A-93D3-F643-AD75D9124D39}"/>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307015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C0D17FF-CB75-BA02-5B50-73ED33DD92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B440A67-ADB4-76CE-C1A4-CB96CE1C1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C22F81-0121-C9FD-FA30-0FD9F8B5C963}"/>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5" name="Footer Placeholder 4">
            <a:extLst>
              <a:ext uri="{FF2B5EF4-FFF2-40B4-BE49-F238E27FC236}">
                <a16:creationId xmlns:a16="http://schemas.microsoft.com/office/drawing/2014/main" xmlns="" id="{20211791-9745-BE10-304B-FD9501154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C5B3ED-9E6F-CD88-EAB2-3EC300294AE0}"/>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406667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5066AF-A35A-35EE-D134-AEFA467D7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2695E10-8382-6A14-6C0E-C5BBA8272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ED7A039-89B9-26D9-5E1A-F492989E8946}"/>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5" name="Footer Placeholder 4">
            <a:extLst>
              <a:ext uri="{FF2B5EF4-FFF2-40B4-BE49-F238E27FC236}">
                <a16:creationId xmlns:a16="http://schemas.microsoft.com/office/drawing/2014/main" xmlns="" id="{3CF5B64C-731A-823D-0911-A7DC57579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09352B-DDB9-D7DE-C6A1-8940F277589E}"/>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92098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AEC53-DB81-AD9B-2FE1-0BE2DE039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45E80A0-A846-997C-7A92-31AFD2201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6A5AE64-BF9E-5ABA-F2BC-D6C828A2D3F2}"/>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5" name="Footer Placeholder 4">
            <a:extLst>
              <a:ext uri="{FF2B5EF4-FFF2-40B4-BE49-F238E27FC236}">
                <a16:creationId xmlns:a16="http://schemas.microsoft.com/office/drawing/2014/main" xmlns="" id="{D6719F37-1202-723A-5FEC-EFF22C1C2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D327BC-D92A-7C00-EBB9-AE482F87A6A1}"/>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407619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57C09-1B7A-CDA5-8DF8-1E31187FC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63DA934-A068-969D-A8E1-F8C9FF99A3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D2B99D4-ED33-4B02-6AA5-4614078E6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CA65EA6-B7EA-52C1-E308-7B5B7967E24E}"/>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6" name="Footer Placeholder 5">
            <a:extLst>
              <a:ext uri="{FF2B5EF4-FFF2-40B4-BE49-F238E27FC236}">
                <a16:creationId xmlns:a16="http://schemas.microsoft.com/office/drawing/2014/main" xmlns="" id="{61FAD1D6-BA6C-64C6-39C8-362B579971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3D1DA7A-D13F-FE1C-108F-AFEA10C0869D}"/>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22020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640DCF-47D0-2922-4525-74605DAFE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88B3249-3409-3FF7-D0F9-51771F46A4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FD758BF-D54E-BFCB-C45D-6514A1B868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85912F3-2570-FE90-EB08-351F44BCC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C49EAD9-0E56-2A32-2E8C-AD0AB75890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92BA26B-9BA6-799D-F2F1-181CD6671494}"/>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8" name="Footer Placeholder 7">
            <a:extLst>
              <a:ext uri="{FF2B5EF4-FFF2-40B4-BE49-F238E27FC236}">
                <a16:creationId xmlns:a16="http://schemas.microsoft.com/office/drawing/2014/main" xmlns="" id="{A0201DA8-B95E-7151-94C2-21866990AE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EB7EF38-AA38-3A86-843D-DD0ACF716C55}"/>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89854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8FC0B-2202-30D5-8529-8B5B3FE91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3237658-0518-D657-8D9E-0580E4EEF0E2}"/>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4" name="Footer Placeholder 3">
            <a:extLst>
              <a:ext uri="{FF2B5EF4-FFF2-40B4-BE49-F238E27FC236}">
                <a16:creationId xmlns:a16="http://schemas.microsoft.com/office/drawing/2014/main" xmlns="" id="{B68CB12F-9304-DB9A-4E36-4C7A0A4B8F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94B7EA8-CAFF-AE92-7869-501FB7BC2E80}"/>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155043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6436B50-D2D3-330F-81A2-7478F11991BA}"/>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3" name="Footer Placeholder 2">
            <a:extLst>
              <a:ext uri="{FF2B5EF4-FFF2-40B4-BE49-F238E27FC236}">
                <a16:creationId xmlns:a16="http://schemas.microsoft.com/office/drawing/2014/main" xmlns="" id="{E9B43A46-A71C-0FD0-178C-806AC30048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4487844-8420-F0C1-FFD2-02E16899FD73}"/>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150307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646B55-2709-5C2F-E128-6D966655A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DA1E4BA-B2FC-EF79-07B2-B06FDE55D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860DD2D-2D60-7520-EFE8-86B6652F7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19D208-9E45-2D57-FFDB-7CEF54ECCA56}"/>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6" name="Footer Placeholder 5">
            <a:extLst>
              <a:ext uri="{FF2B5EF4-FFF2-40B4-BE49-F238E27FC236}">
                <a16:creationId xmlns:a16="http://schemas.microsoft.com/office/drawing/2014/main" xmlns="" id="{F958F9FF-FA00-26B5-14ED-74E2B08DA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1F62B18-DB14-662D-CFC1-204A4F5D59F4}"/>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111235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A34C7-3BE3-3268-D7E2-BB0A7CD9F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95D761B-C6D7-DE39-3B47-A52B1DD47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E56FEC1-A49D-9181-BB12-13B64DA8D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4214D32-7841-88D3-1F99-F78E3E0F4289}"/>
              </a:ext>
            </a:extLst>
          </p:cNvPr>
          <p:cNvSpPr>
            <a:spLocks noGrp="1"/>
          </p:cNvSpPr>
          <p:nvPr>
            <p:ph type="dt" sz="half" idx="10"/>
          </p:nvPr>
        </p:nvSpPr>
        <p:spPr/>
        <p:txBody>
          <a:bodyPr/>
          <a:lstStyle/>
          <a:p>
            <a:fld id="{E8E64EB2-52B2-41A6-820E-6694E5E33588}" type="datetimeFigureOut">
              <a:rPr lang="en-US" smtClean="0"/>
              <a:t>1/8/2025</a:t>
            </a:fld>
            <a:endParaRPr lang="en-US"/>
          </a:p>
        </p:txBody>
      </p:sp>
      <p:sp>
        <p:nvSpPr>
          <p:cNvPr id="6" name="Footer Placeholder 5">
            <a:extLst>
              <a:ext uri="{FF2B5EF4-FFF2-40B4-BE49-F238E27FC236}">
                <a16:creationId xmlns:a16="http://schemas.microsoft.com/office/drawing/2014/main" xmlns="" id="{21A4755D-389D-6451-503B-D9A7B1F69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A6AC78E-097D-AA55-8DC3-B859CB75FA06}"/>
              </a:ext>
            </a:extLst>
          </p:cNvPr>
          <p:cNvSpPr>
            <a:spLocks noGrp="1"/>
          </p:cNvSpPr>
          <p:nvPr>
            <p:ph type="sldNum" sz="quarter" idx="12"/>
          </p:nvPr>
        </p:nvSpPr>
        <p:spPr/>
        <p:txBody>
          <a:bodyPr/>
          <a:lstStyle/>
          <a:p>
            <a:fld id="{29C3A5AD-C509-4563-8F03-165FF19F5B04}" type="slidenum">
              <a:rPr lang="en-US" smtClean="0"/>
              <a:t>‹#›</a:t>
            </a:fld>
            <a:endParaRPr lang="en-US"/>
          </a:p>
        </p:txBody>
      </p:sp>
    </p:spTree>
    <p:extLst>
      <p:ext uri="{BB962C8B-B14F-4D97-AF65-F5344CB8AC3E}">
        <p14:creationId xmlns:p14="http://schemas.microsoft.com/office/powerpoint/2010/main" val="402790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B4285D-69C1-424F-1D49-EF0130D3C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1B0FA4F-87DD-F125-3036-18631913E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4A090DF-9821-3143-F7F6-D96A4CE8F1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64EB2-52B2-41A6-820E-6694E5E33588}" type="datetimeFigureOut">
              <a:rPr lang="en-US" smtClean="0"/>
              <a:t>1/8/2025</a:t>
            </a:fld>
            <a:endParaRPr lang="en-US"/>
          </a:p>
        </p:txBody>
      </p:sp>
      <p:sp>
        <p:nvSpPr>
          <p:cNvPr id="5" name="Footer Placeholder 4">
            <a:extLst>
              <a:ext uri="{FF2B5EF4-FFF2-40B4-BE49-F238E27FC236}">
                <a16:creationId xmlns:a16="http://schemas.microsoft.com/office/drawing/2014/main" xmlns="" id="{BB603DFD-1D08-F1A2-664E-FD1656BF7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834AD6-6968-13C9-3321-3BCF4052A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3A5AD-C509-4563-8F03-165FF19F5B04}" type="slidenum">
              <a:rPr lang="en-US" smtClean="0"/>
              <a:t>‹#›</a:t>
            </a:fld>
            <a:endParaRPr lang="en-US"/>
          </a:p>
        </p:txBody>
      </p:sp>
    </p:spTree>
    <p:extLst>
      <p:ext uri="{BB962C8B-B14F-4D97-AF65-F5344CB8AC3E}">
        <p14:creationId xmlns:p14="http://schemas.microsoft.com/office/powerpoint/2010/main" val="16580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EBBFF-51FA-4D69-0ABE-6B706BF5BD63}"/>
              </a:ext>
            </a:extLst>
          </p:cNvPr>
          <p:cNvSpPr>
            <a:spLocks noGrp="1"/>
          </p:cNvSpPr>
          <p:nvPr>
            <p:ph type="ctrTitle"/>
          </p:nvPr>
        </p:nvSpPr>
        <p:spPr>
          <a:xfrm>
            <a:off x="1524000" y="522993"/>
            <a:ext cx="9144000" cy="1293459"/>
          </a:xfrm>
        </p:spPr>
        <p:txBody>
          <a:bodyPr>
            <a:normAutofit/>
          </a:bodyPr>
          <a:lstStyle/>
          <a:p>
            <a:r>
              <a:rPr lang="vi-VN" sz="3600" dirty="0"/>
              <a:t>TRƯỜNG ĐẠI HỌC TRÀ VINH</a:t>
            </a:r>
            <a:br>
              <a:rPr lang="vi-VN" sz="3600" dirty="0"/>
            </a:br>
            <a:r>
              <a:rPr lang="vi-VN" sz="3600" dirty="0"/>
              <a:t>KHOA KỸ THUẬT VÀ CÔNG NGHỆ</a:t>
            </a:r>
            <a:endParaRPr lang="en-US" sz="3600" dirty="0"/>
          </a:p>
        </p:txBody>
      </p:sp>
      <p:sp>
        <p:nvSpPr>
          <p:cNvPr id="3" name="Subtitle 2">
            <a:extLst>
              <a:ext uri="{FF2B5EF4-FFF2-40B4-BE49-F238E27FC236}">
                <a16:creationId xmlns:a16="http://schemas.microsoft.com/office/drawing/2014/main" xmlns="" id="{76FA6A32-54D7-69E4-CEF6-450DAD2AF66D}"/>
              </a:ext>
            </a:extLst>
          </p:cNvPr>
          <p:cNvSpPr>
            <a:spLocks noGrp="1"/>
          </p:cNvSpPr>
          <p:nvPr>
            <p:ph type="subTitle" idx="1"/>
          </p:nvPr>
        </p:nvSpPr>
        <p:spPr>
          <a:xfrm>
            <a:off x="0" y="2138803"/>
            <a:ext cx="12192000" cy="4431329"/>
          </a:xfrm>
        </p:spPr>
        <p:txBody>
          <a:bodyPr>
            <a:normAutofit/>
          </a:bodyPr>
          <a:lstStyle/>
          <a:p>
            <a:r>
              <a:rPr lang="en-US" sz="3600" b="1" dirty="0">
                <a:latin typeface="Times New Roman" panose="02020603050405020304" pitchFamily="18" charset="0"/>
                <a:cs typeface="Times New Roman" panose="02020603050405020304" pitchFamily="18" charset="0"/>
              </a:rPr>
              <a:t>BÁO CÁO THỰC </a:t>
            </a:r>
            <a:r>
              <a:rPr lang="en-US" sz="3600" b="1" dirty="0" smtClean="0">
                <a:latin typeface="Times New Roman" panose="02020603050405020304" pitchFamily="18" charset="0"/>
                <a:cs typeface="Times New Roman" panose="02020603050405020304" pitchFamily="18" charset="0"/>
              </a:rPr>
              <a:t>TẬP ĐỒ </a:t>
            </a:r>
            <a:r>
              <a:rPr lang="en-US" sz="3600" b="1" dirty="0">
                <a:latin typeface="Times New Roman" panose="02020603050405020304" pitchFamily="18" charset="0"/>
                <a:cs typeface="Times New Roman" panose="02020603050405020304" pitchFamily="18" charset="0"/>
              </a:rPr>
              <a:t>ÁN CƠ SỞ </a:t>
            </a:r>
            <a:r>
              <a:rPr lang="en-US" sz="3600" b="1" dirty="0" smtClean="0">
                <a:latin typeface="Times New Roman" panose="02020603050405020304" pitchFamily="18" charset="0"/>
                <a:cs typeface="Times New Roman" panose="02020603050405020304" pitchFamily="18" charset="0"/>
              </a:rPr>
              <a:t>NGÀNH</a:t>
            </a:r>
          </a:p>
          <a:p>
            <a:r>
              <a:rPr lang="en-US" sz="3200" dirty="0" smtClean="0">
                <a:latin typeface="Times New Roman" panose="02020603050405020304" pitchFamily="18" charset="0"/>
                <a:cs typeface="Times New Roman" panose="02020603050405020304" pitchFamily="18" charset="0"/>
              </a:rPr>
              <a:t>ĐỀ TÀI: THIẾT KẾ WEBSITE CUNG CẤP DỊCH VỤ </a:t>
            </a:r>
          </a:p>
          <a:p>
            <a:r>
              <a:rPr lang="en-US" sz="3200" dirty="0" smtClean="0">
                <a:latin typeface="Times New Roman" panose="02020603050405020304" pitchFamily="18" charset="0"/>
                <a:cs typeface="Times New Roman" panose="02020603050405020304" pitchFamily="18" charset="0"/>
              </a:rPr>
              <a:t>BẢO DƯỠNG Ô TÔ</a:t>
            </a:r>
            <a:endParaRPr lang="en-US" sz="3200" dirty="0">
              <a:latin typeface="Times New Roman" panose="02020603050405020304" pitchFamily="18" charset="0"/>
              <a:cs typeface="Times New Roman" panose="02020603050405020304" pitchFamily="18" charset="0"/>
            </a:endParaRPr>
          </a:p>
          <a:p>
            <a:pPr algn="l"/>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hướng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dẫn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Sinh</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viên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hiện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Ths</a:t>
            </a:r>
            <a:r>
              <a:rPr lang="en-US" sz="2800" smtClean="0">
                <a:latin typeface="Times New Roman" panose="02020603050405020304" pitchFamily="18" charset="0"/>
                <a:cs typeface="Times New Roman" panose="02020603050405020304" pitchFamily="18" charset="0"/>
              </a:rPr>
              <a:t>. Đoàn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Miền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Họ</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Hồ </a:t>
            </a:r>
            <a:r>
              <a:rPr lang="en-US" sz="2800" dirty="0" err="1">
                <a:latin typeface="Times New Roman" panose="02020603050405020304" pitchFamily="18" charset="0"/>
                <a:cs typeface="Times New Roman" panose="02020603050405020304" pitchFamily="18" charset="0"/>
              </a:rPr>
              <a:t>Nguyễn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Quốc</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Dũng</a:t>
            </a:r>
          </a:p>
          <a:p>
            <a:pPr algn="l"/>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MSSV: 110122056 	</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Lớp</a:t>
            </a:r>
            <a:r>
              <a:rPr lang="en-US" sz="2800" dirty="0" smtClean="0">
                <a:latin typeface="Times New Roman" panose="02020603050405020304" pitchFamily="18" charset="0"/>
                <a:cs typeface="Times New Roman" panose="02020603050405020304" pitchFamily="18" charset="0"/>
              </a:rPr>
              <a:t>: DA22TTD</a:t>
            </a:r>
          </a:p>
          <a:p>
            <a:pPr algn="l"/>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Khóa</a:t>
            </a:r>
            <a:r>
              <a:rPr lang="en-US" sz="2800" dirty="0">
                <a:latin typeface="Times New Roman" panose="02020603050405020304" pitchFamily="18" charset="0"/>
                <a:cs typeface="Times New Roman" panose="02020603050405020304" pitchFamily="18" charset="0"/>
              </a:rPr>
              <a:t>: 2022-2026</a:t>
            </a:r>
          </a:p>
          <a:p>
            <a:endParaRPr lang="en-US" dirty="0"/>
          </a:p>
        </p:txBody>
      </p:sp>
      <p:pic>
        <p:nvPicPr>
          <p:cNvPr id="4" name="Picture 3">
            <a:extLst>
              <a:ext uri="{FF2B5EF4-FFF2-40B4-BE49-F238E27FC236}">
                <a16:creationId xmlns:a16="http://schemas.microsoft.com/office/drawing/2014/main" xmlns="" id="{FB25E5FE-1928-3F2B-5E6F-B4C9050ABB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635" y="200641"/>
            <a:ext cx="1463040" cy="1445791"/>
          </a:xfrm>
          <a:prstGeom prst="rect">
            <a:avLst/>
          </a:prstGeom>
        </p:spPr>
      </p:pic>
    </p:spTree>
    <p:extLst>
      <p:ext uri="{BB962C8B-B14F-4D97-AF65-F5344CB8AC3E}">
        <p14:creationId xmlns:p14="http://schemas.microsoft.com/office/powerpoint/2010/main" val="3882712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Chức</a:t>
            </a:r>
            <a:r>
              <a:rPr lang="en-US" dirty="0" smtClean="0"/>
              <a:t> </a:t>
            </a:r>
            <a:r>
              <a:rPr lang="en-US" dirty="0" err="1" smtClean="0"/>
              <a:t>năng</a:t>
            </a:r>
            <a:r>
              <a:rPr lang="en-US" dirty="0" smtClean="0"/>
              <a:t> </a:t>
            </a:r>
            <a:r>
              <a:rPr lang="en-US" dirty="0" err="1" smtClean="0"/>
              <a:t>người</a:t>
            </a:r>
            <a:r>
              <a:rPr lang="en-US" dirty="0" smtClean="0"/>
              <a:t> </a:t>
            </a:r>
            <a:r>
              <a:rPr lang="en-US" dirty="0" err="1" smtClean="0"/>
              <a:t>dùng</a:t>
            </a:r>
            <a:r>
              <a:rPr lang="en-US" dirty="0" smtClean="0"/>
              <a:t>:</a:t>
            </a:r>
            <a:endParaRPr lang="en-US" dirty="0"/>
          </a:p>
        </p:txBody>
      </p:sp>
      <p:sp>
        <p:nvSpPr>
          <p:cNvPr id="3" name="Content Placeholder 2"/>
          <p:cNvSpPr>
            <a:spLocks noGrp="1"/>
          </p:cNvSpPr>
          <p:nvPr>
            <p:ph idx="1"/>
          </p:nvPr>
        </p:nvSpPr>
        <p:spPr/>
        <p:txBody>
          <a:bodyPr>
            <a:normAutofit/>
          </a:bodyPr>
          <a:lstStyle/>
          <a:p>
            <a:pPr lvl="0"/>
            <a:r>
              <a:rPr lang="en-US" sz="3200" dirty="0" err="1" smtClean="0">
                <a:latin typeface="Calibri Light" panose="020F0302020204030204" pitchFamily="34" charset="0"/>
                <a:cs typeface="Calibri Light" panose="020F0302020204030204" pitchFamily="34" charset="0"/>
              </a:rPr>
              <a:t>Đăng</a:t>
            </a:r>
            <a:r>
              <a:rPr lang="en-US"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khoản</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kiếm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xóa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81954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Chức năng người quản trị:</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lvl="0"/>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xóa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khoản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hồi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quan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mẫu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gửi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402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Các yêu cầu phi chức năng:</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a:bodyPr>
          <a:lstStyle/>
          <a:p>
            <a:pPr lvl="0"/>
            <a:r>
              <a:rPr lang="en-US" sz="3200" dirty="0" err="1">
                <a:latin typeface="Calibri Light" panose="020F0302020204030204" pitchFamily="34" charset="0"/>
                <a:cs typeface="Calibri Light" panose="020F0302020204030204" pitchFamily="34" charset="0"/>
              </a:rPr>
              <a:t>Khả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mở</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rộng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tính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ảnh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hưởng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tính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a:t>
            </a:r>
          </a:p>
          <a:p>
            <a:pPr lvl="0"/>
            <a:r>
              <a:rPr lang="en-US" sz="3200" dirty="0" err="1">
                <a:latin typeface="Calibri Light" panose="020F0302020204030204" pitchFamily="34" charset="0"/>
                <a:cs typeface="Calibri Light" panose="020F0302020204030204" pitchFamily="34" charset="0"/>
              </a:rPr>
              <a:t>Khả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dụng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dụng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kỹ</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thuật</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3445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C77CA6-9CB7-F4DB-69D0-57E1287EAE52}"/>
              </a:ext>
            </a:extLst>
          </p:cNvPr>
          <p:cNvSpPr>
            <a:spLocks noGrp="1"/>
          </p:cNvSpPr>
          <p:nvPr>
            <p:ph type="title"/>
          </p:nvPr>
        </p:nvSpPr>
        <p:spPr/>
        <p:txBody>
          <a:bodyPr/>
          <a:lstStyle/>
          <a:p>
            <a:r>
              <a:rPr lang="en-US" b="1" dirty="0">
                <a:latin typeface="Calibri Light" panose="020F0302020204030204" pitchFamily="34" charset="0"/>
                <a:cs typeface="Calibri Light" panose="020F0302020204030204" pitchFamily="34" charset="0"/>
              </a:rPr>
              <a:t>4</a:t>
            </a:r>
            <a:r>
              <a:rPr lang="vi-VN" b="1" dirty="0" smtClean="0"/>
              <a:t>. </a:t>
            </a:r>
            <a:r>
              <a:rPr lang="en-US" b="1" dirty="0" err="1" smtClean="0">
                <a:latin typeface="Calibri Light" panose="020F0302020204030204" pitchFamily="34" charset="0"/>
                <a:cs typeface="Calibri Light" panose="020F0302020204030204" pitchFamily="34" charset="0"/>
              </a:rPr>
              <a:t>Cơ</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sở</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lý</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thuyết</a:t>
            </a:r>
            <a:r>
              <a:rPr lang="en-US" b="1" dirty="0">
                <a:latin typeface="Calibri Light" panose="020F0302020204030204" pitchFamily="34" charset="0"/>
                <a:cs typeface="Calibri Light" panose="020F0302020204030204" pitchFamily="34" charset="0"/>
              </a:rPr>
              <a:t>:</a:t>
            </a:r>
          </a:p>
        </p:txBody>
      </p:sp>
      <p:pic>
        <p:nvPicPr>
          <p:cNvPr id="4" name="Picture 2">
            <a:extLst>
              <a:ext uri="{FF2B5EF4-FFF2-40B4-BE49-F238E27FC236}">
                <a16:creationId xmlns:a16="http://schemas.microsoft.com/office/drawing/2014/main" xmlns="" id="{2CDDFA32-BC33-4E73-CD42-EB651414C4F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48311" y="1690688"/>
            <a:ext cx="1922725" cy="1922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CSS logo and symbol, meaning, history, PNG">
            <a:extLst>
              <a:ext uri="{FF2B5EF4-FFF2-40B4-BE49-F238E27FC236}">
                <a16:creationId xmlns:a16="http://schemas.microsoft.com/office/drawing/2014/main" xmlns="" id="{D0EC12B6-23B3-8597-096B-87344AA5B7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2969" y="1654622"/>
            <a:ext cx="3061641" cy="17138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101EFF71-2EFD-C4CF-7A50-6FB560DB98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977" y="1690688"/>
            <a:ext cx="1446228" cy="1566747"/>
          </a:xfrm>
          <a:prstGeom prst="rect">
            <a:avLst/>
          </a:prstGeom>
        </p:spPr>
      </p:pic>
      <p:pic>
        <p:nvPicPr>
          <p:cNvPr id="7" name="Picture 28" descr="MySQL logo PNG transparent image download, size: 660x410px">
            <a:extLst>
              <a:ext uri="{FF2B5EF4-FFF2-40B4-BE49-F238E27FC236}">
                <a16:creationId xmlns:a16="http://schemas.microsoft.com/office/drawing/2014/main" xmlns="" id="{7FB2D454-AEB1-343C-C718-E0780BE872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345" y="4022046"/>
            <a:ext cx="4608890" cy="196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511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Light" panose="020F0302020204030204" pitchFamily="34" charset="0"/>
                <a:cs typeface="Calibri Light" panose="020F0302020204030204" pitchFamily="34" charset="0"/>
              </a:rPr>
              <a:t>5. </a:t>
            </a:r>
            <a:r>
              <a:rPr lang="en-US" b="1" dirty="0" err="1">
                <a:latin typeface="Calibri Light" panose="020F0302020204030204" pitchFamily="34" charset="0"/>
                <a:cs typeface="Calibri Light" panose="020F0302020204030204" pitchFamily="34" charset="0"/>
              </a:rPr>
              <a:t>Cơ</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sở</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dữ</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liệu</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phân</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tích</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hệ</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thống</a:t>
            </a:r>
            <a:r>
              <a:rPr lang="en-US" b="1" dirty="0">
                <a:latin typeface="Calibri Light" panose="020F0302020204030204" pitchFamily="34" charset="0"/>
                <a:cs typeface="Calibri Light" panose="020F0302020204030204" pitchFamily="34" charset="0"/>
              </a:rPr>
              <a:t>:</a:t>
            </a:r>
            <a:endParaRPr lang="en-US" dirty="0"/>
          </a:p>
        </p:txBody>
      </p:sp>
      <p:sp>
        <p:nvSpPr>
          <p:cNvPr id="3" name="Content Placeholder 2"/>
          <p:cNvSpPr>
            <a:spLocks noGrp="1"/>
          </p:cNvSpPr>
          <p:nvPr>
            <p:ph idx="1"/>
          </p:nvPr>
        </p:nvSpPr>
        <p:spPr/>
        <p:txBody>
          <a:bodyPr/>
          <a:lstStyle/>
          <a:p>
            <a:r>
              <a:rPr lang="en-US" dirty="0" err="1"/>
              <a:t>Lược</a:t>
            </a:r>
            <a:r>
              <a:rPr lang="en-US" dirty="0"/>
              <a:t> </a:t>
            </a:r>
            <a:r>
              <a:rPr lang="en-US" dirty="0" err="1"/>
              <a:t>đồ</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smtClean="0"/>
              <a:t>.</a:t>
            </a:r>
          </a:p>
          <a:p>
            <a:r>
              <a:rPr lang="en-US" dirty="0" err="1" smtClean="0"/>
              <a:t>Tiến</a:t>
            </a:r>
            <a:r>
              <a:rPr lang="en-US" dirty="0" smtClean="0"/>
              <a:t> </a:t>
            </a:r>
            <a:r>
              <a:rPr lang="en-US" dirty="0" err="1" smtClean="0"/>
              <a:t>trình</a:t>
            </a:r>
            <a:r>
              <a:rPr lang="en-US" dirty="0" smtClean="0"/>
              <a:t> </a:t>
            </a:r>
            <a:r>
              <a:rPr lang="en-US" dirty="0" err="1" smtClean="0"/>
              <a:t>đăng</a:t>
            </a:r>
            <a:r>
              <a:rPr lang="en-US" dirty="0" smtClean="0"/>
              <a:t> </a:t>
            </a:r>
            <a:r>
              <a:rPr lang="en-US" dirty="0" err="1" smtClean="0"/>
              <a:t>ký</a:t>
            </a:r>
            <a:r>
              <a:rPr lang="en-US" dirty="0" smtClean="0"/>
              <a:t>.</a:t>
            </a:r>
          </a:p>
          <a:p>
            <a:r>
              <a:rPr lang="en-US" dirty="0" err="1" smtClean="0"/>
              <a:t>Tiến</a:t>
            </a:r>
            <a:r>
              <a:rPr lang="en-US" dirty="0" smtClean="0"/>
              <a:t> </a:t>
            </a:r>
            <a:r>
              <a:rPr lang="en-US" dirty="0" err="1" smtClean="0"/>
              <a:t>trình</a:t>
            </a:r>
            <a:r>
              <a:rPr lang="en-US" dirty="0" smtClean="0"/>
              <a:t> </a:t>
            </a:r>
            <a:r>
              <a:rPr lang="en-US" dirty="0" err="1" smtClean="0"/>
              <a:t>đăng</a:t>
            </a:r>
            <a:r>
              <a:rPr lang="en-US" dirty="0" smtClean="0"/>
              <a:t> </a:t>
            </a:r>
            <a:r>
              <a:rPr lang="en-US" dirty="0" err="1" smtClean="0"/>
              <a:t>nhập</a:t>
            </a:r>
            <a:r>
              <a:rPr lang="en-US" dirty="0" smtClean="0"/>
              <a:t>.</a:t>
            </a:r>
          </a:p>
          <a:p>
            <a:r>
              <a:rPr lang="en-US" dirty="0" err="1" smtClean="0"/>
              <a:t>Tiến</a:t>
            </a:r>
            <a:r>
              <a:rPr lang="en-US" dirty="0" smtClean="0"/>
              <a:t> </a:t>
            </a:r>
            <a:r>
              <a:rPr lang="en-US" dirty="0" err="1" smtClean="0"/>
              <a:t>trình</a:t>
            </a:r>
            <a:r>
              <a:rPr lang="en-US" dirty="0" smtClean="0"/>
              <a:t> </a:t>
            </a:r>
            <a:r>
              <a:rPr lang="en-US" dirty="0" err="1" smtClean="0"/>
              <a:t>tìm</a:t>
            </a:r>
            <a:r>
              <a:rPr lang="en-US" dirty="0" smtClean="0"/>
              <a:t> </a:t>
            </a:r>
            <a:r>
              <a:rPr lang="en-US" dirty="0" err="1" smtClean="0"/>
              <a:t>kiếm</a:t>
            </a:r>
            <a:r>
              <a:rPr lang="en-US" dirty="0" smtClean="0"/>
              <a:t>.</a:t>
            </a:r>
          </a:p>
        </p:txBody>
      </p:sp>
    </p:spTree>
    <p:extLst>
      <p:ext uri="{BB962C8B-B14F-4D97-AF65-F5344CB8AC3E}">
        <p14:creationId xmlns:p14="http://schemas.microsoft.com/office/powerpoint/2010/main" val="34075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Lược</a:t>
            </a:r>
            <a:r>
              <a:rPr lang="en-US" dirty="0" smtClean="0"/>
              <a:t> </a:t>
            </a:r>
            <a:r>
              <a:rPr lang="en-US" dirty="0" err="1" smtClean="0"/>
              <a:t>đồ</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endParaRPr lang="en-US" dirty="0"/>
          </a:p>
        </p:txBody>
      </p:sp>
      <p:pic>
        <p:nvPicPr>
          <p:cNvPr id="4" name="Picture 6" descr="z6170523324807_781a56cde710e16636fe39675aa403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061" y="1553261"/>
            <a:ext cx="9557878" cy="5007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1818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smtClean="0"/>
              <a:t> </a:t>
            </a:r>
            <a:r>
              <a:rPr lang="en-US" dirty="0" err="1" smtClean="0"/>
              <a:t>trình</a:t>
            </a:r>
            <a:r>
              <a:rPr lang="en-US" dirty="0" smtClean="0"/>
              <a:t> </a:t>
            </a:r>
            <a:r>
              <a:rPr lang="en-US" dirty="0" err="1" smtClean="0"/>
              <a:t>đăng</a:t>
            </a:r>
            <a:r>
              <a:rPr lang="en-US" dirty="0" smtClean="0"/>
              <a:t> </a:t>
            </a:r>
            <a:r>
              <a:rPr lang="en-US" dirty="0" err="1" smtClean="0"/>
              <a:t>ký</a:t>
            </a:r>
            <a:r>
              <a:rPr lang="en-US" dirty="0" smtClean="0"/>
              <a:t>:</a:t>
            </a:r>
            <a:endParaRPr lang="en-US" dirty="0"/>
          </a:p>
        </p:txBody>
      </p:sp>
      <p:pic>
        <p:nvPicPr>
          <p:cNvPr id="1026" name="Picture 24" descr="d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70" y="1349165"/>
            <a:ext cx="7837660" cy="528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32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smtClean="0"/>
              <a:t> </a:t>
            </a:r>
            <a:r>
              <a:rPr lang="en-US" dirty="0" err="1" smtClean="0"/>
              <a:t>trình</a:t>
            </a:r>
            <a:r>
              <a:rPr lang="en-US" dirty="0" smtClean="0"/>
              <a:t> </a:t>
            </a:r>
            <a:r>
              <a:rPr lang="en-US" dirty="0" err="1" smtClean="0"/>
              <a:t>đăng</a:t>
            </a:r>
            <a:r>
              <a:rPr lang="en-US" dirty="0" smtClean="0"/>
              <a:t> </a:t>
            </a:r>
            <a:r>
              <a:rPr lang="en-US" dirty="0" err="1" smtClean="0"/>
              <a:t>nhập</a:t>
            </a:r>
            <a:r>
              <a:rPr lang="en-US" dirty="0" smtClean="0"/>
              <a:t>:</a:t>
            </a:r>
            <a:endParaRPr lang="en-US" dirty="0"/>
          </a:p>
        </p:txBody>
      </p:sp>
      <p:pic>
        <p:nvPicPr>
          <p:cNvPr id="2050" name="Picture 23" descr="d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7847" y="1405493"/>
            <a:ext cx="8636306" cy="502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03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Tiến</a:t>
            </a:r>
            <a:r>
              <a:rPr lang="en-US" dirty="0" smtClean="0"/>
              <a:t> </a:t>
            </a:r>
            <a:r>
              <a:rPr lang="en-US" dirty="0" err="1" smtClean="0"/>
              <a:t>trình</a:t>
            </a:r>
            <a:r>
              <a:rPr lang="en-US" dirty="0" smtClean="0"/>
              <a:t> </a:t>
            </a:r>
            <a:r>
              <a:rPr lang="en-US" dirty="0" err="1" smtClean="0"/>
              <a:t>tìm</a:t>
            </a:r>
            <a:r>
              <a:rPr lang="en-US" dirty="0" smtClean="0"/>
              <a:t> </a:t>
            </a:r>
            <a:r>
              <a:rPr lang="en-US" dirty="0" err="1" smtClean="0"/>
              <a:t>kiếm</a:t>
            </a:r>
            <a:r>
              <a:rPr lang="en-US" dirty="0" smtClean="0"/>
              <a:t>:</a:t>
            </a:r>
            <a:endParaRPr lang="en-US" dirty="0"/>
          </a:p>
        </p:txBody>
      </p:sp>
      <p:pic>
        <p:nvPicPr>
          <p:cNvPr id="3074" name="Picture 25" descr="t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78" y="1690688"/>
            <a:ext cx="8369644" cy="489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254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2BBF7-D6D3-F162-BFE6-D242805CA634}"/>
              </a:ext>
            </a:extLst>
          </p:cNvPr>
          <p:cNvSpPr>
            <a:spLocks noGrp="1"/>
          </p:cNvSpPr>
          <p:nvPr>
            <p:ph type="title"/>
          </p:nvPr>
        </p:nvSpPr>
        <p:spPr/>
        <p:txBody>
          <a:bodyPr/>
          <a:lstStyle/>
          <a:p>
            <a:r>
              <a:rPr lang="en-US" b="1" dirty="0"/>
              <a:t>6</a:t>
            </a:r>
            <a:r>
              <a:rPr lang="en-US" b="1" dirty="0" smtClean="0"/>
              <a:t>. </a:t>
            </a:r>
            <a:r>
              <a:rPr lang="en-US" b="1" dirty="0" err="1" smtClean="0"/>
              <a:t>Kết</a:t>
            </a:r>
            <a:r>
              <a:rPr lang="en-US" b="1" dirty="0" smtClean="0"/>
              <a:t> </a:t>
            </a:r>
            <a:r>
              <a:rPr lang="en-US" b="1" dirty="0" err="1" smtClean="0"/>
              <a:t>quả</a:t>
            </a:r>
            <a:r>
              <a:rPr lang="en-US" b="1" dirty="0" smtClean="0"/>
              <a:t> </a:t>
            </a:r>
            <a:r>
              <a:rPr lang="en-US" b="1" dirty="0" err="1" smtClean="0"/>
              <a:t>đạt</a:t>
            </a:r>
            <a:r>
              <a:rPr lang="en-US" b="1" dirty="0" smtClean="0"/>
              <a:t> </a:t>
            </a:r>
            <a:r>
              <a:rPr lang="en-US" b="1" dirty="0" err="1" smtClean="0"/>
              <a:t>được</a:t>
            </a:r>
            <a:r>
              <a:rPr lang="en-US" b="1" dirty="0" smtClean="0"/>
              <a:t>:</a:t>
            </a:r>
            <a:endParaRPr lang="en-US"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p:txBody>
          <a:bodyPr/>
          <a:lstStyle/>
          <a:p>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rõ</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triển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khai</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phát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triển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a:t>
            </a:r>
          </a:p>
          <a:p>
            <a:r>
              <a:rPr lang="en-US" sz="3200" dirty="0" err="1">
                <a:latin typeface="Calibri Light" panose="020F0302020204030204" pitchFamily="34" charset="0"/>
                <a:cs typeface="Calibri Light" panose="020F0302020204030204" pitchFamily="34" charset="0"/>
              </a:rPr>
              <a:t>Xây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dựng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đúng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số</a:t>
            </a:r>
            <a:r>
              <a:rPr lang="en-US" sz="3200" dirty="0">
                <a:latin typeface="Calibri Light" panose="020F0302020204030204" pitchFamily="34" charset="0"/>
                <a:cs typeface="Calibri Light" panose="020F0302020204030204" pitchFamily="34" charset="0"/>
              </a:rPr>
              <a:t> ý </a:t>
            </a:r>
            <a:r>
              <a:rPr lang="en-US" sz="3200" dirty="0" err="1">
                <a:latin typeface="Calibri Light" panose="020F0302020204030204" pitchFamily="34" charset="0"/>
                <a:cs typeface="Calibri Light" panose="020F0302020204030204" pitchFamily="34" charset="0"/>
              </a:rPr>
              <a:t>tưởng</a:t>
            </a:r>
            <a:r>
              <a:rPr lang="en-US" sz="3200" dirty="0">
                <a:latin typeface="Calibri Light" panose="020F0302020204030204" pitchFamily="34" charset="0"/>
                <a:cs typeface="Calibri Light" panose="020F0302020204030204" pitchFamily="34" charset="0"/>
              </a:rPr>
              <a:t> ban </a:t>
            </a:r>
            <a:r>
              <a:rPr lang="en-US" sz="3200" dirty="0" err="1">
                <a:latin typeface="Calibri Light" panose="020F0302020204030204" pitchFamily="34" charset="0"/>
                <a:cs typeface="Calibri Light" panose="020F0302020204030204" pitchFamily="34" charset="0"/>
              </a:rPr>
              <a:t>đầu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những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tính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smtClean="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Xây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dựng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đầy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hình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ảnh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mẫu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đáp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ứng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ô </a:t>
            </a:r>
            <a:r>
              <a:rPr lang="en-US" sz="3200" dirty="0" err="1">
                <a:latin typeface="Calibri Light" panose="020F0302020204030204" pitchFamily="34" charset="0"/>
                <a:cs typeface="Calibri Light" panose="020F0302020204030204" pitchFamily="34" charset="0"/>
              </a:rPr>
              <a:t>tô</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phổ</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Việt</a:t>
            </a:r>
            <a:r>
              <a:rPr lang="en-US" sz="3200" dirty="0">
                <a:latin typeface="Calibri Light" panose="020F0302020204030204" pitchFamily="34" charset="0"/>
                <a:cs typeface="Calibri Light" panose="020F0302020204030204" pitchFamily="34" charset="0"/>
              </a:rPr>
              <a:t> Nam</a:t>
            </a:r>
            <a:r>
              <a:rPr lang="en-US" sz="3200" dirty="0" smtClean="0">
                <a:latin typeface="Calibri Light" panose="020F0302020204030204" pitchFamily="34" charset="0"/>
                <a:cs typeface="Calibri Light" panose="020F0302020204030204" pitchFamily="34" charset="0"/>
              </a:rPr>
              <a:t>.</a:t>
            </a:r>
          </a:p>
          <a:p>
            <a:endParaRPr lang="en-US" sz="3200"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01848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46A284-08B1-FF9D-367D-0DF8FCE7B8C0}"/>
              </a:ext>
            </a:extLst>
          </p:cNvPr>
          <p:cNvSpPr>
            <a:spLocks noGrp="1"/>
          </p:cNvSpPr>
          <p:nvPr>
            <p:ph idx="1"/>
          </p:nvPr>
        </p:nvSpPr>
        <p:spPr>
          <a:xfrm>
            <a:off x="849217" y="357647"/>
            <a:ext cx="10515600" cy="6153322"/>
          </a:xfrm>
        </p:spPr>
        <p:txBody>
          <a:bodyPr>
            <a:normAutofit/>
          </a:bodyPr>
          <a:lstStyle/>
          <a:p>
            <a:pPr marL="0" indent="0">
              <a:buNone/>
            </a:pPr>
            <a:r>
              <a:rPr lang="vi-VN" sz="3500" dirty="0">
                <a:latin typeface="Calibri Light" panose="020F0302020204030204" pitchFamily="34" charset="0"/>
                <a:cs typeface="Calibri Light" panose="020F0302020204030204" pitchFamily="34" charset="0"/>
              </a:rPr>
              <a:t>	</a:t>
            </a:r>
            <a:r>
              <a:rPr lang="vi-VN" sz="3900" b="1" dirty="0">
                <a:latin typeface="Calibri Light" panose="020F0302020204030204" pitchFamily="34" charset="0"/>
                <a:cs typeface="Calibri Light" panose="020F0302020204030204" pitchFamily="34" charset="0"/>
              </a:rPr>
              <a:t>Nội dung chính của đề </a:t>
            </a:r>
            <a:r>
              <a:rPr lang="vi-VN" sz="3900" b="1" dirty="0" smtClean="0">
                <a:latin typeface="Calibri Light" panose="020F0302020204030204" pitchFamily="34" charset="0"/>
                <a:cs typeface="Calibri Light" panose="020F0302020204030204" pitchFamily="34" charset="0"/>
              </a:rPr>
              <a:t>tà</a:t>
            </a:r>
            <a:r>
              <a:rPr lang="en-US" sz="3900" b="1" dirty="0" smtClean="0">
                <a:latin typeface="Calibri Light" panose="020F0302020204030204" pitchFamily="34" charset="0"/>
                <a:cs typeface="Calibri Light" panose="020F0302020204030204" pitchFamily="34" charset="0"/>
              </a:rPr>
              <a:t>i:</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Lý</a:t>
            </a:r>
            <a:r>
              <a:rPr lang="en-US" sz="3900" dirty="0" smtClean="0">
                <a:latin typeface="Calibri Light" panose="020F0302020204030204" pitchFamily="34" charset="0"/>
                <a:cs typeface="Calibri Light" panose="020F0302020204030204" pitchFamily="34" charset="0"/>
              </a:rPr>
              <a:t> do </a:t>
            </a:r>
            <a:r>
              <a:rPr lang="en-US" sz="3900" dirty="0" err="1" smtClean="0">
                <a:latin typeface="Calibri Light" panose="020F0302020204030204" pitchFamily="34" charset="0"/>
                <a:cs typeface="Calibri Light" panose="020F0302020204030204" pitchFamily="34" charset="0"/>
              </a:rPr>
              <a:t>chọn</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đề</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tài</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Mục</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tiêu</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nghiên</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cứu</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Mô</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tả</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bài</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toán</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Cơ</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sở</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lý</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thuyết</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Cơ</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sở</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dữ</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liệu</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Kết</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quả</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đạt</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được</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r>
              <a:rPr lang="en-US" sz="3900" dirty="0" err="1" smtClean="0">
                <a:latin typeface="Calibri Light" panose="020F0302020204030204" pitchFamily="34" charset="0"/>
                <a:cs typeface="Calibri Light" panose="020F0302020204030204" pitchFamily="34" charset="0"/>
              </a:rPr>
              <a:t>Kết</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luận</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và</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hướng</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phát</a:t>
            </a:r>
            <a:r>
              <a:rPr lang="en-US" sz="3900" dirty="0" smtClean="0">
                <a:latin typeface="Calibri Light" panose="020F0302020204030204" pitchFamily="34" charset="0"/>
                <a:cs typeface="Calibri Light" panose="020F0302020204030204" pitchFamily="34" charset="0"/>
              </a:rPr>
              <a:t> </a:t>
            </a:r>
            <a:r>
              <a:rPr lang="en-US" sz="3900" dirty="0" err="1" smtClean="0">
                <a:latin typeface="Calibri Light" panose="020F0302020204030204" pitchFamily="34" charset="0"/>
                <a:cs typeface="Calibri Light" panose="020F0302020204030204" pitchFamily="34" charset="0"/>
              </a:rPr>
              <a:t>triển</a:t>
            </a:r>
            <a:r>
              <a:rPr lang="en-US" sz="3900" dirty="0" smtClean="0">
                <a:latin typeface="Calibri Light" panose="020F0302020204030204" pitchFamily="34" charset="0"/>
                <a:cs typeface="Calibri Light" panose="020F0302020204030204" pitchFamily="34" charset="0"/>
              </a:rPr>
              <a:t>.</a:t>
            </a:r>
          </a:p>
          <a:p>
            <a:pPr marL="514350" indent="-514350">
              <a:buFont typeface="+mj-lt"/>
              <a:buAutoNum type="arabicPeriod"/>
            </a:pPr>
            <a:endParaRPr lang="en-US" b="1" dirty="0">
              <a:latin typeface="Calibri Light" panose="020F0302020204030204" pitchFamily="34" charset="0"/>
              <a:cs typeface="Calibri Light" panose="020F0302020204030204" pitchFamily="34" charset="0"/>
            </a:endParaRPr>
          </a:p>
          <a:p>
            <a:pPr marL="514350" indent="-514350">
              <a:buFont typeface="+mj-lt"/>
              <a:buAutoNum type="arabicPeriod"/>
            </a:pPr>
            <a:endParaRPr lang="vi-VN"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19766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a:t>
            </a:r>
            <a:r>
              <a:rPr lang="en-US" b="1" dirty="0" err="1"/>
              <a:t>Kết</a:t>
            </a:r>
            <a:r>
              <a:rPr lang="en-US" b="1" dirty="0"/>
              <a:t> </a:t>
            </a:r>
            <a:r>
              <a:rPr lang="en-US" b="1" dirty="0" err="1"/>
              <a:t>quả</a:t>
            </a:r>
            <a:r>
              <a:rPr lang="en-US" b="1" dirty="0"/>
              <a:t> </a:t>
            </a:r>
            <a:r>
              <a:rPr lang="en-US" b="1" dirty="0" err="1"/>
              <a:t>đạt</a:t>
            </a:r>
            <a:r>
              <a:rPr lang="en-US" b="1" dirty="0"/>
              <a:t> </a:t>
            </a:r>
            <a:r>
              <a:rPr lang="en-US" b="1" dirty="0" err="1"/>
              <a:t>được</a:t>
            </a:r>
            <a:r>
              <a:rPr lang="en-US" b="1" dirty="0"/>
              <a:t>:</a:t>
            </a:r>
            <a:endParaRPr lang="en-US" dirty="0"/>
          </a:p>
        </p:txBody>
      </p:sp>
      <p:sp>
        <p:nvSpPr>
          <p:cNvPr id="3" name="Content Placeholder 2"/>
          <p:cNvSpPr>
            <a:spLocks noGrp="1"/>
          </p:cNvSpPr>
          <p:nvPr>
            <p:ph idx="1"/>
          </p:nvPr>
        </p:nvSpPr>
        <p:spPr/>
        <p:txBody>
          <a:bodyPr/>
          <a:lstStyle/>
          <a:p>
            <a:r>
              <a:rPr lang="en-US" dirty="0" err="1">
                <a:latin typeface="Calibri Light" panose="020F0302020204030204" pitchFamily="34" charset="0"/>
                <a:cs typeface="Calibri Light" panose="020F0302020204030204" pitchFamily="34" charset="0"/>
              </a:rPr>
              <a:t>Đối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với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người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quản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trị</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xây</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dựng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tính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năng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như</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thêm</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xóa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sửa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hiển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thị</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thông</a:t>
            </a:r>
            <a:r>
              <a:rPr lang="en-US" dirty="0">
                <a:latin typeface="Calibri Light" panose="020F0302020204030204" pitchFamily="34" charset="0"/>
                <a:cs typeface="Calibri Light" panose="020F0302020204030204" pitchFamily="34" charset="0"/>
              </a:rPr>
              <a:t> tin </a:t>
            </a:r>
            <a:r>
              <a:rPr lang="en-US" dirty="0" err="1">
                <a:latin typeface="Calibri Light" panose="020F0302020204030204" pitchFamily="34" charset="0"/>
                <a:cs typeface="Calibri Light" panose="020F0302020204030204" pitchFamily="34" charset="0"/>
              </a:rPr>
              <a:t>về</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hãng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xe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mẫu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xe</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dịch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vụ</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ngoài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ra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còn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quản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lý</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được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thông</a:t>
            </a:r>
            <a:r>
              <a:rPr lang="en-US" dirty="0">
                <a:latin typeface="Calibri Light" panose="020F0302020204030204" pitchFamily="34" charset="0"/>
                <a:cs typeface="Calibri Light" panose="020F0302020204030204" pitchFamily="34" charset="0"/>
              </a:rPr>
              <a:t> tin </a:t>
            </a:r>
            <a:r>
              <a:rPr lang="en-US" dirty="0" err="1">
                <a:latin typeface="Calibri Light" panose="020F0302020204030204" pitchFamily="34" charset="0"/>
                <a:cs typeface="Calibri Light" panose="020F0302020204030204" pitchFamily="34" charset="0"/>
              </a:rPr>
              <a:t>tài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khoản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đăng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ký</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biểu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mẫu</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liên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của</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khách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hàng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các</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dịch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vụ</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mà</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khách</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hàng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đặt</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lịch</a:t>
            </a:r>
            <a:r>
              <a:rPr lang="en-US" dirty="0" smtClean="0">
                <a:latin typeface="Calibri Light" panose="020F0302020204030204" pitchFamily="34" charset="0"/>
                <a:cs typeface="Calibri Light" panose="020F0302020204030204" pitchFamily="34" charset="0"/>
              </a:rPr>
              <a:t>.</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57199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a:t>
            </a:r>
            <a:r>
              <a:rPr lang="en-US" b="1" dirty="0" smtClean="0"/>
              <a:t>. </a:t>
            </a:r>
            <a:r>
              <a:rPr lang="en-US" b="1" dirty="0" err="1" smtClean="0"/>
              <a:t>Kết</a:t>
            </a:r>
            <a:r>
              <a:rPr lang="en-US" b="1" dirty="0" smtClean="0"/>
              <a:t> </a:t>
            </a:r>
            <a:r>
              <a:rPr lang="en-US" b="1" dirty="0" err="1" smtClean="0"/>
              <a:t>luận</a:t>
            </a:r>
            <a:r>
              <a:rPr lang="vi-VN" b="1" dirty="0"/>
              <a:t> </a:t>
            </a:r>
            <a:r>
              <a:rPr lang="vi-VN" b="1" dirty="0" smtClean="0">
                <a:latin typeface="Calibri Light" panose="020F0302020204030204" pitchFamily="34" charset="0"/>
                <a:cs typeface="Calibri Light" panose="020F0302020204030204" pitchFamily="34" charset="0"/>
              </a:rPr>
              <a:t>và hướng phát triển</a:t>
            </a:r>
            <a:r>
              <a:rPr lang="en-US" b="1" dirty="0" smtClean="0"/>
              <a:t>:</a:t>
            </a:r>
            <a:endParaRPr lang="en-US" b="1" dirty="0"/>
          </a:p>
        </p:txBody>
      </p:sp>
      <p:sp>
        <p:nvSpPr>
          <p:cNvPr id="3" name="Content Placeholder 2"/>
          <p:cNvSpPr>
            <a:spLocks noGrp="1"/>
          </p:cNvSpPr>
          <p:nvPr>
            <p:ph idx="1"/>
          </p:nvPr>
        </p:nvSpPr>
        <p:spPr/>
        <p:txBody>
          <a:bodyPr>
            <a:noAutofit/>
          </a:bodyPr>
          <a:lstStyle/>
          <a:p>
            <a:pPr marL="0" indent="0">
              <a:buNone/>
            </a:pP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Sau</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một</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khoảng</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thời</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gian</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nghiên</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cứu</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tìm</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tòi</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học</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hỏi</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em</a:t>
            </a:r>
            <a:r>
              <a:rPr lang="vi-VN" sz="3200" dirty="0" smtClean="0">
                <a:latin typeface="Calibri Light" panose="020F0302020204030204" pitchFamily="34" charset="0"/>
                <a:cs typeface="Calibri Light" panose="020F0302020204030204" pitchFamily="34" charset="0"/>
              </a:rPr>
              <a:t> </a:t>
            </a:r>
            <a:r>
              <a:rPr lang="vi-VN" sz="3200" dirty="0">
                <a:latin typeface="Calibri Light" panose="020F0302020204030204" pitchFamily="34" charset="0"/>
                <a:cs typeface="Calibri Light" panose="020F0302020204030204" pitchFamily="34" charset="0"/>
              </a:rPr>
              <a:t>đã xây dựng một website cung cấp </a:t>
            </a:r>
            <a:r>
              <a:rPr lang="vi-VN" sz="3200" dirty="0" smtClean="0">
                <a:latin typeface="Calibri Light" panose="020F0302020204030204" pitchFamily="34" charset="0"/>
                <a:cs typeface="Calibri Light" panose="020F0302020204030204" pitchFamily="34" charset="0"/>
              </a:rPr>
              <a:t>dịch </a:t>
            </a:r>
            <a:r>
              <a:rPr lang="vi-VN" sz="3200" dirty="0">
                <a:latin typeface="Calibri Light" panose="020F0302020204030204" pitchFamily="34" charset="0"/>
                <a:cs typeface="Calibri Light" panose="020F0302020204030204" pitchFamily="34" charset="0"/>
              </a:rPr>
              <a:t>vụ bảo dưỡng </a:t>
            </a:r>
            <a:r>
              <a:rPr lang="en-US" sz="3200" dirty="0" smtClean="0">
                <a:latin typeface="Calibri Light" panose="020F0302020204030204" pitchFamily="34" charset="0"/>
                <a:cs typeface="Calibri Light" panose="020F0302020204030204" pitchFamily="34" charset="0"/>
              </a:rPr>
              <a:t>ô </a:t>
            </a:r>
            <a:r>
              <a:rPr lang="en-US" sz="3200" dirty="0" err="1" smtClean="0">
                <a:latin typeface="Calibri Light" panose="020F0302020204030204" pitchFamily="34" charset="0"/>
                <a:cs typeface="Calibri Light" panose="020F0302020204030204" pitchFamily="34" charset="0"/>
              </a:rPr>
              <a:t>tô</a:t>
            </a:r>
            <a:r>
              <a:rPr lang="vi-VN" sz="3200" dirty="0" smtClean="0">
                <a:latin typeface="Calibri Light" panose="020F0302020204030204" pitchFamily="34" charset="0"/>
                <a:cs typeface="Calibri Light" panose="020F0302020204030204" pitchFamily="34" charset="0"/>
              </a:rPr>
              <a:t> với </a:t>
            </a:r>
            <a:r>
              <a:rPr lang="vi-VN" sz="3200" dirty="0">
                <a:latin typeface="Calibri Light" panose="020F0302020204030204" pitchFamily="34" charset="0"/>
                <a:cs typeface="Calibri Light" panose="020F0302020204030204" pitchFamily="34" charset="0"/>
              </a:rPr>
              <a:t>các tính năng như đặt lịch</a:t>
            </a:r>
            <a:r>
              <a:rPr lang="vi-VN" sz="3200" dirty="0" smtClean="0">
                <a:latin typeface="Calibri Light" panose="020F0302020204030204" pitchFamily="34" charset="0"/>
                <a:cs typeface="Calibri Light" panose="020F0302020204030204" pitchFamily="34" charset="0"/>
              </a:rPr>
              <a:t>,</a:t>
            </a:r>
            <a:r>
              <a:rPr lang="vi-VN" sz="3200" dirty="0">
                <a:latin typeface="Calibri Light" panose="020F0302020204030204" pitchFamily="34" charset="0"/>
                <a:cs typeface="Calibri Light" panose="020F0302020204030204" pitchFamily="34" charset="0"/>
              </a:rPr>
              <a:t> tìm kiếm,</a:t>
            </a:r>
            <a:r>
              <a:rPr lang="vi-VN" sz="3200" dirty="0" smtClean="0">
                <a:latin typeface="Calibri Light" panose="020F0302020204030204" pitchFamily="34" charset="0"/>
                <a:cs typeface="Calibri Light" panose="020F0302020204030204" pitchFamily="34" charset="0"/>
              </a:rPr>
              <a:t> </a:t>
            </a:r>
            <a:r>
              <a:rPr lang="vi-VN" sz="3200" dirty="0">
                <a:latin typeface="Calibri Light" panose="020F0302020204030204" pitchFamily="34" charset="0"/>
                <a:cs typeface="Calibri Light" panose="020F0302020204030204" pitchFamily="34" charset="0"/>
              </a:rPr>
              <a:t>đăng nhập/đăng ký, và xem lịch sử đặt lịch. Ngoài ra, trang còn có giao diện quản trị để quản lý hãng xe, mẫu xe, dịch vụ bảo dưỡng, cũng như xem danh sách liên hệ, tài khoản người dùng, và lịch đặt hẹn, đồng thời có liên kết đến giao diện người dùng</a:t>
            </a:r>
            <a:r>
              <a:rPr lang="vi-VN" sz="3200" dirty="0" smtClean="0">
                <a:latin typeface="Calibri Light" panose="020F0302020204030204" pitchFamily="34" charset="0"/>
                <a:cs typeface="Calibri Light" panose="020F0302020204030204" pitchFamily="34" charset="0"/>
              </a:rPr>
              <a:t>. </a:t>
            </a:r>
            <a:r>
              <a:rPr lang="en-US" sz="3200" dirty="0">
                <a:latin typeface="Calibri Light" panose="020F0302020204030204" pitchFamily="34" charset="0"/>
                <a:cs typeface="Calibri Light" panose="020F0302020204030204" pitchFamily="34" charset="0"/>
              </a:rPr>
              <a:t>Website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mục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đích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giúp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hiệu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tâm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nâng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nghiệm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nền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nối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giữa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cấp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481292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Ưu</a:t>
            </a:r>
            <a:r>
              <a:rPr lang="en-US" dirty="0" smtClean="0"/>
              <a:t> </a:t>
            </a:r>
            <a:r>
              <a:rPr lang="en-US" dirty="0" err="1" smtClean="0"/>
              <a:t>điểm</a:t>
            </a:r>
            <a:r>
              <a:rPr lang="en-US" dirty="0" smtClean="0"/>
              <a:t>:</a:t>
            </a:r>
            <a:endParaRPr lang="en-US" dirty="0"/>
          </a:p>
        </p:txBody>
      </p:sp>
      <p:sp>
        <p:nvSpPr>
          <p:cNvPr id="3" name="Content Placeholder 2"/>
          <p:cNvSpPr>
            <a:spLocks noGrp="1"/>
          </p:cNvSpPr>
          <p:nvPr>
            <p:ph idx="1"/>
          </p:nvPr>
        </p:nvSpPr>
        <p:spPr/>
        <p:txBody>
          <a:bodyPr>
            <a:normAutofit/>
          </a:bodyPr>
          <a:lstStyle/>
          <a:p>
            <a:r>
              <a:rPr lang="en-US" sz="3200" dirty="0" smtClean="0">
                <a:latin typeface="Calibri Light" panose="020F0302020204030204" pitchFamily="34" charset="0"/>
                <a:cs typeface="Calibri Light" panose="020F0302020204030204" pitchFamily="34" charset="0"/>
              </a:rPr>
              <a:t>Website </a:t>
            </a:r>
            <a:r>
              <a:rPr lang="en-US" sz="3200" dirty="0" err="1" smtClean="0">
                <a:latin typeface="Calibri Light" panose="020F0302020204030204" pitchFamily="34" charset="0"/>
                <a:cs typeface="Calibri Light" panose="020F0302020204030204" pitchFamily="34" charset="0"/>
              </a:rPr>
              <a:t>cung</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cấp</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gần</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như</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đầy</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đủ</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các</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thông</a:t>
            </a:r>
            <a:r>
              <a:rPr lang="en-US" sz="3200" dirty="0" smtClean="0">
                <a:latin typeface="Calibri Light" panose="020F0302020204030204" pitchFamily="34" charset="0"/>
                <a:cs typeface="Calibri Light" panose="020F0302020204030204" pitchFamily="34" charset="0"/>
              </a:rPr>
              <a:t> tin </a:t>
            </a:r>
            <a:r>
              <a:rPr lang="en-US" sz="3200" dirty="0" err="1" smtClean="0">
                <a:latin typeface="Calibri Light" panose="020F0302020204030204" pitchFamily="34" charset="0"/>
                <a:cs typeface="Calibri Light" panose="020F0302020204030204" pitchFamily="34" charset="0"/>
              </a:rPr>
              <a:t>từ</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mẫu</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xe</a:t>
            </a:r>
            <a:r>
              <a:rPr lang="en-US" sz="3200" dirty="0" smtClean="0">
                <a:latin typeface="Calibri Light" panose="020F0302020204030204" pitchFamily="34" charset="0"/>
                <a:cs typeface="Calibri Light" panose="020F0302020204030204" pitchFamily="34" charset="0"/>
              </a:rPr>
              <a:t>, </a:t>
            </a:r>
            <a:r>
              <a:rPr lang="vi-VN" sz="3200" dirty="0" smtClean="0">
                <a:latin typeface="Calibri Light" panose="020F0302020204030204" pitchFamily="34" charset="0"/>
                <a:cs typeface="Calibri Light" panose="020F0302020204030204" pitchFamily="34" charset="0"/>
              </a:rPr>
              <a:t>hãng xe, mẫu xe, dịch vụ, giá và vật tư bảo dưỡng cho dịch vụ.</a:t>
            </a:r>
          </a:p>
          <a:p>
            <a:r>
              <a:rPr lang="vi-VN" sz="3200" dirty="0" smtClean="0">
                <a:latin typeface="Calibri Light" panose="020F0302020204030204" pitchFamily="34" charset="0"/>
                <a:cs typeface="Calibri Light" panose="020F0302020204030204" pitchFamily="34" charset="0"/>
              </a:rPr>
              <a:t>Giao diện thân thiện, bắt mắt, ưu nhìn, dễ thao tác và dễ sử dụng, dành cho tất cả mọi người kể cả những người không hiểu biết nhiều về công nghệ thông tin cũng có thể sử dụng.</a:t>
            </a:r>
          </a:p>
          <a:p>
            <a:r>
              <a:rPr lang="vi-VN" sz="3200" dirty="0" smtClean="0">
                <a:latin typeface="Calibri Light" panose="020F0302020204030204" pitchFamily="34" charset="0"/>
                <a:cs typeface="Calibri Light" panose="020F0302020204030204" pitchFamily="34" charset="0"/>
              </a:rPr>
              <a:t>Khả năng mở rộng của website khá cao, có mở rộng thêm nhiều tính năng mà không ảnh hưởng đến các chức năng đã có sẵn.</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32291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Nhược điểm:</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rmAutofit lnSpcReduction="10000"/>
          </a:bodyPr>
          <a:lstStyle/>
          <a:p>
            <a:r>
              <a:rPr lang="vi-VN" sz="3200" dirty="0" smtClean="0">
                <a:latin typeface="Calibri Light" panose="020F0302020204030204" pitchFamily="34" charset="0"/>
                <a:cs typeface="Calibri Light" panose="020F0302020204030204" pitchFamily="34" charset="0"/>
              </a:rPr>
              <a:t>Tính bảo mật của website chưa cao.</a:t>
            </a:r>
          </a:p>
          <a:p>
            <a:r>
              <a:rPr lang="vi-VN" sz="3200" dirty="0" smtClean="0">
                <a:latin typeface="Calibri Light" panose="020F0302020204030204" pitchFamily="34" charset="0"/>
                <a:cs typeface="Calibri Light" panose="020F0302020204030204" pitchFamily="34" charset="0"/>
              </a:rPr>
              <a:t>Chưa có chức năng thanh toán.</a:t>
            </a:r>
          </a:p>
          <a:p>
            <a:r>
              <a:rPr lang="vi-VN" sz="3200" dirty="0" smtClean="0">
                <a:latin typeface="Calibri Light" panose="020F0302020204030204" pitchFamily="34" charset="0"/>
                <a:cs typeface="Calibri Light" panose="020F0302020204030204" pitchFamily="34" charset="0"/>
              </a:rPr>
              <a:t>Dữ liệu chưa được ràng buộc chặt chẽ, chưa có nhiều sự liên kết với nhau.</a:t>
            </a:r>
          </a:p>
          <a:p>
            <a:r>
              <a:rPr lang="vi-VN" sz="3200" dirty="0" smtClean="0">
                <a:latin typeface="Calibri Light" panose="020F0302020204030204" pitchFamily="34" charset="0"/>
                <a:cs typeface="Calibri Light" panose="020F0302020204030204" pitchFamily="34" charset="0"/>
              </a:rPr>
              <a:t>Chưa đầy đủ tất các dịch vụ bảo dưỡng cho ô tô.</a:t>
            </a:r>
          </a:p>
          <a:p>
            <a:r>
              <a:rPr lang="vi-VN" sz="3200" dirty="0" smtClean="0">
                <a:latin typeface="Calibri Light" panose="020F0302020204030204" pitchFamily="34" charset="0"/>
                <a:cs typeface="Calibri Light" panose="020F0302020204030204" pitchFamily="34" charset="0"/>
              </a:rPr>
              <a:t>Chưa có tính năng tương tác với người dùng như: bình luận, nhắn tin với người cung cấp dịch vụ.</a:t>
            </a:r>
          </a:p>
          <a:p>
            <a:r>
              <a:rPr lang="vi-VN" sz="3200" dirty="0" smtClean="0">
                <a:latin typeface="Calibri Light" panose="020F0302020204030204" pitchFamily="34" charset="0"/>
                <a:cs typeface="Calibri Light" panose="020F0302020204030204" pitchFamily="34" charset="0"/>
              </a:rPr>
              <a:t>Về phần quản trị: chưa quản trị được toàn bộ trang web, giao diện còn đơn giản.</a:t>
            </a:r>
          </a:p>
          <a:p>
            <a:endParaRPr lang="en-US" dirty="0"/>
          </a:p>
        </p:txBody>
      </p:sp>
    </p:spTree>
    <p:extLst>
      <p:ext uri="{BB962C8B-B14F-4D97-AF65-F5344CB8AC3E}">
        <p14:creationId xmlns:p14="http://schemas.microsoft.com/office/powerpoint/2010/main" val="387527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Nhược điểm:</a:t>
            </a:r>
            <a:endParaRPr lang="en-US" dirty="0"/>
          </a:p>
        </p:txBody>
      </p:sp>
      <p:sp>
        <p:nvSpPr>
          <p:cNvPr id="3" name="Content Placeholder 2"/>
          <p:cNvSpPr>
            <a:spLocks noGrp="1"/>
          </p:cNvSpPr>
          <p:nvPr>
            <p:ph idx="1"/>
          </p:nvPr>
        </p:nvSpPr>
        <p:spPr/>
        <p:txBody>
          <a:bodyPr>
            <a:normAutofit/>
          </a:bodyPr>
          <a:lstStyle/>
          <a:p>
            <a:r>
              <a:rPr lang="vi-VN" sz="3200" dirty="0">
                <a:latin typeface="Calibri Light" panose="020F0302020204030204" pitchFamily="34" charset="0"/>
                <a:cs typeface="Calibri Light" panose="020F0302020204030204" pitchFamily="34" charset="0"/>
              </a:rPr>
              <a:t>Chưa phân quyền được cho từng loại tài khoản.</a:t>
            </a:r>
          </a:p>
          <a:p>
            <a:r>
              <a:rPr lang="vi-VN" sz="3200" dirty="0">
                <a:latin typeface="Calibri Light" panose="020F0302020204030204" pitchFamily="34" charset="0"/>
                <a:cs typeface="Calibri Light" panose="020F0302020204030204" pitchFamily="34" charset="0"/>
              </a:rPr>
              <a:t>Chức năng đăng nhập, đăng ký chưa được hoàn thiện, chưa có chức năng đăng xuất.</a:t>
            </a:r>
          </a:p>
          <a:p>
            <a:r>
              <a:rPr lang="vi-VN" sz="3200" dirty="0">
                <a:latin typeface="Calibri Light" panose="020F0302020204030204" pitchFamily="34" charset="0"/>
                <a:cs typeface="Calibri Light" panose="020F0302020204030204" pitchFamily="34" charset="0"/>
              </a:rPr>
              <a:t>Chưa có cái gói ưu đãi cũng như giảm giá.</a:t>
            </a:r>
          </a:p>
          <a:p>
            <a:r>
              <a:rPr lang="vi-VN" sz="3200" dirty="0">
                <a:latin typeface="Calibri Light" panose="020F0302020204030204" pitchFamily="34" charset="0"/>
                <a:cs typeface="Calibri Light" panose="020F0302020204030204" pitchFamily="34" charset="0"/>
              </a:rPr>
              <a:t>Chưa có chức năng quên mật khẩu, đổi mật khẩu cho người dùng.</a:t>
            </a:r>
          </a:p>
          <a:p>
            <a:r>
              <a:rPr lang="vi-VN" sz="3200" dirty="0">
                <a:latin typeface="Calibri Light" panose="020F0302020204030204" pitchFamily="34" charset="0"/>
                <a:cs typeface="Calibri Light" panose="020F0302020204030204" pitchFamily="34" charset="0"/>
              </a:rPr>
              <a:t>Chưa được thử nghiệm thật sự trên môi trường internet.</a:t>
            </a:r>
          </a:p>
          <a:p>
            <a:r>
              <a:rPr lang="vi-VN" sz="3200" dirty="0">
                <a:latin typeface="Calibri Light" panose="020F0302020204030204" pitchFamily="34" charset="0"/>
                <a:cs typeface="Calibri Light" panose="020F0302020204030204" pitchFamily="34" charset="0"/>
              </a:rPr>
              <a:t>Chưa có Responsive cho trang web.</a:t>
            </a:r>
          </a:p>
          <a:p>
            <a:endParaRPr lang="en-US" sz="3200" dirty="0">
              <a:latin typeface="Calibri Light" panose="020F0302020204030204" pitchFamily="34" charset="0"/>
              <a:cs typeface="Calibri Light" panose="020F0302020204030204" pitchFamily="34" charset="0"/>
            </a:endParaRPr>
          </a:p>
          <a:p>
            <a:endParaRPr lang="en-US" sz="3200" dirty="0"/>
          </a:p>
        </p:txBody>
      </p:sp>
    </p:spTree>
    <p:extLst>
      <p:ext uri="{BB962C8B-B14F-4D97-AF65-F5344CB8AC3E}">
        <p14:creationId xmlns:p14="http://schemas.microsoft.com/office/powerpoint/2010/main" val="1919047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latin typeface="Calibri Light" panose="020F0302020204030204" pitchFamily="34" charset="0"/>
                <a:cs typeface="Calibri Light" panose="020F0302020204030204" pitchFamily="34" charset="0"/>
              </a:rPr>
              <a:t>Hướng phát triển:</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p:txBody>
          <a:bodyPr>
            <a:noAutofit/>
          </a:bodyPr>
          <a:lstStyle/>
          <a:p>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còn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xuất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toán</a:t>
            </a:r>
            <a:r>
              <a:rPr lang="en-US" sz="3200" dirty="0">
                <a:latin typeface="Calibri Light" panose="020F0302020204030204" pitchFamily="34" charset="0"/>
                <a:cs typeface="Calibri Light" panose="020F0302020204030204" pitchFamily="34" charset="0"/>
              </a:rPr>
              <a:t>, chi </a:t>
            </a:r>
            <a:r>
              <a:rPr lang="en-US" sz="3200" dirty="0" err="1">
                <a:latin typeface="Calibri Light" panose="020F0302020204030204" pitchFamily="34" charset="0"/>
                <a:cs typeface="Calibri Light" panose="020F0302020204030204" pitchFamily="34" charset="0"/>
              </a:rPr>
              <a:t>tiết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bằng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chi </a:t>
            </a:r>
            <a:r>
              <a:rPr lang="en-US" sz="3200" dirty="0" err="1">
                <a:latin typeface="Calibri Light" panose="020F0302020204030204" pitchFamily="34" charset="0"/>
                <a:cs typeface="Calibri Light" panose="020F0302020204030204" pitchFamily="34" charset="0"/>
              </a:rPr>
              <a:t>tiết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quyền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giỏ</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thích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lưu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trữ</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chúng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riêng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biệt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Tương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qua </a:t>
            </a:r>
            <a:r>
              <a:rPr lang="en-US" sz="3200" dirty="0" err="1">
                <a:latin typeface="Calibri Light" panose="020F0302020204030204" pitchFamily="34" charset="0"/>
                <a:cs typeface="Calibri Light" panose="020F0302020204030204" pitchFamily="34" charset="0"/>
              </a:rPr>
              <a:t>bình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luận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đánh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ưu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theo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gói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nếu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xác</a:t>
            </a:r>
            <a:r>
              <a:rPr lang="en-US" sz="3200" dirty="0">
                <a:latin typeface="Calibri Light" panose="020F0302020204030204" pitchFamily="34" charset="0"/>
                <a:cs typeface="Calibri Light" panose="020F0302020204030204" pitchFamily="34" charset="0"/>
              </a:rPr>
              <a:t> minh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qua email </a:t>
            </a:r>
            <a:r>
              <a:rPr lang="en-US" sz="3200" dirty="0" err="1">
                <a:latin typeface="Calibri Light" panose="020F0302020204030204" pitchFamily="34" charset="0"/>
                <a:cs typeface="Calibri Light" panose="020F0302020204030204" pitchFamily="34" charset="0"/>
              </a:rPr>
              <a:t>hoặc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số</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thoại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sms</a:t>
            </a:r>
            <a:r>
              <a:rPr lang="en-US" sz="3200" dirty="0">
                <a:latin typeface="Calibri Light" panose="020F0302020204030204" pitchFamily="34" charset="0"/>
                <a:cs typeface="Calibri Light" panose="020F0302020204030204" pitchFamily="34" charset="0"/>
              </a:rPr>
              <a:t>,…</a:t>
            </a:r>
          </a:p>
          <a:p>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25846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Hướng phát triển:</a:t>
            </a:r>
            <a:endParaRPr lang="en-US" dirty="0"/>
          </a:p>
        </p:txBody>
      </p:sp>
      <p:sp>
        <p:nvSpPr>
          <p:cNvPr id="3" name="Content Placeholder 2"/>
          <p:cNvSpPr>
            <a:spLocks noGrp="1"/>
          </p:cNvSpPr>
          <p:nvPr>
            <p:ph idx="1"/>
          </p:nvPr>
        </p:nvSpPr>
        <p:spPr/>
        <p:txBody>
          <a:bodyPr>
            <a:normAutofit/>
          </a:bodyPr>
          <a:lstStyle/>
          <a:p>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thống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thống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kê</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doanh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lượng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chuyên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nghiệp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hỗ</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Chat box </a:t>
            </a:r>
            <a:r>
              <a:rPr lang="en-US" sz="3200" dirty="0" err="1">
                <a:latin typeface="Calibri Light" panose="020F0302020204030204" pitchFamily="34" charset="0"/>
                <a:cs typeface="Calibri Light" panose="020F0302020204030204" pitchFamily="34" charset="0"/>
              </a:rPr>
              <a:t>hoặc</a:t>
            </a:r>
            <a:r>
              <a:rPr lang="en-US" sz="3200" dirty="0">
                <a:latin typeface="Calibri Light" panose="020F0302020204030204" pitchFamily="34" charset="0"/>
                <a:cs typeface="Calibri Light" panose="020F0302020204030204" pitchFamily="34" charset="0"/>
              </a:rPr>
              <a:t> live chat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những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ưu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mới</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thực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quyền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thêm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kiểm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mạnh</a:t>
            </a:r>
            <a:r>
              <a:rPr lang="en-US" sz="3200" dirty="0">
                <a:latin typeface="Calibri Light" panose="020F0302020204030204" pitchFamily="34" charset="0"/>
                <a:cs typeface="Calibri Light" panose="020F0302020204030204" pitchFamily="34" charset="0"/>
              </a:rPr>
              <a:t> hay </a:t>
            </a:r>
            <a:r>
              <a:rPr lang="en-US" sz="3200" dirty="0" err="1">
                <a:latin typeface="Calibri Light" panose="020F0302020204030204" pitchFamily="34" charset="0"/>
                <a:cs typeface="Calibri Light" panose="020F0302020204030204" pitchFamily="34" charset="0"/>
              </a:rPr>
              <a:t>yếu</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5825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Calibri Light" panose="020F0302020204030204" pitchFamily="34" charset="0"/>
                <a:cs typeface="Calibri Light" panose="020F0302020204030204" pitchFamily="34" charset="0"/>
              </a:rPr>
              <a:t>Hướng phát triển:</a:t>
            </a:r>
            <a:endParaRPr lang="en-US" dirty="0"/>
          </a:p>
        </p:txBody>
      </p:sp>
      <p:sp>
        <p:nvSpPr>
          <p:cNvPr id="3" name="Content Placeholder 2"/>
          <p:cNvSpPr>
            <a:spLocks noGrp="1"/>
          </p:cNvSpPr>
          <p:nvPr>
            <p:ph idx="1"/>
          </p:nvPr>
        </p:nvSpPr>
        <p:spPr/>
        <p:txBody>
          <a:bodyPr>
            <a:normAutofit/>
          </a:bodyPr>
          <a:lstStyle/>
          <a:p>
            <a:r>
              <a:rPr lang="en-US" sz="3200" dirty="0">
                <a:latin typeface="Calibri Light" panose="020F0302020204030204" pitchFamily="34" charset="0"/>
                <a:cs typeface="Calibri Light" panose="020F0302020204030204" pitchFamily="34" charset="0"/>
              </a:rPr>
              <a:t>Phi </a:t>
            </a:r>
            <a:r>
              <a:rPr lang="en-US" sz="3200" dirty="0" err="1">
                <a:latin typeface="Calibri Light" panose="020F0302020204030204" pitchFamily="34" charset="0"/>
                <a:cs typeface="Calibri Light" panose="020F0302020204030204" pitchFamily="34" charset="0"/>
              </a:rPr>
              <a:t>chức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chú</a:t>
            </a:r>
            <a:r>
              <a:rPr lang="en-US" sz="3200" dirty="0">
                <a:latin typeface="Calibri Light" panose="020F0302020204030204" pitchFamily="34" charset="0"/>
                <a:cs typeface="Calibri Light" panose="020F0302020204030204" pitchFamily="34" charset="0"/>
              </a:rPr>
              <a:t> ý </a:t>
            </a:r>
            <a:r>
              <a:rPr lang="en-US" sz="3200" dirty="0" err="1">
                <a:latin typeface="Calibri Light" panose="020F0302020204030204" pitchFamily="34" charset="0"/>
                <a:cs typeface="Calibri Light" panose="020F0302020204030204" pitchFamily="34" charset="0"/>
              </a:rPr>
              <a:t>hơn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hiệu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suất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 </a:t>
            </a:r>
            <a:r>
              <a:rPr lang="en-US" sz="3200" dirty="0" err="1">
                <a:latin typeface="Calibri Light" panose="020F0302020204030204" pitchFamily="34" charset="0"/>
                <a:cs typeface="Calibri Light" panose="020F0302020204030204" pitchFamily="34" charset="0"/>
              </a:rPr>
              <a:t>tải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hỗ</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số</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lượng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lớn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 </a:t>
            </a:r>
            <a:r>
              <a:rPr lang="en-US" sz="3200" dirty="0" err="1">
                <a:latin typeface="Calibri Light" panose="020F0302020204030204" pitchFamily="34" charset="0"/>
                <a:cs typeface="Calibri Light" panose="020F0302020204030204" pitchFamily="34" charset="0"/>
              </a:rPr>
              <a:t>khả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tương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thích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bị</a:t>
            </a:r>
            <a:r>
              <a:rPr lang="en-US" sz="3200" dirty="0">
                <a:latin typeface="Calibri Light" panose="020F0302020204030204" pitchFamily="34" charset="0"/>
                <a:cs typeface="Calibri Light" panose="020F0302020204030204" pitchFamily="34" charset="0"/>
              </a:rPr>
              <a:t>: mobile, tablet, </a:t>
            </a:r>
            <a:r>
              <a:rPr lang="en-US" sz="3200" dirty="0" err="1">
                <a:latin typeface="Calibri Light" panose="020F0302020204030204" pitchFamily="34" charset="0"/>
                <a:cs typeface="Calibri Light" panose="020F0302020204030204" pitchFamily="34" charset="0"/>
              </a:rPr>
              <a:t>đảm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hoạt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động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tốt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nhiều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duyệt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dữ</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liệu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 </a:t>
            </a:r>
            <a:r>
              <a:rPr lang="en-US" sz="3200" dirty="0" err="1">
                <a:latin typeface="Calibri Light" panose="020F0302020204030204" pitchFamily="34" charset="0"/>
                <a:cs typeface="Calibri Light" panose="020F0302020204030204" pitchFamily="34" charset="0"/>
              </a:rPr>
              <a:t>tuân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chuẩn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PCI, DSS</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96048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8007"/>
            <a:ext cx="10515600" cy="1325563"/>
          </a:xfrm>
        </p:spPr>
        <p:txBody>
          <a:bodyPr/>
          <a:lstStyle/>
          <a:p>
            <a:pPr algn="ctr"/>
            <a:r>
              <a:rPr lang="vi-VN" dirty="0" smtClean="0">
                <a:latin typeface="Calibri Light" panose="020F0302020204030204" pitchFamily="34" charset="0"/>
                <a:cs typeface="Calibri Light" panose="020F0302020204030204" pitchFamily="34" charset="0"/>
              </a:rPr>
              <a:t>Lời cảm ơn</a:t>
            </a:r>
            <a:endParaRPr lang="en-US"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1"/>
          </p:nvPr>
        </p:nvSpPr>
        <p:spPr>
          <a:xfrm>
            <a:off x="838200" y="1613570"/>
            <a:ext cx="10515600" cy="4351338"/>
          </a:xfrm>
        </p:spPr>
        <p:txBody>
          <a:bodyPr>
            <a:noAutofit/>
          </a:bodyPr>
          <a:lstStyle/>
          <a:p>
            <a:pPr marL="0" indent="0">
              <a:buNone/>
            </a:pPr>
            <a:r>
              <a:rPr lang="vi-VN"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tốt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này</a:t>
            </a:r>
            <a:r>
              <a:rPr lang="en-US" sz="3200" dirty="0" smtClean="0">
                <a:latin typeface="Calibri Light" panose="020F0302020204030204" pitchFamily="34" charset="0"/>
                <a:cs typeface="Calibri Light" panose="020F0302020204030204" pitchFamily="34" charset="0"/>
              </a:rPr>
              <a:t>,</a:t>
            </a:r>
            <a:r>
              <a:rPr lang="vi-VN"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xin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gửi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cảm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thầy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Phước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Miền</a:t>
            </a:r>
            <a:r>
              <a:rPr lang="en-US" sz="3200" dirty="0">
                <a:latin typeface="Calibri Light" panose="020F0302020204030204" pitchFamily="34" charset="0"/>
                <a:cs typeface="Calibri Light" panose="020F0302020204030204" pitchFamily="34" charset="0"/>
              </a:rPr>
              <a:t> - </a:t>
            </a:r>
            <a:r>
              <a:rPr lang="en-US" sz="3200" dirty="0" err="1">
                <a:latin typeface="Calibri Light" panose="020F0302020204030204" pitchFamily="34" charset="0"/>
                <a:cs typeface="Calibri Light" panose="020F0302020204030204" pitchFamily="34" charset="0"/>
              </a:rPr>
              <a:t>Giảng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trực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tiếp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hướng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dẫn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thầy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tận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giúp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trong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học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cũng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trong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việc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nâng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thức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chuyên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môn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phát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huy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tính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tự</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học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tự</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hướng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rõ</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ràng</a:t>
            </a:r>
            <a:r>
              <a:rPr lang="en-US" sz="3200" dirty="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cho</a:t>
            </a:r>
            <a:r>
              <a:rPr lang="en-US"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trong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giúp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tiếp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cận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ngày</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sâu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chuyên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Công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chóng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hơn</a:t>
            </a:r>
            <a:r>
              <a:rPr lang="en-US" sz="3200" dirty="0" smtClean="0">
                <a:latin typeface="Calibri Light" panose="020F0302020204030204" pitchFamily="34" charset="0"/>
                <a:cs typeface="Calibri Light" panose="020F0302020204030204" pitchFamily="34" charset="0"/>
              </a:rPr>
              <a:t>.</a:t>
            </a:r>
            <a:r>
              <a:rPr lang="vi-VN" sz="3200" dirty="0" smtClean="0">
                <a:latin typeface="Calibri Light" panose="020F0302020204030204" pitchFamily="34" charset="0"/>
                <a:cs typeface="Calibri Light" panose="020F0302020204030204" pitchFamily="34" charset="0"/>
              </a:rPr>
              <a:t> Thầy </a:t>
            </a:r>
            <a:r>
              <a:rPr lang="en-US" sz="3200" dirty="0" err="1" smtClean="0">
                <a:latin typeface="Calibri Light" panose="020F0302020204030204" pitchFamily="34" charset="0"/>
                <a:cs typeface="Calibri Light" panose="020F0302020204030204" pitchFamily="34" charset="0"/>
              </a:rPr>
              <a:t>đã</a:t>
            </a:r>
            <a:r>
              <a:rPr lang="en-US"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luôn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theo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sát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đoạn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những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chỉ</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dẫn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kịp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em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thành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hoàn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chỉnh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đúng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10110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04462-E129-7E17-197E-C02A511B119B}"/>
              </a:ext>
            </a:extLst>
          </p:cNvPr>
          <p:cNvSpPr>
            <a:spLocks noGrp="1"/>
          </p:cNvSpPr>
          <p:nvPr>
            <p:ph type="title"/>
          </p:nvPr>
        </p:nvSpPr>
        <p:spPr/>
        <p:txBody>
          <a:bodyPr/>
          <a:lstStyle/>
          <a:p>
            <a:r>
              <a:rPr lang="en-US" b="1" dirty="0" smtClean="0">
                <a:latin typeface="Calibri Light" panose="020F0302020204030204" pitchFamily="34" charset="0"/>
                <a:cs typeface="Calibri Light" panose="020F0302020204030204" pitchFamily="34" charset="0"/>
              </a:rPr>
              <a:t>1. </a:t>
            </a:r>
            <a:r>
              <a:rPr lang="en-US" b="1" dirty="0" err="1" smtClean="0">
                <a:latin typeface="Calibri Light" panose="020F0302020204030204" pitchFamily="34" charset="0"/>
                <a:cs typeface="Calibri Light" panose="020F0302020204030204" pitchFamily="34" charset="0"/>
              </a:rPr>
              <a:t>Lý</a:t>
            </a:r>
            <a:r>
              <a:rPr lang="en-US" b="1" dirty="0" smtClean="0">
                <a:latin typeface="Calibri Light" panose="020F0302020204030204" pitchFamily="34" charset="0"/>
                <a:cs typeface="Calibri Light" panose="020F0302020204030204" pitchFamily="34" charset="0"/>
              </a:rPr>
              <a:t> do </a:t>
            </a:r>
            <a:r>
              <a:rPr lang="en-US" b="1" dirty="0" err="1" smtClean="0">
                <a:latin typeface="Calibri Light" panose="020F0302020204030204" pitchFamily="34" charset="0"/>
                <a:cs typeface="Calibri Light" panose="020F0302020204030204" pitchFamily="34" charset="0"/>
              </a:rPr>
              <a:t>chọn</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đề</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tài</a:t>
            </a:r>
            <a:r>
              <a:rPr lang="en-US" b="1" dirty="0" smtClean="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xmlns="" id="{22482FBD-DD1C-73E5-21A8-D4496608A734}"/>
              </a:ext>
            </a:extLst>
          </p:cNvPr>
          <p:cNvSpPr>
            <a:spLocks noGrp="1"/>
          </p:cNvSpPr>
          <p:nvPr>
            <p:ph idx="1"/>
          </p:nvPr>
        </p:nvSpPr>
        <p:spPr/>
        <p:txBody>
          <a:bodyPr>
            <a:normAutofit/>
          </a:bodyPr>
          <a:lstStyle/>
          <a:p>
            <a:pPr marL="0" indent="0">
              <a:buNone/>
            </a:pPr>
            <a:r>
              <a:rPr lang="en-US" sz="3600" dirty="0"/>
              <a:t>	</a:t>
            </a:r>
            <a:r>
              <a:rPr lang="en-US" sz="3600" dirty="0" smtClean="0"/>
              <a:t>Ô </a:t>
            </a:r>
            <a:r>
              <a:rPr lang="en-US" sz="3600" dirty="0" err="1"/>
              <a:t>tô</a:t>
            </a:r>
            <a:r>
              <a:rPr lang="en-US" sz="3600" dirty="0"/>
              <a:t> </a:t>
            </a:r>
            <a:r>
              <a:rPr lang="en-US" sz="3600" dirty="0" err="1"/>
              <a:t>là</a:t>
            </a:r>
            <a:r>
              <a:rPr lang="en-US" sz="3600" dirty="0"/>
              <a:t> </a:t>
            </a:r>
            <a:r>
              <a:rPr lang="en-US" sz="3600" dirty="0" err="1"/>
              <a:t>một</a:t>
            </a:r>
            <a:r>
              <a:rPr lang="en-US" sz="3600" dirty="0"/>
              <a:t> </a:t>
            </a:r>
            <a:r>
              <a:rPr lang="en-US" sz="3600" dirty="0" err="1"/>
              <a:t>phương</a:t>
            </a:r>
            <a:r>
              <a:rPr lang="en-US" sz="3600" dirty="0"/>
              <a:t> </a:t>
            </a:r>
            <a:r>
              <a:rPr lang="en-US" sz="3600" dirty="0" err="1"/>
              <a:t>tiện</a:t>
            </a:r>
            <a:r>
              <a:rPr lang="en-US" sz="3600" dirty="0"/>
              <a:t> di </a:t>
            </a:r>
            <a:r>
              <a:rPr lang="en-US" sz="3600" dirty="0" err="1"/>
              <a:t>chuyển</a:t>
            </a:r>
            <a:r>
              <a:rPr lang="en-US" sz="3600" dirty="0"/>
              <a:t> </a:t>
            </a:r>
            <a:r>
              <a:rPr lang="en-US" sz="3600" dirty="0" err="1"/>
              <a:t>phổ</a:t>
            </a:r>
            <a:r>
              <a:rPr lang="en-US" sz="3600" dirty="0"/>
              <a:t> </a:t>
            </a:r>
            <a:r>
              <a:rPr lang="en-US" sz="3600" dirty="0" err="1"/>
              <a:t>biến</a:t>
            </a:r>
            <a:r>
              <a:rPr lang="en-US" sz="3600" dirty="0"/>
              <a:t> </a:t>
            </a:r>
            <a:r>
              <a:rPr lang="en-US" sz="3600" dirty="0" err="1"/>
              <a:t>hiện</a:t>
            </a:r>
            <a:r>
              <a:rPr lang="en-US" sz="3600" dirty="0"/>
              <a:t> nay </a:t>
            </a:r>
            <a:r>
              <a:rPr lang="en-US" sz="3600" dirty="0" err="1"/>
              <a:t>và</a:t>
            </a:r>
            <a:r>
              <a:rPr lang="en-US" sz="3600" dirty="0"/>
              <a:t> </a:t>
            </a:r>
            <a:r>
              <a:rPr lang="en-US" sz="3600" dirty="0" err="1"/>
              <a:t>đang</a:t>
            </a:r>
            <a:r>
              <a:rPr lang="en-US" sz="3600" dirty="0"/>
              <a:t> </a:t>
            </a:r>
            <a:r>
              <a:rPr lang="en-US" sz="3600" dirty="0" err="1"/>
              <a:t>phát</a:t>
            </a:r>
            <a:r>
              <a:rPr lang="en-US" sz="3600" dirty="0"/>
              <a:t> </a:t>
            </a:r>
            <a:r>
              <a:rPr lang="en-US" sz="3600" dirty="0" err="1"/>
              <a:t>triển</a:t>
            </a:r>
            <a:r>
              <a:rPr lang="en-US" sz="3600" dirty="0"/>
              <a:t> </a:t>
            </a:r>
            <a:r>
              <a:rPr lang="en-US" sz="3600" dirty="0" err="1"/>
              <a:t>nhanh</a:t>
            </a:r>
            <a:r>
              <a:rPr lang="en-US" sz="3600" dirty="0"/>
              <a:t> </a:t>
            </a:r>
            <a:r>
              <a:rPr lang="en-US" sz="3600" dirty="0" err="1"/>
              <a:t>chóng</a:t>
            </a:r>
            <a:r>
              <a:rPr lang="en-US" sz="3600" dirty="0"/>
              <a:t>. </a:t>
            </a:r>
            <a:r>
              <a:rPr lang="en-US" sz="3600" dirty="0" err="1"/>
              <a:t>Nhu</a:t>
            </a:r>
            <a:r>
              <a:rPr lang="en-US" sz="3600" dirty="0"/>
              <a:t> </a:t>
            </a:r>
            <a:r>
              <a:rPr lang="en-US" sz="3600" dirty="0" err="1"/>
              <a:t>cầu</a:t>
            </a:r>
            <a:r>
              <a:rPr lang="en-US" sz="3600" dirty="0"/>
              <a:t> </a:t>
            </a:r>
            <a:r>
              <a:rPr lang="en-US" sz="3600" dirty="0" err="1"/>
              <a:t>bảo</a:t>
            </a:r>
            <a:r>
              <a:rPr lang="en-US" sz="3600" dirty="0"/>
              <a:t> </a:t>
            </a:r>
            <a:r>
              <a:rPr lang="en-US" sz="3600" dirty="0" err="1"/>
              <a:t>dưỡng</a:t>
            </a:r>
            <a:r>
              <a:rPr lang="en-US" sz="3600" dirty="0"/>
              <a:t> </a:t>
            </a:r>
            <a:r>
              <a:rPr lang="en-US" sz="3600" dirty="0" err="1"/>
              <a:t>và</a:t>
            </a:r>
            <a:r>
              <a:rPr lang="en-US" sz="3600" dirty="0"/>
              <a:t> </a:t>
            </a:r>
            <a:r>
              <a:rPr lang="en-US" sz="3600" dirty="0" err="1"/>
              <a:t>tìm</a:t>
            </a:r>
            <a:r>
              <a:rPr lang="en-US" sz="3600" dirty="0"/>
              <a:t> </a:t>
            </a:r>
            <a:r>
              <a:rPr lang="en-US" sz="3600" dirty="0" err="1"/>
              <a:t>kiếm</a:t>
            </a:r>
            <a:r>
              <a:rPr lang="en-US" sz="3600" dirty="0"/>
              <a:t> </a:t>
            </a:r>
            <a:r>
              <a:rPr lang="en-US" sz="3600" dirty="0" err="1"/>
              <a:t>dịch</a:t>
            </a:r>
            <a:r>
              <a:rPr lang="en-US" sz="3600" dirty="0"/>
              <a:t> </a:t>
            </a:r>
            <a:r>
              <a:rPr lang="en-US" sz="3600" dirty="0" err="1"/>
              <a:t>vụ</a:t>
            </a:r>
            <a:r>
              <a:rPr lang="en-US" sz="3600" dirty="0"/>
              <a:t> </a:t>
            </a:r>
            <a:r>
              <a:rPr lang="en-US" sz="3600" dirty="0" err="1"/>
              <a:t>bảo</a:t>
            </a:r>
            <a:r>
              <a:rPr lang="en-US" sz="3600" dirty="0"/>
              <a:t> </a:t>
            </a:r>
            <a:r>
              <a:rPr lang="en-US" sz="3600" dirty="0" err="1"/>
              <a:t>dưỡng</a:t>
            </a:r>
            <a:r>
              <a:rPr lang="en-US" sz="3600" dirty="0"/>
              <a:t> </a:t>
            </a:r>
            <a:r>
              <a:rPr lang="en-US" sz="3600" dirty="0" err="1"/>
              <a:t>liên</a:t>
            </a:r>
            <a:r>
              <a:rPr lang="en-US" sz="3600" dirty="0"/>
              <a:t> </a:t>
            </a:r>
            <a:r>
              <a:rPr lang="en-US" sz="3600" dirty="0" err="1"/>
              <a:t>quan</a:t>
            </a:r>
            <a:r>
              <a:rPr lang="en-US" sz="3600" dirty="0"/>
              <a:t> </a:t>
            </a:r>
            <a:r>
              <a:rPr lang="en-US" sz="3600" dirty="0" err="1"/>
              <a:t>ngày</a:t>
            </a:r>
            <a:r>
              <a:rPr lang="en-US" sz="3600" dirty="0"/>
              <a:t> </a:t>
            </a:r>
            <a:r>
              <a:rPr lang="en-US" sz="3600" dirty="0" err="1"/>
              <a:t>càng</a:t>
            </a:r>
            <a:r>
              <a:rPr lang="en-US" sz="3600" dirty="0"/>
              <a:t> </a:t>
            </a:r>
            <a:r>
              <a:rPr lang="en-US" sz="3600" dirty="0" err="1"/>
              <a:t>tăng</a:t>
            </a:r>
            <a:r>
              <a:rPr lang="en-US" sz="3600" dirty="0"/>
              <a:t> </a:t>
            </a:r>
            <a:r>
              <a:rPr lang="en-US" sz="3600" dirty="0" err="1"/>
              <a:t>cao</a:t>
            </a:r>
            <a:r>
              <a:rPr lang="en-US" sz="3600" dirty="0"/>
              <a:t>. </a:t>
            </a:r>
            <a:r>
              <a:rPr lang="en-US" sz="3600" dirty="0" err="1"/>
              <a:t>Một</a:t>
            </a:r>
            <a:r>
              <a:rPr lang="en-US" sz="3600" dirty="0"/>
              <a:t> website </a:t>
            </a:r>
            <a:r>
              <a:rPr lang="en-US" sz="3600" dirty="0" err="1"/>
              <a:t>cung</a:t>
            </a:r>
            <a:r>
              <a:rPr lang="en-US" sz="3600" dirty="0"/>
              <a:t> </a:t>
            </a:r>
            <a:r>
              <a:rPr lang="en-US" sz="3600" dirty="0" err="1"/>
              <a:t>cấp</a:t>
            </a:r>
            <a:r>
              <a:rPr lang="en-US" sz="3600" dirty="0"/>
              <a:t> </a:t>
            </a:r>
            <a:r>
              <a:rPr lang="en-US" sz="3600" dirty="0" err="1"/>
              <a:t>dịch</a:t>
            </a:r>
            <a:r>
              <a:rPr lang="en-US" sz="3600" dirty="0"/>
              <a:t> </a:t>
            </a:r>
            <a:r>
              <a:rPr lang="en-US" sz="3600" dirty="0" err="1"/>
              <a:t>vụ</a:t>
            </a:r>
            <a:r>
              <a:rPr lang="en-US" sz="3600" dirty="0"/>
              <a:t> </a:t>
            </a:r>
            <a:r>
              <a:rPr lang="en-US" sz="3600" dirty="0" err="1"/>
              <a:t>bảo</a:t>
            </a:r>
            <a:r>
              <a:rPr lang="en-US" sz="3600" dirty="0"/>
              <a:t> </a:t>
            </a:r>
            <a:r>
              <a:rPr lang="en-US" sz="3600" dirty="0" err="1"/>
              <a:t>dưỡng</a:t>
            </a:r>
            <a:r>
              <a:rPr lang="en-US" sz="3600" dirty="0"/>
              <a:t> </a:t>
            </a:r>
            <a:r>
              <a:rPr lang="en-US" sz="3600" dirty="0" err="1"/>
              <a:t>có</a:t>
            </a:r>
            <a:r>
              <a:rPr lang="en-US" sz="3600" dirty="0"/>
              <a:t> </a:t>
            </a:r>
            <a:r>
              <a:rPr lang="en-US" sz="3600" dirty="0" err="1"/>
              <a:t>thể</a:t>
            </a:r>
            <a:r>
              <a:rPr lang="en-US" sz="3600" dirty="0"/>
              <a:t> </a:t>
            </a:r>
            <a:r>
              <a:rPr lang="en-US" sz="3600" dirty="0" err="1"/>
              <a:t>đáp</a:t>
            </a:r>
            <a:r>
              <a:rPr lang="en-US" sz="3600" dirty="0"/>
              <a:t> </a:t>
            </a:r>
            <a:r>
              <a:rPr lang="en-US" sz="3600" dirty="0" err="1"/>
              <a:t>ứng</a:t>
            </a:r>
            <a:r>
              <a:rPr lang="en-US" sz="3600" dirty="0"/>
              <a:t> </a:t>
            </a:r>
            <a:r>
              <a:rPr lang="en-US" sz="3600" dirty="0" err="1"/>
              <a:t>nhu</a:t>
            </a:r>
            <a:r>
              <a:rPr lang="en-US" sz="3600" dirty="0"/>
              <a:t> </a:t>
            </a:r>
            <a:r>
              <a:rPr lang="en-US" sz="3600" dirty="0" err="1"/>
              <a:t>cầu</a:t>
            </a:r>
            <a:r>
              <a:rPr lang="en-US" sz="3600" dirty="0"/>
              <a:t> </a:t>
            </a:r>
            <a:r>
              <a:rPr lang="en-US" sz="3600" dirty="0" err="1"/>
              <a:t>này</a:t>
            </a:r>
            <a:r>
              <a:rPr lang="en-US" sz="3600" dirty="0"/>
              <a:t> </a:t>
            </a:r>
            <a:r>
              <a:rPr lang="en-US" sz="3600" dirty="0" err="1"/>
              <a:t>và</a:t>
            </a:r>
            <a:r>
              <a:rPr lang="en-US" sz="3600" dirty="0"/>
              <a:t> </a:t>
            </a:r>
            <a:r>
              <a:rPr lang="en-US" sz="3600" dirty="0" err="1"/>
              <a:t>thu</a:t>
            </a:r>
            <a:r>
              <a:rPr lang="en-US" sz="3600" dirty="0"/>
              <a:t> </a:t>
            </a:r>
            <a:r>
              <a:rPr lang="en-US" sz="3600" dirty="0" err="1"/>
              <a:t>hút</a:t>
            </a:r>
            <a:r>
              <a:rPr lang="en-US" sz="3600" dirty="0"/>
              <a:t> </a:t>
            </a:r>
            <a:r>
              <a:rPr lang="en-US" sz="3600" dirty="0" err="1"/>
              <a:t>lượng</a:t>
            </a:r>
            <a:r>
              <a:rPr lang="en-US" sz="3600" dirty="0"/>
              <a:t> </a:t>
            </a:r>
            <a:r>
              <a:rPr lang="en-US" sz="3600" dirty="0" err="1"/>
              <a:t>lớn</a:t>
            </a:r>
            <a:r>
              <a:rPr lang="en-US" sz="3600" dirty="0"/>
              <a:t> </a:t>
            </a:r>
            <a:r>
              <a:rPr lang="en-US" sz="3600" dirty="0" err="1"/>
              <a:t>người</a:t>
            </a:r>
            <a:r>
              <a:rPr lang="en-US" sz="3600" dirty="0"/>
              <a:t> </a:t>
            </a:r>
            <a:r>
              <a:rPr lang="en-US" sz="3600" dirty="0" err="1"/>
              <a:t>dùng</a:t>
            </a:r>
            <a:r>
              <a:rPr lang="en-US" sz="3600" dirty="0" smtClean="0"/>
              <a:t>.</a:t>
            </a:r>
          </a:p>
          <a:p>
            <a:pPr marL="0" indent="0">
              <a:buNone/>
            </a:pPr>
            <a:r>
              <a:rPr lang="en-US" sz="3600" dirty="0" smtClean="0"/>
              <a:t>	</a:t>
            </a:r>
            <a:endParaRPr lang="en-US" sz="3600" dirty="0"/>
          </a:p>
        </p:txBody>
      </p:sp>
    </p:spTree>
    <p:extLst>
      <p:ext uri="{BB962C8B-B14F-4D97-AF65-F5344CB8AC3E}">
        <p14:creationId xmlns:p14="http://schemas.microsoft.com/office/powerpoint/2010/main" val="3589025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E708E-E588-2A1B-02A4-30737667D8D9}"/>
              </a:ext>
            </a:extLst>
          </p:cNvPr>
          <p:cNvSpPr>
            <a:spLocks noGrp="1"/>
          </p:cNvSpPr>
          <p:nvPr>
            <p:ph type="title"/>
          </p:nvPr>
        </p:nvSpPr>
        <p:spPr>
          <a:xfrm>
            <a:off x="838199" y="365125"/>
            <a:ext cx="10879667" cy="1325563"/>
          </a:xfrm>
        </p:spPr>
        <p:txBody>
          <a:bodyPr/>
          <a:lstStyle/>
          <a:p>
            <a:r>
              <a:rPr lang="en-US" b="1" dirty="0" smtClean="0">
                <a:latin typeface="Calibri Light" panose="020F0302020204030204" pitchFamily="34" charset="0"/>
                <a:cs typeface="Calibri Light" panose="020F0302020204030204" pitchFamily="34" charset="0"/>
              </a:rPr>
              <a:t>2. </a:t>
            </a:r>
            <a:r>
              <a:rPr lang="en-US" b="1" dirty="0" err="1" smtClean="0">
                <a:latin typeface="Calibri Light" panose="020F0302020204030204" pitchFamily="34" charset="0"/>
                <a:cs typeface="Calibri Light" panose="020F0302020204030204" pitchFamily="34" charset="0"/>
              </a:rPr>
              <a:t>Mục</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tiêu</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nghiên</a:t>
            </a:r>
            <a:r>
              <a:rPr lang="en-US" b="1" dirty="0" smtClean="0">
                <a:latin typeface="Calibri Light" panose="020F0302020204030204" pitchFamily="34" charset="0"/>
                <a:cs typeface="Calibri Light" panose="020F0302020204030204" pitchFamily="34" charset="0"/>
              </a:rPr>
              <a:t> </a:t>
            </a:r>
            <a:r>
              <a:rPr lang="en-US" b="1" dirty="0" err="1" smtClean="0">
                <a:latin typeface="Calibri Light" panose="020F0302020204030204" pitchFamily="34" charset="0"/>
                <a:cs typeface="Calibri Light" panose="020F0302020204030204" pitchFamily="34" charset="0"/>
              </a:rPr>
              <a:t>cứu</a:t>
            </a:r>
            <a:r>
              <a:rPr lang="en-US" b="1" dirty="0" smtClean="0">
                <a:latin typeface="Calibri Light" panose="020F0302020204030204" pitchFamily="34" charset="0"/>
                <a:cs typeface="Calibri Light" panose="020F0302020204030204" pitchFamily="34" charset="0"/>
              </a:rPr>
              <a:t>:</a:t>
            </a:r>
            <a:endParaRPr lang="en-US" b="1"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xmlns="" id="{19F1237C-B10B-EE6F-C21E-6D4FB53ED3DB}"/>
              </a:ext>
            </a:extLst>
          </p:cNvPr>
          <p:cNvSpPr>
            <a:spLocks noGrp="1"/>
          </p:cNvSpPr>
          <p:nvPr>
            <p:ph idx="1"/>
          </p:nvPr>
        </p:nvSpPr>
        <p:spPr/>
        <p:txBody>
          <a:bodyPr>
            <a:normAutofit/>
          </a:bodyPr>
          <a:lstStyle/>
          <a:p>
            <a:r>
              <a:rPr lang="en-US" sz="3200" dirty="0" err="1">
                <a:latin typeface="Calibri Light" panose="020F0302020204030204" pitchFamily="34" charset="0"/>
                <a:cs typeface="Calibri Light" panose="020F0302020204030204" pitchFamily="34" charset="0"/>
              </a:rPr>
              <a:t>Nghiên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ngôn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ngữ</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trình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cũng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web: HTML, CSS, JavaScript, PHP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quản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sở</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dữ</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liệu</a:t>
            </a:r>
            <a:r>
              <a:rPr lang="en-US" sz="3200" dirty="0">
                <a:latin typeface="Calibri Light" panose="020F0302020204030204" pitchFamily="34" charset="0"/>
                <a:cs typeface="Calibri Light" panose="020F0302020204030204" pitchFamily="34" charset="0"/>
              </a:rPr>
              <a:t> MySQL.</a:t>
            </a:r>
          </a:p>
          <a:p>
            <a:r>
              <a:rPr lang="en-US" sz="3200" dirty="0" err="1">
                <a:latin typeface="Calibri Light" panose="020F0302020204030204" pitchFamily="34" charset="0"/>
                <a:cs typeface="Calibri Light" panose="020F0302020204030204" pitchFamily="34" charset="0"/>
              </a:rPr>
              <a:t>Nghiên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thị</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trường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mẫu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phổ</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Ngoài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còn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đáp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ứng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tỉ</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hút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nhất</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5117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Đề</a:t>
            </a:r>
            <a:r>
              <a:rPr lang="en-US" sz="3200" dirty="0" smtClean="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cung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cấp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ô </a:t>
            </a:r>
            <a:r>
              <a:rPr lang="en-US" sz="3200" dirty="0" err="1">
                <a:latin typeface="Calibri Light" panose="020F0302020204030204" pitchFamily="34" charset="0"/>
                <a:cs typeface="Calibri Light" panose="020F0302020204030204" pitchFamily="34" charset="0"/>
              </a:rPr>
              <a:t>tô</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một</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chuyên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ô </a:t>
            </a:r>
            <a:r>
              <a:rPr lang="en-US" sz="3200" dirty="0" err="1">
                <a:latin typeface="Calibri Light" panose="020F0302020204030204" pitchFamily="34" charset="0"/>
                <a:cs typeface="Calibri Light" panose="020F0302020204030204" pitchFamily="34" charset="0"/>
              </a:rPr>
              <a:t>tô</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kế</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nhìn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bắt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mắt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dụng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mọi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lứa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tuổi</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bao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gồm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danh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mục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cạnh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Logo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 ô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kiếm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hotline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a:t>
            </a:r>
          </a:p>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chủ</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gồm</a:t>
            </a:r>
            <a:r>
              <a:rPr lang="en-US" sz="3200" dirty="0">
                <a:latin typeface="Calibri Light" panose="020F0302020204030204" pitchFamily="34" charset="0"/>
                <a:cs typeface="Calibri Light" panose="020F0302020204030204" pitchFamily="34" charset="0"/>
              </a:rPr>
              <a:t> slideshow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viết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nói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mốc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phổ</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hiện</a:t>
            </a:r>
            <a:r>
              <a:rPr lang="en-US" sz="3200" dirty="0">
                <a:latin typeface="Calibri Light" panose="020F0302020204030204" pitchFamily="34" charset="0"/>
                <a:cs typeface="Calibri Light" panose="020F0302020204030204" pitchFamily="34" charset="0"/>
              </a:rPr>
              <a:t> nay, 8 ô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phổ</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biến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a:t>
            </a:r>
          </a:p>
          <a:p>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956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normAutofit/>
          </a:bodyPr>
          <a:lstStyle/>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liên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hệ</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1 form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yêu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cầu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họ</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Ngoài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ra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còn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địa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chỉ</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của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trạm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tham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hiểu</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1 form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ô input </a:t>
            </a:r>
            <a:r>
              <a:rPr lang="en-US" sz="3200" dirty="0" err="1">
                <a:latin typeface="Calibri Light" panose="020F0302020204030204" pitchFamily="34" charset="0"/>
                <a:cs typeface="Calibri Light" panose="020F0302020204030204" pitchFamily="34" charset="0"/>
              </a:rPr>
              <a:t>dạng</a:t>
            </a:r>
            <a:r>
              <a:rPr lang="en-US" sz="3200" dirty="0">
                <a:latin typeface="Calibri Light" panose="020F0302020204030204" pitchFamily="34" charset="0"/>
                <a:cs typeface="Calibri Light" panose="020F0302020204030204" pitchFamily="34" charset="0"/>
              </a:rPr>
              <a:t> text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cá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nhân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cạnh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cả</a:t>
            </a:r>
            <a:r>
              <a:rPr lang="en-US" sz="3200" dirty="0">
                <a:latin typeface="Calibri Light" panose="020F0302020204030204" pitchFamily="34" charset="0"/>
                <a:cs typeface="Calibri Light" panose="020F0302020204030204" pitchFamily="34" charset="0"/>
              </a:rPr>
              <a:t> ô select </a:t>
            </a:r>
            <a:r>
              <a:rPr lang="en-US" sz="3200" dirty="0" err="1">
                <a:latin typeface="Calibri Light" panose="020F0302020204030204" pitchFamily="34" charset="0"/>
                <a:cs typeface="Calibri Light" panose="020F0302020204030204" pitchFamily="34" charset="0"/>
              </a:rPr>
              <a:t>giúp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chọn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mẫu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web </a:t>
            </a:r>
            <a:r>
              <a:rPr lang="en-US" sz="3200" dirty="0" err="1">
                <a:latin typeface="Calibri Light" panose="020F0302020204030204" pitchFamily="34" charset="0"/>
                <a:cs typeface="Calibri Light" panose="020F0302020204030204" pitchFamily="34" charset="0"/>
              </a:rPr>
              <a:t>cung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cấp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giá</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được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hiển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thị</a:t>
            </a:r>
            <a:r>
              <a:rPr lang="en-US" sz="3200" dirty="0">
                <a:latin typeface="Calibri Light" panose="020F0302020204030204" pitchFamily="34" charset="0"/>
                <a:cs typeface="Calibri Light" panose="020F0302020204030204" pitchFamily="34" charset="0"/>
              </a:rPr>
              <a:t> 1 </a:t>
            </a:r>
            <a:r>
              <a:rPr lang="en-US" sz="3200" dirty="0" err="1">
                <a:latin typeface="Calibri Light" panose="020F0302020204030204" pitchFamily="34" charset="0"/>
                <a:cs typeface="Calibri Light" panose="020F0302020204030204" pitchFamily="34" charset="0"/>
              </a:rPr>
              <a:t>cách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tự</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động</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4727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noAutofit/>
          </a:bodyPr>
          <a:lstStyle/>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gồm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tất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mà</a:t>
            </a:r>
            <a:r>
              <a:rPr lang="en-US" sz="3200" dirty="0">
                <a:latin typeface="Calibri Light" panose="020F0302020204030204" pitchFamily="34" charset="0"/>
                <a:cs typeface="Calibri Light" panose="020F0302020204030204" pitchFamily="34" charset="0"/>
              </a:rPr>
              <a:t> website </a:t>
            </a:r>
            <a:r>
              <a:rPr lang="en-US" sz="3200" dirty="0" err="1">
                <a:latin typeface="Calibri Light" panose="020F0302020204030204" pitchFamily="34" charset="0"/>
                <a:cs typeface="Calibri Light" panose="020F0302020204030204" pitchFamily="34" charset="0"/>
              </a:rPr>
              <a:t>cung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cấp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tiêu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đề</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từng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hãng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xe</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dễ</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tìm</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kiếm</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bảo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dưỡng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lưu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những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khách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hàng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đã</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chọn</a:t>
            </a:r>
            <a:r>
              <a:rPr lang="en-US" sz="3200" dirty="0">
                <a:latin typeface="Calibri Light" panose="020F0302020204030204" pitchFamily="34" charset="0"/>
                <a:cs typeface="Calibri Light" panose="020F0302020204030204" pitchFamily="34" charset="0"/>
              </a:rPr>
              <a:t> ở </a:t>
            </a:r>
            <a:r>
              <a:rPr lang="en-US" sz="3200" dirty="0" err="1">
                <a:latin typeface="Calibri Light" panose="020F0302020204030204" pitchFamily="34" charset="0"/>
                <a:cs typeface="Calibri Light" panose="020F0302020204030204" pitchFamily="34" charset="0"/>
              </a:rPr>
              <a:t>phần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giao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diện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có</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thao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đặt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xóa</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dịch</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vụ</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6619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Mô</a:t>
            </a:r>
            <a:r>
              <a:rPr lang="en-US" dirty="0" smtClean="0"/>
              <a:t> </a:t>
            </a:r>
            <a:r>
              <a:rPr lang="en-US" dirty="0" err="1" smtClean="0"/>
              <a:t>tả</a:t>
            </a:r>
            <a:r>
              <a:rPr lang="en-US" dirty="0" smtClean="0"/>
              <a:t> </a:t>
            </a:r>
            <a:r>
              <a:rPr lang="en-US" dirty="0" err="1" smtClean="0"/>
              <a:t>bài</a:t>
            </a:r>
            <a:r>
              <a:rPr lang="en-US" dirty="0" smtClean="0"/>
              <a:t> </a:t>
            </a:r>
            <a:r>
              <a:rPr lang="en-US" dirty="0" err="1" smtClean="0"/>
              <a:t>toán</a:t>
            </a:r>
            <a:r>
              <a:rPr lang="en-US" dirty="0" smtClean="0"/>
              <a:t>:</a:t>
            </a:r>
            <a:endParaRPr lang="en-US" dirty="0"/>
          </a:p>
        </p:txBody>
      </p:sp>
      <p:sp>
        <p:nvSpPr>
          <p:cNvPr id="3" name="Content Placeholder 2"/>
          <p:cNvSpPr>
            <a:spLocks noGrp="1"/>
          </p:cNvSpPr>
          <p:nvPr>
            <p:ph idx="1"/>
          </p:nvPr>
        </p:nvSpPr>
        <p:spPr/>
        <p:txBody>
          <a:bodyPr>
            <a:normAutofit/>
          </a:bodyPr>
          <a:lstStyle/>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sử</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dụng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để</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a:t>
            </a:r>
          </a:p>
          <a:p>
            <a:r>
              <a:rPr lang="en-US" sz="3200" dirty="0" err="1">
                <a:latin typeface="Calibri Light" panose="020F0302020204030204" pitchFamily="34" charset="0"/>
                <a:cs typeface="Calibri Light" panose="020F0302020204030204" pitchFamily="34" charset="0"/>
              </a:rPr>
              <a:t>Trang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ký</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cho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phép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tạo</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tài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khoản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với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các</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thông</a:t>
            </a:r>
            <a:r>
              <a:rPr lang="en-US" sz="3200" dirty="0">
                <a:latin typeface="Calibri Light" panose="020F0302020204030204" pitchFamily="34" charset="0"/>
                <a:cs typeface="Calibri Light" panose="020F0302020204030204" pitchFamily="34" charset="0"/>
              </a:rPr>
              <a:t> tin </a:t>
            </a:r>
            <a:r>
              <a:rPr lang="en-US" sz="3200" dirty="0" err="1">
                <a:latin typeface="Calibri Light" panose="020F0302020204030204" pitchFamily="34" charset="0"/>
                <a:cs typeface="Calibri Light" panose="020F0302020204030204" pitchFamily="34" charset="0"/>
              </a:rPr>
              <a:t>như</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người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dùng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tên</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đăng</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email,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và</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nhập</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lại</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mật</a:t>
            </a:r>
            <a:r>
              <a:rPr lang="en-US" sz="3200" dirty="0">
                <a:latin typeface="Calibri Light" panose="020F0302020204030204" pitchFamily="34" charset="0"/>
                <a:cs typeface="Calibri Light" panose="020F0302020204030204" pitchFamily="34" charset="0"/>
              </a:rPr>
              <a:t> </a:t>
            </a:r>
            <a:r>
              <a:rPr lang="en-US" sz="3200" dirty="0" err="1">
                <a:latin typeface="Calibri Light" panose="020F0302020204030204" pitchFamily="34" charset="0"/>
                <a:cs typeface="Calibri Light" panose="020F0302020204030204" pitchFamily="34" charset="0"/>
              </a:rPr>
              <a:t>khẩu</a:t>
            </a:r>
            <a:r>
              <a:rPr lang="en-US" sz="3200" dirty="0">
                <a:latin typeface="Calibri Light" panose="020F0302020204030204" pitchFamily="34" charset="0"/>
                <a:cs typeface="Calibri Light" panose="020F0302020204030204" pitchFamily="34" charset="0"/>
              </a:rPr>
              <a:t>.</a:t>
            </a:r>
            <a:endParaRPr lang="en-US" sz="3200" dirty="0"/>
          </a:p>
        </p:txBody>
      </p:sp>
    </p:spTree>
    <p:extLst>
      <p:ext uri="{BB962C8B-B14F-4D97-AF65-F5344CB8AC3E}">
        <p14:creationId xmlns:p14="http://schemas.microsoft.com/office/powerpoint/2010/main" val="59770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chức</a:t>
            </a:r>
            <a:r>
              <a:rPr lang="en-US" dirty="0" smtClean="0"/>
              <a:t> </a:t>
            </a:r>
            <a:r>
              <a:rPr lang="en-US" dirty="0" err="1" smtClean="0"/>
              <a:t>năng</a:t>
            </a:r>
            <a:r>
              <a:rPr lang="en-US" dirty="0" smtClean="0"/>
              <a:t>:</a:t>
            </a:r>
            <a:endParaRPr lang="en-US" dirty="0"/>
          </a:p>
        </p:txBody>
      </p:sp>
      <p:sp>
        <p:nvSpPr>
          <p:cNvPr id="3" name="Content Placeholder 2"/>
          <p:cNvSpPr>
            <a:spLocks noGrp="1"/>
          </p:cNvSpPr>
          <p:nvPr>
            <p:ph idx="1"/>
          </p:nvPr>
        </p:nvSpPr>
        <p:spPr/>
        <p:txBody>
          <a:bodyPr>
            <a:normAutofit/>
          </a:bodyPr>
          <a:lstStyle/>
          <a:p>
            <a:r>
              <a:rPr lang="en-US" sz="3200" dirty="0" err="1" smtClean="0">
                <a:latin typeface="Calibri Light" panose="020F0302020204030204" pitchFamily="34" charset="0"/>
                <a:cs typeface="Calibri Light" panose="020F0302020204030204" pitchFamily="34" charset="0"/>
              </a:rPr>
              <a:t>Chức</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năng</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người</a:t>
            </a:r>
            <a:r>
              <a:rPr lang="en-US" sz="3200" dirty="0" smtClean="0">
                <a:latin typeface="Calibri Light" panose="020F0302020204030204" pitchFamily="34" charset="0"/>
                <a:cs typeface="Calibri Light" panose="020F0302020204030204" pitchFamily="34" charset="0"/>
              </a:rPr>
              <a:t> dung.</a:t>
            </a:r>
          </a:p>
          <a:p>
            <a:r>
              <a:rPr lang="en-US" sz="3200" dirty="0" err="1" smtClean="0">
                <a:latin typeface="Calibri Light" panose="020F0302020204030204" pitchFamily="34" charset="0"/>
                <a:cs typeface="Calibri Light" panose="020F0302020204030204" pitchFamily="34" charset="0"/>
              </a:rPr>
              <a:t>Chức</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năng</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người</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quản</a:t>
            </a:r>
            <a:r>
              <a:rPr lang="en-US" sz="3200" dirty="0" smtClean="0">
                <a:latin typeface="Calibri Light" panose="020F0302020204030204" pitchFamily="34" charset="0"/>
                <a:cs typeface="Calibri Light" panose="020F0302020204030204" pitchFamily="34" charset="0"/>
              </a:rPr>
              <a:t> </a:t>
            </a:r>
            <a:r>
              <a:rPr lang="en-US" sz="3200" dirty="0" err="1" smtClean="0">
                <a:latin typeface="Calibri Light" panose="020F0302020204030204" pitchFamily="34" charset="0"/>
                <a:cs typeface="Calibri Light" panose="020F0302020204030204" pitchFamily="34" charset="0"/>
              </a:rPr>
              <a:t>trị</a:t>
            </a:r>
            <a:r>
              <a:rPr lang="en-US" sz="3200" dirty="0" smtClean="0">
                <a:latin typeface="Calibri Light" panose="020F0302020204030204" pitchFamily="34" charset="0"/>
                <a:cs typeface="Calibri Light" panose="020F0302020204030204" pitchFamily="34" charset="0"/>
              </a:rPr>
              <a:t>.</a:t>
            </a:r>
            <a:endParaRPr lang="en-US" sz="3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53935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1420</Words>
  <Application>Microsoft Office PowerPoint</Application>
  <PresentationFormat>Widescreen</PresentationFormat>
  <Paragraphs>97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TRƯỜNG ĐẠI HỌC TRÀ VINH KHOA KỸ THUẬT VÀ CÔNG NGHỆ</vt:lpstr>
      <vt:lpstr>PowerPoint Presentation</vt:lpstr>
      <vt:lpstr>1. Lý do chọn đề tài:</vt:lpstr>
      <vt:lpstr>2. Mục tiêu nghiên cứu:</vt:lpstr>
      <vt:lpstr>3. Mô tả bài toán:</vt:lpstr>
      <vt:lpstr>3. Mô tả bài toán:</vt:lpstr>
      <vt:lpstr>3. Mô tả bài toán:</vt:lpstr>
      <vt:lpstr>3. Mô tả bài toán:</vt:lpstr>
      <vt:lpstr>Các yêu cầu chức năng:</vt:lpstr>
      <vt:lpstr>Chức năng người dùng:</vt:lpstr>
      <vt:lpstr>Chức năng người quản trị:</vt:lpstr>
      <vt:lpstr>Các yêu cầu phi chức năng:</vt:lpstr>
      <vt:lpstr>4. Cơ sở lý thuyết:</vt:lpstr>
      <vt:lpstr>5. Cơ sở dữ liệu, phân tích hệ thống:</vt:lpstr>
      <vt:lpstr>Lược đồ cơ sở dữ liệu:</vt:lpstr>
      <vt:lpstr>Tiến trình đăng ký:</vt:lpstr>
      <vt:lpstr>Tiến trình đăng nhập:</vt:lpstr>
      <vt:lpstr>Tiến trình tìm kiếm:</vt:lpstr>
      <vt:lpstr>6. Kết quả đạt được:</vt:lpstr>
      <vt:lpstr>6. Kết quả đạt được:</vt:lpstr>
      <vt:lpstr>7. Kết luận và hướng phát triển:</vt:lpstr>
      <vt:lpstr>Ưu điểm:</vt:lpstr>
      <vt:lpstr>Nhược điểm:</vt:lpstr>
      <vt:lpstr>Nhược điểm:</vt:lpstr>
      <vt:lpstr>Hướng phát triển:</vt:lpstr>
      <vt:lpstr>Hướng phát triển:</vt:lpstr>
      <vt:lpstr>Hướng phát triển:</vt:lpstr>
      <vt:lpstr>Lời cảm ơn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TRÀ VINH KHOA KỸ THUẬT VÀ CÔNG NGHỆ</dc:title>
  <dc:creator>Hồ Dũng</dc:creator>
  <cp:lastModifiedBy>Microsoft account</cp:lastModifiedBy>
  <cp:revision>33</cp:revision>
  <dcterms:created xsi:type="dcterms:W3CDTF">2024-05-29T01:05:44Z</dcterms:created>
  <dcterms:modified xsi:type="dcterms:W3CDTF">2025-01-08T15:19:49Z</dcterms:modified>
</cp:coreProperties>
</file>