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528" y="-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3CB3B-B0F8-4F2E-95AB-CD482C83C421}" type="datetimeFigureOut">
              <a:rPr lang="en-US" smtClean="0"/>
              <a:t>22/10/2014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E147-5149-49EF-8AA7-F0DD87AE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16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3CB3B-B0F8-4F2E-95AB-CD482C83C421}" type="datetimeFigureOut">
              <a:rPr lang="en-US" smtClean="0"/>
              <a:t>22/10/2014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E147-5149-49EF-8AA7-F0DD87AE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195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3CB3B-B0F8-4F2E-95AB-CD482C83C421}" type="datetimeFigureOut">
              <a:rPr lang="en-US" smtClean="0"/>
              <a:t>22/10/2014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E147-5149-49EF-8AA7-F0DD87AE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85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3CB3B-B0F8-4F2E-95AB-CD482C83C421}" type="datetimeFigureOut">
              <a:rPr lang="en-US" smtClean="0"/>
              <a:t>22/10/2014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E147-5149-49EF-8AA7-F0DD87AE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4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3CB3B-B0F8-4F2E-95AB-CD482C83C421}" type="datetimeFigureOut">
              <a:rPr lang="en-US" smtClean="0"/>
              <a:t>22/10/2014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E147-5149-49EF-8AA7-F0DD87AE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51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3CB3B-B0F8-4F2E-95AB-CD482C83C421}" type="datetimeFigureOut">
              <a:rPr lang="en-US" smtClean="0"/>
              <a:t>22/10/2014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E147-5149-49EF-8AA7-F0DD87AE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853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3CB3B-B0F8-4F2E-95AB-CD482C83C421}" type="datetimeFigureOut">
              <a:rPr lang="en-US" smtClean="0"/>
              <a:t>22/10/2014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E147-5149-49EF-8AA7-F0DD87AE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43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3CB3B-B0F8-4F2E-95AB-CD482C83C421}" type="datetimeFigureOut">
              <a:rPr lang="en-US" smtClean="0"/>
              <a:t>22/10/2014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E147-5149-49EF-8AA7-F0DD87AE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830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3CB3B-B0F8-4F2E-95AB-CD482C83C421}" type="datetimeFigureOut">
              <a:rPr lang="en-US" smtClean="0"/>
              <a:t>22/10/2014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E147-5149-49EF-8AA7-F0DD87AE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186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3CB3B-B0F8-4F2E-95AB-CD482C83C421}" type="datetimeFigureOut">
              <a:rPr lang="en-US" smtClean="0"/>
              <a:t>22/10/2014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E147-5149-49EF-8AA7-F0DD87AE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227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3CB3B-B0F8-4F2E-95AB-CD482C83C421}" type="datetimeFigureOut">
              <a:rPr lang="en-US" smtClean="0"/>
              <a:t>22/10/2014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E147-5149-49EF-8AA7-F0DD87AE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532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3CB3B-B0F8-4F2E-95AB-CD482C83C421}" type="datetimeFigureOut">
              <a:rPr lang="en-US" smtClean="0"/>
              <a:t>22/10/2014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7E147-5149-49EF-8AA7-F0DD87AE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013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9557" y="2953203"/>
            <a:ext cx="7600044" cy="435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DataSource.Where({LambdaExp}).Where({LambdaExp}).ToList() -&gt; result</a:t>
            </a:r>
            <a:endParaRPr lang="en-US" sz="16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082799" y="3312884"/>
            <a:ext cx="0" cy="5352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346198" y="3781223"/>
            <a:ext cx="1453243" cy="435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Nạp điều kiện</a:t>
            </a:r>
          </a:p>
          <a:p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lần 1</a:t>
            </a:r>
            <a:endParaRPr lang="en-US" sz="16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152900" y="3350985"/>
            <a:ext cx="0" cy="5352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855355" y="3742465"/>
            <a:ext cx="1453243" cy="435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Nạp điều kiện</a:t>
            </a:r>
          </a:p>
          <a:p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lần 2</a:t>
            </a:r>
            <a:endParaRPr lang="en-US" sz="16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606143" y="3811815"/>
            <a:ext cx="2623457" cy="13413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Dịch ra câu truy vấn sau cùng ứng với loại Datasource</a:t>
            </a:r>
          </a:p>
          <a:p>
            <a:pPr algn="just"/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 liệu thực sự tải lên ở bước này</a:t>
            </a:r>
            <a:endParaRPr lang="en-US" sz="16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6154968" y="3312885"/>
            <a:ext cx="0" cy="5352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241878" y="2405741"/>
            <a:ext cx="0" cy="5352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29556" y="2117268"/>
            <a:ext cx="1453243" cy="435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 liệu nguồn</a:t>
            </a:r>
            <a:endParaRPr lang="en-US" sz="16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055257" y="2418441"/>
            <a:ext cx="0" cy="5352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346324" y="2126336"/>
            <a:ext cx="5981028" cy="435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Biểu thức chính quy Lambda: (x,y,…) =&gt; {biểu thức trên x,y,…}</a:t>
            </a:r>
            <a:endParaRPr lang="en-US" sz="16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4048125" y="1772050"/>
            <a:ext cx="1304925" cy="437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812017" y="1336621"/>
            <a:ext cx="2486479" cy="435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Định nghĩa các đối tượng tham gia vào biểu thức</a:t>
            </a:r>
            <a:endParaRPr lang="en-US" sz="16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5753100" y="1791825"/>
            <a:ext cx="1220557" cy="3762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640261" y="1317819"/>
            <a:ext cx="3687090" cy="435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 dụ:</a:t>
            </a:r>
          </a:p>
          <a:p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x.property &gt; 0 &amp;&amp; y.property == true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565420" y="4322119"/>
            <a:ext cx="277351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Filtered DataSource</a:t>
            </a:r>
            <a:endParaRPr lang="en-US" sz="1600" smtClean="0"/>
          </a:p>
          <a:p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Tập dữ liệu mới sau khi</a:t>
            </a:r>
          </a:p>
          <a:p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bước qua hàm nạp điều kiện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3810000" y="3312885"/>
            <a:ext cx="0" cy="9885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535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079727" y="4339642"/>
            <a:ext cx="3775339" cy="4794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 quản trị CSDL 2</a:t>
            </a:r>
            <a:endParaRPr lang="en-US" sz="14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03570" y="3273231"/>
            <a:ext cx="1409566" cy="373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Máy trạm 1</a:t>
            </a:r>
            <a:endParaRPr lang="en-US" sz="140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03570" y="4555457"/>
            <a:ext cx="1409566" cy="373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Máy trạm 2</a:t>
            </a:r>
            <a:endParaRPr lang="en-US" sz="140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2079727" y="2414588"/>
            <a:ext cx="50783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664885" y="1998540"/>
            <a:ext cx="1848251" cy="373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Máy chủ tập trung</a:t>
            </a:r>
            <a:endParaRPr lang="en-US" sz="140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187943" y="1529563"/>
            <a:ext cx="3667123" cy="503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 quản trị CSDL </a:t>
            </a:r>
            <a:r>
              <a:rPr lang="en-US" sz="14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tập trung</a:t>
            </a:r>
            <a:endParaRPr lang="en-US" sz="14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150091" y="2486894"/>
            <a:ext cx="4463565" cy="373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PK: 2405F853-725C-4F5E-9D81-8695385897E3</a:t>
            </a:r>
            <a:endParaRPr lang="en-US" sz="140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7699826" y="1971024"/>
            <a:ext cx="0" cy="1937295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 rot="5400000">
            <a:off x="7391079" y="3307888"/>
            <a:ext cx="990874" cy="373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Đồng bộ</a:t>
            </a:r>
            <a:endParaRPr lang="en-US" sz="140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051409" y="1935955"/>
            <a:ext cx="0" cy="957263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 rot="5400000">
            <a:off x="1334101" y="2296341"/>
            <a:ext cx="990874" cy="373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Đồng bộ</a:t>
            </a:r>
            <a:endParaRPr lang="en-US" sz="140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079728" y="3105067"/>
            <a:ext cx="3775338" cy="4794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 quản trị CSDL 1</a:t>
            </a:r>
            <a:endParaRPr lang="en-US" sz="14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2096784" y="3665955"/>
            <a:ext cx="560304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150091" y="2776573"/>
            <a:ext cx="4463565" cy="373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PK</a:t>
            </a:r>
            <a:r>
              <a:rPr lang="en-US" sz="1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1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10C74CA4-40D5-4404-B2F3-1EF5B0508EEC</a:t>
            </a:r>
            <a:endParaRPr lang="en-US" sz="140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143227" y="3721629"/>
            <a:ext cx="4463565" cy="373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PK: 2405F853-725C-4F5E-9D81-8695385897E3</a:t>
            </a:r>
            <a:endParaRPr lang="en-US" sz="140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143227" y="4011308"/>
            <a:ext cx="4463565" cy="373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PK</a:t>
            </a:r>
            <a:r>
              <a:rPr lang="en-US" sz="1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1B1BEB82-8147-40D0-8FEC-703306F47C7D</a:t>
            </a:r>
            <a:endParaRPr lang="en-US" sz="140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187943" y="559222"/>
            <a:ext cx="4463565" cy="373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PK: 2405F853-725C-4F5E-9D81-8695385897E3</a:t>
            </a:r>
            <a:endParaRPr lang="en-US" sz="140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187943" y="846149"/>
            <a:ext cx="4463565" cy="373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PK</a:t>
            </a:r>
            <a:r>
              <a:rPr lang="en-US" sz="1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1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10C74CA4-40D5-4404-B2F3-1EF5B0508EEC</a:t>
            </a:r>
            <a:endParaRPr lang="en-US" sz="140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187943" y="1140757"/>
            <a:ext cx="4463565" cy="373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PK</a:t>
            </a:r>
            <a:r>
              <a:rPr lang="en-US" sz="1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1B1BEB82-8147-40D0-8FEC-703306F47C7D</a:t>
            </a:r>
            <a:endParaRPr lang="en-US" sz="140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1358900" y="996102"/>
            <a:ext cx="8290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358900" y="996102"/>
            <a:ext cx="0" cy="19407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1358900" y="2936820"/>
            <a:ext cx="79119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1575048" y="1283029"/>
            <a:ext cx="0" cy="2875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1584428" y="1283029"/>
            <a:ext cx="60351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1584428" y="4158509"/>
            <a:ext cx="60351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259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06084" y="587172"/>
            <a:ext cx="1453243" cy="4354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Đối tượng A</a:t>
            </a:r>
            <a:endParaRPr lang="en-US" sz="16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06084" y="1768704"/>
            <a:ext cx="1453243" cy="4354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Đối tượng B</a:t>
            </a:r>
            <a:endParaRPr lang="en-US" sz="16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06083" y="2980710"/>
            <a:ext cx="1453243" cy="4354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Đối tượng C</a:t>
            </a:r>
            <a:endParaRPr lang="en-US" sz="16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512332" y="1132570"/>
            <a:ext cx="0" cy="53521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12332" y="2313670"/>
            <a:ext cx="0" cy="53521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292524" y="2980710"/>
            <a:ext cx="2213207" cy="4354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Tập hợp đối tượng B</a:t>
            </a:r>
            <a:endParaRPr lang="en-US" sz="16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3364258" y="3224326"/>
            <a:ext cx="883298" cy="0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364256" y="2010123"/>
            <a:ext cx="883298" cy="0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352483" y="1768703"/>
            <a:ext cx="2153248" cy="4354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Tập hợp đối tượng A</a:t>
            </a:r>
            <a:endParaRPr lang="en-US" sz="16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rot="-5400000">
            <a:off x="4655925" y="396024"/>
            <a:ext cx="0" cy="53521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048147" y="444407"/>
            <a:ext cx="2686778" cy="435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 hệ chính (trực tiếp)</a:t>
            </a:r>
            <a:endParaRPr lang="en-US" sz="16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4388317" y="1113983"/>
            <a:ext cx="535216" cy="0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048146" y="896268"/>
            <a:ext cx="3061533" cy="435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 hệ ngược (gián tiếp)</a:t>
            </a:r>
            <a:endParaRPr lang="en-US" sz="16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 rot="16200000">
            <a:off x="-222419" y="1667658"/>
            <a:ext cx="3061533" cy="435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Cây liên hệ có chiều cao là 2</a:t>
            </a:r>
            <a:endParaRPr lang="en-US" sz="16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775281" y="3627658"/>
            <a:ext cx="5165165" cy="435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Tham chiếu mức 2 từ A đến C có dạng: A-&gt;B-&gt;C</a:t>
            </a:r>
            <a:endParaRPr lang="en-US" sz="16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530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090862" y="477256"/>
            <a:ext cx="2315502" cy="14959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163054" y="633667"/>
            <a:ext cx="1533321" cy="99059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32981" y="911251"/>
            <a:ext cx="515632" cy="435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</a:t>
            </a:r>
            <a:endParaRPr lang="en-US" sz="20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10751" y="1406551"/>
            <a:ext cx="515632" cy="435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Vj</a:t>
            </a:r>
            <a:endParaRPr lang="en-US" sz="20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435135"/>
              </p:ext>
            </p:extLst>
          </p:nvPr>
        </p:nvGraphicFramePr>
        <p:xfrm>
          <a:off x="3797111" y="756047"/>
          <a:ext cx="2543531" cy="7338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3491"/>
                <a:gridCol w="1540040"/>
              </a:tblGrid>
              <a:tr h="366932">
                <a:tc>
                  <a:txBody>
                    <a:bodyPr/>
                    <a:lstStyle/>
                    <a:p>
                      <a:r>
                        <a:rPr lang="en-US" sz="15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Col1 (int)</a:t>
                      </a:r>
                      <a:endParaRPr lang="en-US" sz="15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Col2 (nvarchar)</a:t>
                      </a:r>
                      <a:endParaRPr lang="en-US" sz="15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  <a:tr h="366932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388589"/>
              </p:ext>
            </p:extLst>
          </p:nvPr>
        </p:nvGraphicFramePr>
        <p:xfrm>
          <a:off x="3797111" y="1996097"/>
          <a:ext cx="3638405" cy="7338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5521"/>
                <a:gridCol w="1540042"/>
                <a:gridCol w="1082842"/>
              </a:tblGrid>
              <a:tr h="366932">
                <a:tc>
                  <a:txBody>
                    <a:bodyPr/>
                    <a:lstStyle/>
                    <a:p>
                      <a:r>
                        <a:rPr lang="en-US" sz="15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Col1 (int)</a:t>
                      </a:r>
                      <a:endParaRPr lang="en-US" sz="15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Col2 (nvarchar)</a:t>
                      </a:r>
                      <a:endParaRPr lang="en-US" sz="15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Col3 (int)</a:t>
                      </a:r>
                      <a:endParaRPr lang="en-US" sz="15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  <a:tr h="366932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3738128" y="306519"/>
            <a:ext cx="3119872" cy="435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Table 0 ∈ Vi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765227" y="2412048"/>
            <a:ext cx="1082409" cy="435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 </a:t>
            </a:r>
            <a:r>
              <a:rPr lang="en-US" sz="20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en-US" sz="20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⊆ Vj</a:t>
            </a:r>
            <a:endParaRPr lang="en-US" sz="20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38128" y="1549785"/>
            <a:ext cx="3119872" cy="435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Table 0 ∈ </a:t>
            </a:r>
            <a:r>
              <a:rPr lang="en-US" sz="20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Vj</a:t>
            </a:r>
            <a:endParaRPr lang="en-US" sz="20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823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90862" y="477256"/>
            <a:ext cx="2315502" cy="14959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63054" y="633667"/>
            <a:ext cx="1533321" cy="99059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32981" y="911251"/>
            <a:ext cx="515632" cy="435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Vj</a:t>
            </a:r>
            <a:endParaRPr lang="en-US" sz="20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10751" y="1406551"/>
            <a:ext cx="515632" cy="435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</a:t>
            </a:r>
            <a:endParaRPr lang="en-US" sz="20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17155"/>
              </p:ext>
            </p:extLst>
          </p:nvPr>
        </p:nvGraphicFramePr>
        <p:xfrm>
          <a:off x="3857269" y="1994127"/>
          <a:ext cx="2543531" cy="7338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3491"/>
                <a:gridCol w="1540040"/>
              </a:tblGrid>
              <a:tr h="366932">
                <a:tc>
                  <a:txBody>
                    <a:bodyPr/>
                    <a:lstStyle/>
                    <a:p>
                      <a:r>
                        <a:rPr lang="en-US" sz="15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Col1 (int)</a:t>
                      </a:r>
                      <a:endParaRPr lang="en-US" sz="15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Col2 (nvarchar)</a:t>
                      </a:r>
                      <a:endParaRPr lang="en-US" sz="15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  <a:tr h="366932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3738128" y="306519"/>
            <a:ext cx="3119872" cy="435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Table 0 ∈ Vi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765227" y="2412048"/>
            <a:ext cx="1082409" cy="435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Vj </a:t>
            </a:r>
            <a:r>
              <a:rPr lang="en-US" sz="20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en-US" sz="20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⊆ Vi</a:t>
            </a:r>
            <a:endParaRPr lang="en-US" sz="20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38128" y="1549785"/>
            <a:ext cx="3119872" cy="435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Table 0 ∈ </a:t>
            </a:r>
            <a:r>
              <a:rPr lang="en-US" sz="20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Vj</a:t>
            </a:r>
            <a:endParaRPr lang="en-US" sz="20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200616"/>
              </p:ext>
            </p:extLst>
          </p:nvPr>
        </p:nvGraphicFramePr>
        <p:xfrm>
          <a:off x="3865290" y="725910"/>
          <a:ext cx="3638405" cy="7338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5521"/>
                <a:gridCol w="1540042"/>
                <a:gridCol w="1082842"/>
              </a:tblGrid>
              <a:tr h="366932">
                <a:tc>
                  <a:txBody>
                    <a:bodyPr/>
                    <a:lstStyle/>
                    <a:p>
                      <a:r>
                        <a:rPr lang="en-US" sz="15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Col1 (int)</a:t>
                      </a:r>
                      <a:endParaRPr lang="en-US" sz="15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Col2 (nvarchar)</a:t>
                      </a:r>
                      <a:endParaRPr lang="en-US" sz="15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Col3 (int)</a:t>
                      </a:r>
                      <a:endParaRPr lang="en-US" sz="15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  <a:tr h="366932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590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72642" y="715048"/>
            <a:ext cx="1765485" cy="116073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383662" y="1297696"/>
            <a:ext cx="1407163" cy="96925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0128" y="1723177"/>
            <a:ext cx="515632" cy="435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</a:t>
            </a:r>
            <a:endParaRPr lang="en-US" sz="20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06660" y="1186548"/>
            <a:ext cx="515632" cy="435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Vj</a:t>
            </a:r>
            <a:endParaRPr lang="en-US" sz="20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514524"/>
              </p:ext>
            </p:extLst>
          </p:nvPr>
        </p:nvGraphicFramePr>
        <p:xfrm>
          <a:off x="3857269" y="2066319"/>
          <a:ext cx="3867005" cy="7338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7552"/>
                <a:gridCol w="1720516"/>
                <a:gridCol w="1118937"/>
              </a:tblGrid>
              <a:tr h="366932">
                <a:tc>
                  <a:txBody>
                    <a:bodyPr/>
                    <a:lstStyle/>
                    <a:p>
                      <a:r>
                        <a:rPr lang="en-US" sz="15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Col1 (int)</a:t>
                      </a:r>
                      <a:endParaRPr lang="en-US" sz="15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Col21 (int)</a:t>
                      </a:r>
                      <a:endParaRPr lang="en-US" sz="15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Col3 (int)</a:t>
                      </a:r>
                      <a:endParaRPr lang="en-US" sz="15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  <a:tr h="366932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3738128" y="306519"/>
            <a:ext cx="3119872" cy="435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Table 0 ∈ Vi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738128" y="1621977"/>
            <a:ext cx="3119872" cy="435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Table 0 ∈ </a:t>
            </a:r>
            <a:r>
              <a:rPr lang="en-US" sz="20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Vj</a:t>
            </a:r>
            <a:endParaRPr lang="en-US" sz="20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895220"/>
              </p:ext>
            </p:extLst>
          </p:nvPr>
        </p:nvGraphicFramePr>
        <p:xfrm>
          <a:off x="3865290" y="725910"/>
          <a:ext cx="2728015" cy="7338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5521"/>
                <a:gridCol w="1712494"/>
              </a:tblGrid>
              <a:tr h="366932">
                <a:tc>
                  <a:txBody>
                    <a:bodyPr/>
                    <a:lstStyle/>
                    <a:p>
                      <a:r>
                        <a:rPr lang="en-US" sz="15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Col1 (int)</a:t>
                      </a:r>
                      <a:endParaRPr lang="en-US" sz="15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Col2 (nvarchar)</a:t>
                      </a:r>
                      <a:endParaRPr lang="en-US" sz="15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  <a:tr h="366932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777944" y="2449286"/>
                <a:ext cx="1638956" cy="43542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00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Vi </a:t>
                </a:r>
                <a:r>
                  <a:rPr lang="en-US" sz="200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 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∩</m:t>
                    </m:r>
                  </m:oMath>
                </a14:m>
                <a:r>
                  <a:rPr lang="en-US" sz="200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Vj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≠∅</m:t>
                    </m:r>
                  </m:oMath>
                </a14:m>
                <a:r>
                  <a:rPr lang="en-US" sz="200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endParaRPr lang="en-US" sz="20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7944" y="2449286"/>
                <a:ext cx="1638956" cy="435429"/>
              </a:xfrm>
              <a:prstGeom prst="rect">
                <a:avLst/>
              </a:prstGeom>
              <a:blipFill rotWithShape="0">
                <a:blip r:embed="rId2"/>
                <a:stretch>
                  <a:fillRect l="-4089" t="-2817" b="-2112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2427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625710" y="368403"/>
            <a:ext cx="1517540" cy="98040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695220" y="1478206"/>
            <a:ext cx="1943330" cy="97108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73450" y="1833412"/>
            <a:ext cx="515632" cy="435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Vj</a:t>
            </a:r>
            <a:endParaRPr lang="en-US" sz="20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84480" y="741948"/>
            <a:ext cx="515632" cy="435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</a:t>
            </a:r>
            <a:endParaRPr lang="en-US" sz="20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855648"/>
              </p:ext>
            </p:extLst>
          </p:nvPr>
        </p:nvGraphicFramePr>
        <p:xfrm>
          <a:off x="3857269" y="2066319"/>
          <a:ext cx="3867005" cy="7338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5994"/>
                <a:gridCol w="1552074"/>
                <a:gridCol w="1118937"/>
              </a:tblGrid>
              <a:tr h="366932">
                <a:tc>
                  <a:txBody>
                    <a:bodyPr/>
                    <a:lstStyle/>
                    <a:p>
                      <a:r>
                        <a:rPr lang="en-US" sz="15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Col11 (int)</a:t>
                      </a:r>
                      <a:endParaRPr lang="en-US" sz="15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Col21 (int)</a:t>
                      </a:r>
                      <a:endParaRPr lang="en-US" sz="15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Col3 (int)</a:t>
                      </a:r>
                      <a:endParaRPr lang="en-US" sz="15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  <a:tr h="366932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3738128" y="306519"/>
            <a:ext cx="3119872" cy="435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Table 0 ∈ Vi</a:t>
            </a:r>
          </a:p>
        </p:txBody>
      </p:sp>
      <p:sp>
        <p:nvSpPr>
          <p:cNvPr id="10" name="Rectangle 9"/>
          <p:cNvSpPr/>
          <p:nvPr/>
        </p:nvSpPr>
        <p:spPr>
          <a:xfrm>
            <a:off x="3738128" y="1621977"/>
            <a:ext cx="3119872" cy="435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Table 0 ∈ </a:t>
            </a:r>
            <a:r>
              <a:rPr lang="en-US" sz="20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Vj</a:t>
            </a:r>
            <a:endParaRPr lang="en-US" sz="20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071163"/>
              </p:ext>
            </p:extLst>
          </p:nvPr>
        </p:nvGraphicFramePr>
        <p:xfrm>
          <a:off x="3865290" y="725910"/>
          <a:ext cx="2728015" cy="7338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5521"/>
                <a:gridCol w="1712494"/>
              </a:tblGrid>
              <a:tr h="366932">
                <a:tc>
                  <a:txBody>
                    <a:bodyPr/>
                    <a:lstStyle/>
                    <a:p>
                      <a:r>
                        <a:rPr lang="en-US" sz="15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Col1 (int)</a:t>
                      </a:r>
                      <a:endParaRPr lang="en-US" sz="15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Col2 (nvarchar)</a:t>
                      </a:r>
                      <a:endParaRPr lang="en-US" sz="15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  <a:tr h="366932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777944" y="2449286"/>
                <a:ext cx="1638956" cy="43542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00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Vi </a:t>
                </a:r>
                <a:r>
                  <a:rPr lang="en-US" sz="200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 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∩</m:t>
                    </m:r>
                  </m:oMath>
                </a14:m>
                <a:r>
                  <a:rPr lang="en-US" sz="200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Vj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=</m:t>
                    </m:r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∅</m:t>
                    </m:r>
                  </m:oMath>
                </a14:m>
                <a:r>
                  <a:rPr lang="en-US" sz="200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endParaRPr lang="en-US" sz="20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7944" y="2449286"/>
                <a:ext cx="1638956" cy="435429"/>
              </a:xfrm>
              <a:prstGeom prst="rect">
                <a:avLst/>
              </a:prstGeom>
              <a:blipFill rotWithShape="0">
                <a:blip r:embed="rId2"/>
                <a:stretch>
                  <a:fillRect l="-4089" t="-2817" b="-2112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7593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4492612" y="2068278"/>
            <a:ext cx="2212462" cy="15785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 thống theo dõi và xử lý tác vụ của</a:t>
            </a:r>
          </a:p>
          <a:p>
            <a:pPr algn="ctr"/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Entity Framework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656" y="2844001"/>
            <a:ext cx="1101718" cy="825391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1674227" y="3908301"/>
            <a:ext cx="2212462" cy="800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Gọi ngược khi tác vụ hoàn tất</a:t>
            </a:r>
          </a:p>
          <a:p>
            <a:pPr algn="just"/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(callback)</a:t>
            </a:r>
            <a:endParaRPr lang="en-US" sz="16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213802" y="1112804"/>
            <a:ext cx="2001251" cy="76199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Đối tượng 1 </a:t>
            </a:r>
            <a:endParaRPr lang="en-US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378161" y="4671578"/>
            <a:ext cx="2001251" cy="76199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Đối tượng 3 </a:t>
            </a:r>
            <a:endParaRPr lang="en-US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7036431" y="1188312"/>
            <a:ext cx="2001251" cy="76199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Đối tượng 2 </a:t>
            </a:r>
            <a:endParaRPr lang="en-US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3302615" y="1293975"/>
            <a:ext cx="2040531" cy="1358762"/>
            <a:chOff x="3194889" y="1243945"/>
            <a:chExt cx="2040531" cy="1358762"/>
          </a:xfrm>
        </p:grpSpPr>
        <p:sp>
          <p:nvSpPr>
            <p:cNvPr id="18" name="Arc 17"/>
            <p:cNvSpPr/>
            <p:nvPr/>
          </p:nvSpPr>
          <p:spPr>
            <a:xfrm rot="358153">
              <a:off x="3194889" y="1297910"/>
              <a:ext cx="1588841" cy="1304797"/>
            </a:xfrm>
            <a:prstGeom prst="arc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/>
            <p:cNvSpPr/>
            <p:nvPr/>
          </p:nvSpPr>
          <p:spPr>
            <a:xfrm rot="11293024">
              <a:off x="3646579" y="1243945"/>
              <a:ext cx="1588841" cy="1304797"/>
            </a:xfrm>
            <a:prstGeom prst="arc">
              <a:avLst/>
            </a:prstGeom>
            <a:ln w="12700">
              <a:solidFill>
                <a:schemeClr val="tx1"/>
              </a:solidFill>
              <a:prstDash val="lg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 rot="3003168">
            <a:off x="4444488" y="3509271"/>
            <a:ext cx="2040531" cy="1358762"/>
            <a:chOff x="3194889" y="1243945"/>
            <a:chExt cx="2040531" cy="1358762"/>
          </a:xfrm>
        </p:grpSpPr>
        <p:sp>
          <p:nvSpPr>
            <p:cNvPr id="22" name="Arc 21"/>
            <p:cNvSpPr/>
            <p:nvPr/>
          </p:nvSpPr>
          <p:spPr>
            <a:xfrm rot="358153">
              <a:off x="3194889" y="1297910"/>
              <a:ext cx="1588841" cy="1304797"/>
            </a:xfrm>
            <a:prstGeom prst="arc">
              <a:avLst/>
            </a:prstGeom>
            <a:ln w="12700">
              <a:solidFill>
                <a:schemeClr val="tx1"/>
              </a:solidFill>
              <a:prstDash val="lg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Arc 22"/>
            <p:cNvSpPr/>
            <p:nvPr/>
          </p:nvSpPr>
          <p:spPr>
            <a:xfrm rot="11293024">
              <a:off x="3646579" y="1243945"/>
              <a:ext cx="1588841" cy="1304797"/>
            </a:xfrm>
            <a:prstGeom prst="arc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 rot="5400000">
            <a:off x="5868268" y="1318991"/>
            <a:ext cx="2040530" cy="1358762"/>
            <a:chOff x="3194890" y="1243945"/>
            <a:chExt cx="2040530" cy="1358762"/>
          </a:xfrm>
        </p:grpSpPr>
        <p:sp>
          <p:nvSpPr>
            <p:cNvPr id="25" name="Arc 24"/>
            <p:cNvSpPr/>
            <p:nvPr/>
          </p:nvSpPr>
          <p:spPr>
            <a:xfrm rot="764059">
              <a:off x="3194890" y="1297910"/>
              <a:ext cx="1588841" cy="1304797"/>
            </a:xfrm>
            <a:prstGeom prst="arc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Arc 25"/>
            <p:cNvSpPr/>
            <p:nvPr/>
          </p:nvSpPr>
          <p:spPr>
            <a:xfrm rot="11744363">
              <a:off x="3646579" y="1243945"/>
              <a:ext cx="1588841" cy="1304797"/>
            </a:xfrm>
            <a:prstGeom prst="arc">
              <a:avLst/>
            </a:prstGeom>
            <a:ln w="12700">
              <a:solidFill>
                <a:schemeClr val="tx1"/>
              </a:solidFill>
              <a:prstDash val="lg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8" name="Straight Arrow Connector 27"/>
          <p:cNvCxnSpPr/>
          <p:nvPr/>
        </p:nvCxnSpPr>
        <p:spPr>
          <a:xfrm>
            <a:off x="1780656" y="3851331"/>
            <a:ext cx="733926" cy="0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770480" y="4874019"/>
            <a:ext cx="733926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674227" y="4924562"/>
            <a:ext cx="2525878" cy="6552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Gửi yêu cầu tác vụ</a:t>
            </a:r>
          </a:p>
          <a:p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(request)</a:t>
            </a:r>
            <a:endParaRPr lang="en-US" sz="16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491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126"/>
          <p:cNvSpPr/>
          <p:nvPr/>
        </p:nvSpPr>
        <p:spPr>
          <a:xfrm>
            <a:off x="1593369" y="2074108"/>
            <a:ext cx="2743238" cy="2839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</a:t>
            </a:r>
            <a:endParaRPr lang="en-US" sz="16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1020036" y="4398648"/>
            <a:ext cx="1840067" cy="279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</a:t>
            </a:r>
            <a:endParaRPr lang="en-US" sz="16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22" name="Straight Connector 121"/>
          <p:cNvCxnSpPr/>
          <p:nvPr/>
        </p:nvCxnSpPr>
        <p:spPr>
          <a:xfrm>
            <a:off x="1020036" y="1515979"/>
            <a:ext cx="0" cy="31618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755334" y="875891"/>
            <a:ext cx="2108183" cy="2791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 1</a:t>
            </a:r>
            <a:endParaRPr lang="en-US" sz="16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020036" y="1224685"/>
            <a:ext cx="1472066" cy="29129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 2</a:t>
            </a:r>
            <a:endParaRPr lang="en-US" sz="16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600200" y="1576055"/>
            <a:ext cx="1419727" cy="26230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 3</a:t>
            </a:r>
            <a:endParaRPr lang="en-US" sz="16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755334" y="757988"/>
            <a:ext cx="628314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694634" y="447474"/>
            <a:ext cx="1797468" cy="323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Đường thời gian</a:t>
            </a:r>
            <a:endParaRPr lang="en-US" sz="14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55334" y="2459173"/>
            <a:ext cx="2108183" cy="5581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 1</a:t>
            </a:r>
          </a:p>
          <a:p>
            <a:pPr algn="ctr"/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 thi</a:t>
            </a:r>
            <a:endParaRPr lang="en-US" sz="16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63517" y="4398647"/>
            <a:ext cx="1472066" cy="6208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 2</a:t>
            </a:r>
          </a:p>
          <a:p>
            <a:pPr algn="ctr"/>
            <a:r>
              <a:rPr lang="en-US" sz="16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hực thi</a:t>
            </a:r>
            <a:endParaRPr lang="en-US" sz="16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325901" y="2075321"/>
            <a:ext cx="1419727" cy="56185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 3</a:t>
            </a:r>
          </a:p>
          <a:p>
            <a:pPr algn="ctr"/>
            <a:r>
              <a:rPr lang="en-US" sz="16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hực thi</a:t>
            </a:r>
            <a:endParaRPr lang="en-US" sz="16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762135" y="3498696"/>
            <a:ext cx="2108183" cy="279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Session 1</a:t>
            </a:r>
            <a:endParaRPr lang="en-US" sz="14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870318" y="3498696"/>
            <a:ext cx="1472066" cy="279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Session 2</a:t>
            </a:r>
            <a:endParaRPr lang="en-US" sz="14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342384" y="3498696"/>
            <a:ext cx="1419727" cy="279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Session 3</a:t>
            </a:r>
            <a:endParaRPr lang="en-US" sz="14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>
            <a:off x="762136" y="3017303"/>
            <a:ext cx="0" cy="48139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2863517" y="3017303"/>
            <a:ext cx="0" cy="481393"/>
          </a:xfrm>
          <a:prstGeom prst="line">
            <a:avLst/>
          </a:prstGeom>
          <a:ln w="12700">
            <a:solidFill>
              <a:schemeClr val="tx1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74" idx="1"/>
          </p:cNvCxnSpPr>
          <p:nvPr/>
        </p:nvCxnSpPr>
        <p:spPr>
          <a:xfrm flipV="1">
            <a:off x="2863517" y="3777836"/>
            <a:ext cx="6802" cy="93121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4325901" y="3777836"/>
            <a:ext cx="4840" cy="620812"/>
          </a:xfrm>
          <a:prstGeom prst="line">
            <a:avLst/>
          </a:prstGeom>
          <a:ln w="12700">
            <a:solidFill>
              <a:schemeClr val="tx1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5755310" y="2354462"/>
            <a:ext cx="0" cy="1144234"/>
          </a:xfrm>
          <a:prstGeom prst="line">
            <a:avLst/>
          </a:prstGeom>
          <a:ln w="12700">
            <a:solidFill>
              <a:schemeClr val="tx1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5762111" y="3498696"/>
            <a:ext cx="422121" cy="279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</a:t>
            </a:r>
            <a:endParaRPr lang="en-US" sz="16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9" name="Straight Connector 108"/>
          <p:cNvCxnSpPr/>
          <p:nvPr/>
        </p:nvCxnSpPr>
        <p:spPr>
          <a:xfrm>
            <a:off x="4335279" y="2354462"/>
            <a:ext cx="0" cy="113452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5570806" y="4338570"/>
            <a:ext cx="2212462" cy="576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US" sz="14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Khóa phiên</a:t>
            </a:r>
          </a:p>
          <a:p>
            <a:pPr algn="just"/>
            <a:endParaRPr lang="en-US" sz="16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16" name="Straight Connector 115"/>
          <p:cNvCxnSpPr/>
          <p:nvPr/>
        </p:nvCxnSpPr>
        <p:spPr>
          <a:xfrm>
            <a:off x="4944979" y="4516649"/>
            <a:ext cx="495525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5570806" y="4668643"/>
            <a:ext cx="1841410" cy="4086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US" sz="14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Giải phóng phiên</a:t>
            </a:r>
          </a:p>
          <a:p>
            <a:pPr algn="just"/>
            <a:endParaRPr lang="en-US" sz="16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18" name="Straight Connector 117"/>
          <p:cNvCxnSpPr/>
          <p:nvPr/>
        </p:nvCxnSpPr>
        <p:spPr>
          <a:xfrm>
            <a:off x="4944979" y="4846721"/>
            <a:ext cx="495525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762134" y="1167455"/>
            <a:ext cx="0" cy="12917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1593368" y="1828796"/>
            <a:ext cx="0" cy="2453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/>
          <p:cNvSpPr/>
          <p:nvPr/>
        </p:nvSpPr>
        <p:spPr>
          <a:xfrm>
            <a:off x="6193114" y="3246121"/>
            <a:ext cx="1041062" cy="746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 đợi</a:t>
            </a:r>
          </a:p>
          <a:p>
            <a:r>
              <a:rPr lang="en-US" sz="14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đơn tiến trình</a:t>
            </a:r>
          </a:p>
        </p:txBody>
      </p:sp>
    </p:spTree>
    <p:extLst>
      <p:ext uri="{BB962C8B-B14F-4D97-AF65-F5344CB8AC3E}">
        <p14:creationId xmlns:p14="http://schemas.microsoft.com/office/powerpoint/2010/main" val="398839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87465" y="2803603"/>
            <a:ext cx="866640" cy="12581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 quản trị CSDL</a:t>
            </a:r>
          </a:p>
          <a:p>
            <a:pPr algn="ctr"/>
            <a:r>
              <a:rPr lang="en-US" sz="14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en-US" sz="14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05524" y="2825442"/>
            <a:ext cx="909502" cy="12322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 quản trị CSDL</a:t>
            </a:r>
          </a:p>
          <a:p>
            <a:pPr algn="ctr"/>
            <a:r>
              <a:rPr lang="en-US" sz="14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en-US" sz="14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629153" y="2414588"/>
            <a:ext cx="0" cy="24441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190534" y="4521399"/>
            <a:ext cx="1409566" cy="373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Máy trạm 1</a:t>
            </a:r>
            <a:endParaRPr lang="en-US" sz="140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36614" y="4521399"/>
            <a:ext cx="1409566" cy="373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Máy trạm 2</a:t>
            </a:r>
            <a:endParaRPr lang="en-US" sz="140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2187943" y="2414588"/>
            <a:ext cx="497009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114909" y="2100088"/>
            <a:ext cx="1848251" cy="373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Máy chủ tập trung</a:t>
            </a:r>
            <a:endParaRPr lang="en-US" sz="140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327505" y="1067128"/>
            <a:ext cx="2527561" cy="7902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 quản trị CSDL</a:t>
            </a:r>
          </a:p>
          <a:p>
            <a:pPr algn="ctr"/>
            <a:r>
              <a:rPr lang="en-US" sz="1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sz="14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ập trung</a:t>
            </a:r>
            <a:endParaRPr lang="en-US" sz="14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191236" y="2816859"/>
            <a:ext cx="1008044" cy="373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PK: 1206</a:t>
            </a:r>
            <a:endParaRPr lang="en-US" sz="140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023497" y="2791778"/>
            <a:ext cx="1008044" cy="373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PK: 1206</a:t>
            </a:r>
            <a:endParaRPr lang="en-US" sz="140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191236" y="3181667"/>
            <a:ext cx="1008044" cy="373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PK: 1207</a:t>
            </a:r>
            <a:endParaRPr lang="en-US" sz="1400" b="1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23497" y="3174684"/>
            <a:ext cx="1008044" cy="373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PK: 1207</a:t>
            </a:r>
            <a:endParaRPr lang="en-US" sz="1400" b="1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043617" y="517958"/>
            <a:ext cx="1008044" cy="373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PK: 1206</a:t>
            </a:r>
            <a:endParaRPr lang="en-US" sz="140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023497" y="3555047"/>
            <a:ext cx="1008044" cy="373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PK: 1208</a:t>
            </a:r>
            <a:endParaRPr lang="en-US" sz="140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187943" y="3575681"/>
            <a:ext cx="1008044" cy="373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PK: 1209</a:t>
            </a:r>
            <a:endParaRPr lang="en-US" sz="140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43684" y="860533"/>
            <a:ext cx="1008044" cy="373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PK: 1207</a:t>
            </a:r>
            <a:endParaRPr lang="en-US" sz="1400" b="1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043752" y="1210739"/>
            <a:ext cx="1008044" cy="373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PK: 1207</a:t>
            </a:r>
            <a:endParaRPr lang="en-US" sz="1400" b="1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6043617" y="860533"/>
            <a:ext cx="1008044" cy="7235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6043617" y="860533"/>
            <a:ext cx="987924" cy="7235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272338" y="1935956"/>
            <a:ext cx="0" cy="957263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 rot="5400000">
            <a:off x="7017699" y="2316022"/>
            <a:ext cx="990874" cy="373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Đồng bộ</a:t>
            </a:r>
            <a:endParaRPr lang="en-US" sz="140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114909" y="1935955"/>
            <a:ext cx="0" cy="957263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 rot="5400000">
            <a:off x="1397601" y="2296341"/>
            <a:ext cx="990874" cy="373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Đồng bộ</a:t>
            </a:r>
            <a:endParaRPr lang="en-US" sz="140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042480" y="1560945"/>
            <a:ext cx="1008044" cy="373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PK: 1208</a:t>
            </a:r>
            <a:endParaRPr lang="en-US" sz="140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042547" y="1881009"/>
            <a:ext cx="1008044" cy="373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PK: 1209</a:t>
            </a:r>
            <a:endParaRPr lang="en-US" sz="140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459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469</Words>
  <Application>Microsoft Office PowerPoint</Application>
  <PresentationFormat>Widescreen</PresentationFormat>
  <Paragraphs>130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Dũng Nguyễn</dc:creator>
  <cp:lastModifiedBy>Dũng Nguyễn</cp:lastModifiedBy>
  <cp:revision>37</cp:revision>
  <dcterms:created xsi:type="dcterms:W3CDTF">2014-10-09T04:05:08Z</dcterms:created>
  <dcterms:modified xsi:type="dcterms:W3CDTF">2014-10-22T05:06:01Z</dcterms:modified>
</cp:coreProperties>
</file>