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1" r:id="rId4"/>
    <p:sldId id="272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60" r:id="rId17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02D"/>
    <a:srgbClr val="F3BC1B"/>
    <a:srgbClr val="3C8FED"/>
    <a:srgbClr val="BDD8F3"/>
    <a:srgbClr val="8EC9FB"/>
    <a:srgbClr val="EF9747"/>
    <a:srgbClr val="8E95F8"/>
    <a:srgbClr val="000928"/>
    <a:srgbClr val="648ABC"/>
    <a:srgbClr val="3459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 varScale="1">
        <p:scale>
          <a:sx n="70" d="100"/>
          <a:sy n="70" d="100"/>
        </p:scale>
        <p:origin x="828" y="48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04-0975-47E2-ACA5-E018F2C72C52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35EB-47A7-464D-B7F5-CBBCB44860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04-0975-47E2-ACA5-E018F2C72C52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35EB-47A7-464D-B7F5-CBBCB44860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04-0975-47E2-ACA5-E018F2C72C52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35EB-47A7-464D-B7F5-CBBCB44860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04-0975-47E2-ACA5-E018F2C72C52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35EB-47A7-464D-B7F5-CBBCB44860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04-0975-47E2-ACA5-E018F2C72C52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35EB-47A7-464D-B7F5-CBBCB44860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04-0975-47E2-ACA5-E018F2C72C52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35EB-47A7-464D-B7F5-CBBCB44860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04-0975-47E2-ACA5-E018F2C72C52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35EB-47A7-464D-B7F5-CBBCB44860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04-0975-47E2-ACA5-E018F2C72C52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35EB-47A7-464D-B7F5-CBBCB44860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04-0975-47E2-ACA5-E018F2C72C52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35EB-47A7-464D-B7F5-CBBCB44860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04-0975-47E2-ACA5-E018F2C72C52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35EB-47A7-464D-B7F5-CBBCB44860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04-0975-47E2-ACA5-E018F2C72C52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35EB-47A7-464D-B7F5-CBBCB44860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7F004-0975-47E2-ACA5-E018F2C72C52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135EB-47A7-464D-B7F5-CBBCB44860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slide" Target="slide4.xml"/><Relationship Id="rId7" Type="http://schemas.openxmlformats.org/officeDocument/2006/relationships/image" Target="../media/image5.gif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5.gif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slide" Target="slide4.xml"/><Relationship Id="rId7" Type="http://schemas.openxmlformats.org/officeDocument/2006/relationships/image" Target="../media/image5.gif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8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slide" Target="slide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5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gif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9.xml"/><Relationship Id="rId7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15.xml"/><Relationship Id="rId4" Type="http://schemas.openxmlformats.org/officeDocument/2006/relationships/slide" Target="slide2.xml"/><Relationship Id="rId9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slide" Target="slide3.xml"/><Relationship Id="rId7" Type="http://schemas.openxmlformats.org/officeDocument/2006/relationships/image" Target="../media/image3.gif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slide" Target="slide9.xml"/><Relationship Id="rId7" Type="http://schemas.openxmlformats.org/officeDocument/2006/relationships/image" Target="../media/image4.gif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slide" Target="slide9.xml"/><Relationship Id="rId7" Type="http://schemas.openxmlformats.org/officeDocument/2006/relationships/image" Target="../media/image4.gif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image" Target="../media/image5.gif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slide" Target="slide15.xml"/><Relationship Id="rId10" Type="http://schemas.openxmlformats.org/officeDocument/2006/relationships/slide" Target="slide14.xml"/><Relationship Id="rId4" Type="http://schemas.openxmlformats.org/officeDocument/2006/relationships/slide" Target="slide2.xml"/><Relationship Id="rId9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38200" y="1255643"/>
            <a:ext cx="648716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0600" y="1219200"/>
            <a:ext cx="605005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</a:t>
            </a:r>
          </a:p>
          <a:p>
            <a:pPr algn="ctr"/>
            <a:r>
              <a:rPr lang="en-US" sz="3600" b="1" dirty="0" smtClean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Trường Đại Học Sài Gòn</a:t>
            </a:r>
          </a:p>
          <a:p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600" b="1" dirty="0" smtClean="0">
                <a:solidFill>
                  <a:srgbClr val="3C8FE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Phân hệ </a:t>
            </a:r>
          </a:p>
          <a:p>
            <a:r>
              <a:rPr lang="en-US" sz="3600" b="1" dirty="0">
                <a:solidFill>
                  <a:srgbClr val="3C8FE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3600" b="1" dirty="0" smtClean="0">
                <a:solidFill>
                  <a:srgbClr val="3C8FE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Quản lý tài sản cố định</a:t>
            </a:r>
          </a:p>
          <a:p>
            <a:endParaRPr lang="en-US" sz="2800" b="1" dirty="0">
              <a:solidFill>
                <a:srgbClr val="3C8FE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en-US" sz="2800" b="1" dirty="0" smtClean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Nguyễn Hoàng Thanh</a:t>
            </a:r>
          </a:p>
          <a:p>
            <a:pPr algn="r"/>
            <a:r>
              <a:rPr lang="en-US" sz="2800" b="1" dirty="0" smtClean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Huỳnh Công Khánh</a:t>
            </a:r>
            <a:endParaRPr lang="en-US" sz="2800" b="1" dirty="0">
              <a:solidFill>
                <a:srgbClr val="92D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8" descr="1bVRR.png (273×271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8024"/>
            <a:ext cx="533400" cy="52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218440" y="2232958"/>
            <a:ext cx="17627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Sự ra đời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218440" y="3012639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18440" y="379232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218440" y="1453277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>
            <a:hlinkClick r:id="rId5" action="ppaction://hlinksldjump"/>
          </p:cNvPr>
          <p:cNvSpPr/>
          <p:nvPr/>
        </p:nvSpPr>
        <p:spPr>
          <a:xfrm>
            <a:off x="218440" y="457200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57400" y="1255643"/>
            <a:ext cx="648716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06514"/>
            <a:ext cx="79848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 cố định</a:t>
            </a:r>
            <a:endParaRPr lang="en-US" sz="3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4402" y="1197114"/>
            <a:ext cx="6290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Framework</a:t>
            </a:r>
            <a:endParaRPr lang="en-US" sz="4000" b="1" dirty="0">
              <a:solidFill>
                <a:srgbClr val="92D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>
            <a:hlinkClick r:id="rId3" action="ppaction://hlinksldjump"/>
          </p:cNvPr>
          <p:cNvSpPr/>
          <p:nvPr/>
        </p:nvSpPr>
        <p:spPr>
          <a:xfrm>
            <a:off x="228600" y="3792320"/>
            <a:ext cx="1828800" cy="779680"/>
          </a:xfrm>
          <a:prstGeom prst="roundRect">
            <a:avLst>
              <a:gd name="adj" fmla="val 4430"/>
            </a:avLst>
          </a:prstGeom>
          <a:solidFill>
            <a:srgbClr val="92D050"/>
          </a:solidFill>
          <a:ln>
            <a:solidFill>
              <a:srgbClr val="BDD8F3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3C8FED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http://ppt.wz51z.com/EC3/CD12/animations/web_text_a_b/arrow_circle/next_sx.gif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905" y="4419600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133600" y="2436674"/>
            <a:ext cx="60915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5802D"/>
                </a:solidFill>
              </a:rPr>
              <a:t>Entity Framework</a:t>
            </a:r>
          </a:p>
          <a:p>
            <a:pPr algn="ctr"/>
            <a:r>
              <a:rPr lang="en-US" sz="3600" dirty="0" smtClean="0">
                <a:solidFill>
                  <a:srgbClr val="00B0F0"/>
                </a:solidFill>
              </a:rPr>
              <a:t>Sync Framework</a:t>
            </a:r>
          </a:p>
          <a:p>
            <a:pPr algn="r"/>
            <a:r>
              <a:rPr lang="en-US" sz="3600" dirty="0" smtClean="0">
                <a:solidFill>
                  <a:srgbClr val="FFC000"/>
                </a:solidFill>
              </a:rPr>
              <a:t>Bootstrap Framework</a:t>
            </a:r>
            <a:endParaRPr lang="en-US" sz="3600" dirty="0">
              <a:solidFill>
                <a:srgbClr val="F580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0539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218440" y="2232958"/>
            <a:ext cx="17627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Sự ra đời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218440" y="3012639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18440" y="379232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218440" y="1453277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>
            <a:hlinkClick r:id="rId5" action="ppaction://hlinksldjump"/>
          </p:cNvPr>
          <p:cNvSpPr/>
          <p:nvPr/>
        </p:nvSpPr>
        <p:spPr>
          <a:xfrm>
            <a:off x="218440" y="457200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57400" y="1255643"/>
            <a:ext cx="648716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06514"/>
            <a:ext cx="79848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 cố định</a:t>
            </a:r>
            <a:endParaRPr lang="en-US" sz="3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4402" y="1197114"/>
            <a:ext cx="6290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</a:t>
            </a:r>
            <a:endParaRPr lang="en-US" sz="4000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>
            <a:hlinkClick r:id="rId3" action="ppaction://hlinksldjump"/>
          </p:cNvPr>
          <p:cNvSpPr/>
          <p:nvPr/>
        </p:nvSpPr>
        <p:spPr>
          <a:xfrm>
            <a:off x="228600" y="3792320"/>
            <a:ext cx="1828800" cy="779680"/>
          </a:xfrm>
          <a:prstGeom prst="roundRect">
            <a:avLst>
              <a:gd name="adj" fmla="val 4430"/>
            </a:avLst>
          </a:prstGeom>
          <a:solidFill>
            <a:srgbClr val="92D050"/>
          </a:solidFill>
          <a:ln>
            <a:solidFill>
              <a:srgbClr val="BDD8F3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3C8FED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http://ppt.wz51z.com/EC3/CD12/animations/web_text_a_b/arrow_circle/next_sx.gif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905" y="4419600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133600" y="1981200"/>
            <a:ext cx="6091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WinForm .NET</a:t>
            </a:r>
          </a:p>
          <a:p>
            <a:endParaRPr lang="en-US" sz="3600" dirty="0" smtClean="0">
              <a:solidFill>
                <a:srgbClr val="92D050"/>
              </a:solidFill>
            </a:endParaRPr>
          </a:p>
          <a:p>
            <a:endParaRPr lang="en-US" sz="3600" dirty="0" smtClean="0">
              <a:solidFill>
                <a:srgbClr val="92D050"/>
              </a:solidFill>
            </a:endParaRPr>
          </a:p>
          <a:p>
            <a:pPr algn="r"/>
            <a:r>
              <a:rPr lang="en-US" sz="3600" dirty="0" smtClean="0">
                <a:solidFill>
                  <a:srgbClr val="FFC000"/>
                </a:solidFill>
              </a:rPr>
              <a:t>WebASP .NET</a:t>
            </a:r>
            <a:endParaRPr lang="en-US" sz="3600" dirty="0">
              <a:solidFill>
                <a:srgbClr val="F5802D"/>
              </a:solidFill>
            </a:endParaRPr>
          </a:p>
        </p:txBody>
      </p:sp>
      <p:pic>
        <p:nvPicPr>
          <p:cNvPr id="17" name="Picture 2" descr="http://ppt.wz51z.com/EC3/CD12/animations/web_text_a_b/arrow_circle/back_sx.gif">
            <a:hlinkClick r:id="" action="ppaction://hlinkshowjump?jump=previousslide"/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55" y="4419600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7d47be95168.NetFrameworkNewLogo_01BCE5F0.gif (240×74)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779" y="2782936"/>
            <a:ext cx="2286000" cy="70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1941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218440" y="2232958"/>
            <a:ext cx="17627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Sự ra đời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218440" y="3012639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18440" y="379232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218440" y="1453277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>
            <a:hlinkClick r:id="rId5" action="ppaction://hlinksldjump"/>
          </p:cNvPr>
          <p:cNvSpPr/>
          <p:nvPr/>
        </p:nvSpPr>
        <p:spPr>
          <a:xfrm>
            <a:off x="218440" y="457200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57400" y="1255643"/>
            <a:ext cx="648716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06514"/>
            <a:ext cx="79848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 cố định</a:t>
            </a:r>
            <a:endParaRPr lang="en-US" sz="3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4402" y="1197114"/>
            <a:ext cx="6290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3BC1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Devexpress</a:t>
            </a:r>
            <a:endParaRPr lang="en-US" sz="4000" b="1" dirty="0">
              <a:solidFill>
                <a:srgbClr val="F3BC1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>
            <a:hlinkClick r:id="rId3" action="ppaction://hlinksldjump"/>
          </p:cNvPr>
          <p:cNvSpPr/>
          <p:nvPr/>
        </p:nvSpPr>
        <p:spPr>
          <a:xfrm>
            <a:off x="228600" y="3792320"/>
            <a:ext cx="1828800" cy="779680"/>
          </a:xfrm>
          <a:prstGeom prst="roundRect">
            <a:avLst>
              <a:gd name="adj" fmla="val 4430"/>
            </a:avLst>
          </a:prstGeom>
          <a:solidFill>
            <a:srgbClr val="92D050"/>
          </a:solidFill>
          <a:ln>
            <a:solidFill>
              <a:srgbClr val="BDD8F3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3C8FED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http://ppt.wz51z.com/EC3/CD12/animations/web_text_a_b/arrow_circle/next_sx.gif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905" y="4419600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133600" y="2284274"/>
            <a:ext cx="60915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Devexpress WinForm</a:t>
            </a:r>
          </a:p>
          <a:p>
            <a:pPr algn="ctr"/>
            <a:r>
              <a:rPr lang="en-US" sz="3600" dirty="0" smtClean="0">
                <a:solidFill>
                  <a:srgbClr val="00B0F0"/>
                </a:solidFill>
              </a:rPr>
              <a:t>Devexpress XtraReport</a:t>
            </a:r>
          </a:p>
          <a:p>
            <a:pPr algn="r"/>
            <a:r>
              <a:rPr lang="en-US" sz="3600" dirty="0">
                <a:solidFill>
                  <a:srgbClr val="F5802D"/>
                </a:solidFill>
              </a:rPr>
              <a:t>Devexpress </a:t>
            </a:r>
            <a:r>
              <a:rPr lang="en-US" sz="3600" dirty="0" smtClean="0">
                <a:solidFill>
                  <a:srgbClr val="F5802D"/>
                </a:solidFill>
              </a:rPr>
              <a:t>WebASP</a:t>
            </a:r>
            <a:endParaRPr lang="en-US" sz="3600" dirty="0">
              <a:solidFill>
                <a:srgbClr val="F5802D"/>
              </a:solidFill>
            </a:endParaRPr>
          </a:p>
        </p:txBody>
      </p:sp>
      <p:pic>
        <p:nvPicPr>
          <p:cNvPr id="17" name="Picture 2" descr="http://ppt.wz51z.com/EC3/CD12/animations/web_text_a_b/arrow_circle/back_sx.gif">
            <a:hlinkClick r:id="" action="ppaction://hlinkshowjump?jump=previousslide"/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55" y="4419600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6561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218440" y="2232958"/>
            <a:ext cx="17627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Sự ra đời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218440" y="3012639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18440" y="379232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218440" y="1453277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>
            <a:hlinkClick r:id="rId5" action="ppaction://hlinksldjump"/>
          </p:cNvPr>
          <p:cNvSpPr/>
          <p:nvPr/>
        </p:nvSpPr>
        <p:spPr>
          <a:xfrm>
            <a:off x="218440" y="457200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57400" y="1255643"/>
            <a:ext cx="648716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06514"/>
            <a:ext cx="79848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 cố định</a:t>
            </a:r>
            <a:endParaRPr lang="en-US" sz="3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4402" y="1197114"/>
            <a:ext cx="6290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580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Responsive Web Design</a:t>
            </a:r>
          </a:p>
        </p:txBody>
      </p:sp>
      <p:sp>
        <p:nvSpPr>
          <p:cNvPr id="15" name="Rounded Rectangle 14">
            <a:hlinkClick r:id="rId3" action="ppaction://hlinksldjump"/>
          </p:cNvPr>
          <p:cNvSpPr/>
          <p:nvPr/>
        </p:nvSpPr>
        <p:spPr>
          <a:xfrm>
            <a:off x="228600" y="3792320"/>
            <a:ext cx="1828800" cy="779680"/>
          </a:xfrm>
          <a:prstGeom prst="roundRect">
            <a:avLst>
              <a:gd name="adj" fmla="val 4430"/>
            </a:avLst>
          </a:prstGeom>
          <a:solidFill>
            <a:srgbClr val="92D050"/>
          </a:solidFill>
          <a:ln>
            <a:solidFill>
              <a:srgbClr val="BDD8F3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3C8FED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http://ppt.wz51z.com/EC3/CD12/animations/web_text_a_b/arrow_circle/next_sx.gif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905" y="4419600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ppt.wz51z.com/EC3/CD12/animations/web_text_a_b/arrow_circle/back_sx.gif">
            <a:hlinkClick r:id="" action="ppaction://hlinkshowjump?jump=previousslide"/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55" y="4419600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omparing-responsive-css-frameworks-bootstrap-foundation-and-skeleton.jpg (480×291)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038" y="1992878"/>
            <a:ext cx="3857884" cy="233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7278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218440" y="2232958"/>
            <a:ext cx="17627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Sự ra đời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218440" y="3012639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18440" y="379232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218440" y="1453277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>
            <a:hlinkClick r:id="rId5" action="ppaction://hlinksldjump"/>
          </p:cNvPr>
          <p:cNvSpPr/>
          <p:nvPr/>
        </p:nvSpPr>
        <p:spPr>
          <a:xfrm>
            <a:off x="218440" y="457200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57400" y="1255643"/>
            <a:ext cx="648716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06514"/>
            <a:ext cx="79848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 cố định</a:t>
            </a:r>
            <a:endParaRPr lang="en-US" sz="3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4402" y="1197114"/>
            <a:ext cx="6290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 mô hình</a:t>
            </a:r>
            <a:endParaRPr lang="en-US" sz="40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>
            <a:hlinkClick r:id="rId3" action="ppaction://hlinksldjump"/>
          </p:cNvPr>
          <p:cNvSpPr/>
          <p:nvPr/>
        </p:nvSpPr>
        <p:spPr>
          <a:xfrm>
            <a:off x="228600" y="3792320"/>
            <a:ext cx="1828800" cy="779680"/>
          </a:xfrm>
          <a:prstGeom prst="roundRect">
            <a:avLst>
              <a:gd name="adj" fmla="val 4430"/>
            </a:avLst>
          </a:prstGeom>
          <a:solidFill>
            <a:srgbClr val="92D050"/>
          </a:solidFill>
          <a:ln>
            <a:solidFill>
              <a:srgbClr val="BDD8F3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3C8FED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33600" y="2133600"/>
            <a:ext cx="6091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Mô hình MVP</a:t>
            </a:r>
          </a:p>
          <a:p>
            <a:endParaRPr lang="en-US" sz="3600" dirty="0">
              <a:solidFill>
                <a:srgbClr val="00B0F0"/>
              </a:solidFill>
            </a:endParaRPr>
          </a:p>
          <a:p>
            <a:endParaRPr lang="en-US" sz="3600" dirty="0" smtClean="0">
              <a:solidFill>
                <a:srgbClr val="92D050"/>
              </a:solidFill>
            </a:endParaRPr>
          </a:p>
          <a:p>
            <a:pPr algn="r"/>
            <a:r>
              <a:rPr lang="en-US" sz="3600" dirty="0" smtClean="0">
                <a:solidFill>
                  <a:srgbClr val="FFC000"/>
                </a:solidFill>
              </a:rPr>
              <a:t>Mô hình phân lớp</a:t>
            </a:r>
            <a:endParaRPr lang="en-US" sz="3600" dirty="0">
              <a:solidFill>
                <a:srgbClr val="F5802D"/>
              </a:solidFill>
            </a:endParaRPr>
          </a:p>
        </p:txBody>
      </p:sp>
      <p:pic>
        <p:nvPicPr>
          <p:cNvPr id="17" name="Picture 2" descr="http://ppt.wz51z.com/EC3/CD12/animations/web_text_a_b/arrow_circle/back_sx.gif">
            <a:hlinkClick r:id="" action="ppaction://hlinkshowjump?jump=previousslide"/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906" y="4419600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vp-logo.jpg (437×430)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750120"/>
            <a:ext cx="1778827" cy="17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3272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218440" y="2232958"/>
            <a:ext cx="17627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Sự ra đời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218440" y="3012639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>
            <a:hlinkClick r:id="rId4" action="ppaction://hlinksldjump"/>
          </p:cNvPr>
          <p:cNvSpPr/>
          <p:nvPr/>
        </p:nvSpPr>
        <p:spPr>
          <a:xfrm>
            <a:off x="218440" y="379232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>
            <a:hlinkClick r:id="rId5" action="ppaction://hlinksldjump"/>
          </p:cNvPr>
          <p:cNvSpPr/>
          <p:nvPr/>
        </p:nvSpPr>
        <p:spPr>
          <a:xfrm>
            <a:off x="218440" y="1453277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18440" y="457200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57400" y="1255643"/>
            <a:ext cx="648716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06514"/>
            <a:ext cx="79848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 cố định</a:t>
            </a:r>
            <a:endParaRPr lang="en-US" sz="3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4401" y="1197114"/>
            <a:ext cx="6828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3C8FE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4000" b="1" dirty="0">
              <a:solidFill>
                <a:srgbClr val="3C8FE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1200" y="2589074"/>
            <a:ext cx="624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C000"/>
                </a:solidFill>
              </a:rPr>
              <a:t>Ứng dụng desktop</a:t>
            </a:r>
          </a:p>
          <a:p>
            <a:pPr algn="ctr"/>
            <a:r>
              <a:rPr lang="en-US" sz="3600" dirty="0" smtClean="0">
                <a:solidFill>
                  <a:srgbClr val="92D050"/>
                </a:solidFill>
              </a:rPr>
              <a:t>Ứng dụng website</a:t>
            </a:r>
          </a:p>
          <a:p>
            <a:pPr algn="r"/>
            <a:r>
              <a:rPr lang="en-US" sz="3600" dirty="0" smtClean="0">
                <a:solidFill>
                  <a:srgbClr val="F5802D"/>
                </a:solidFill>
              </a:rPr>
              <a:t>Ứng dụng web mobile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28600" y="4554320"/>
            <a:ext cx="1828800" cy="779680"/>
          </a:xfrm>
          <a:prstGeom prst="roundRect">
            <a:avLst>
              <a:gd name="adj" fmla="val 4430"/>
            </a:avLst>
          </a:prstGeom>
          <a:gradFill>
            <a:gsLst>
              <a:gs pos="17000">
                <a:srgbClr val="F5802D"/>
              </a:gs>
              <a:gs pos="70000">
                <a:srgbClr val="F3BC1B"/>
              </a:gs>
            </a:gsLst>
            <a:lin ang="16200000" scaled="0"/>
          </a:gradFill>
          <a:ln>
            <a:solidFill>
              <a:srgbClr val="BDD8F3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3C8FED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ight Arrow 15">
            <a:hlinkClick r:id="" action="ppaction://hlinkshowjump?jump=nextslide"/>
          </p:cNvPr>
          <p:cNvSpPr/>
          <p:nvPr/>
        </p:nvSpPr>
        <p:spPr>
          <a:xfrm>
            <a:off x="7500544" y="5486400"/>
            <a:ext cx="838200" cy="838200"/>
          </a:xfrm>
          <a:prstGeom prst="rightArrow">
            <a:avLst/>
          </a:prstGeom>
          <a:gradFill>
            <a:gsLst>
              <a:gs pos="39000">
                <a:srgbClr val="EF9747"/>
              </a:gs>
              <a:gs pos="87000">
                <a:srgbClr val="FFC000">
                  <a:alpha val="1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925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95300" y="1143000"/>
            <a:ext cx="815340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206514"/>
            <a:ext cx="79848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 cố định</a:t>
            </a:r>
            <a:endParaRPr lang="en-US" sz="3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300" y="1828800"/>
            <a:ext cx="80991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C000"/>
                </a:solidFill>
              </a:rPr>
              <a:t>Phần trình bày của nhóm đến đây đã hết.</a:t>
            </a:r>
          </a:p>
          <a:p>
            <a:pPr algn="ctr"/>
            <a:endParaRPr lang="en-US" sz="3600" dirty="0" smtClean="0">
              <a:solidFill>
                <a:srgbClr val="FFC000"/>
              </a:solidFill>
            </a:endParaRPr>
          </a:p>
          <a:p>
            <a:pPr algn="ctr"/>
            <a:endParaRPr lang="en-US" sz="3600" dirty="0" smtClean="0">
              <a:solidFill>
                <a:srgbClr val="FFC000"/>
              </a:solidFill>
            </a:endParaRPr>
          </a:p>
          <a:p>
            <a:pPr algn="ctr"/>
            <a:r>
              <a:rPr lang="en-US" sz="3600" dirty="0" smtClean="0">
                <a:solidFill>
                  <a:srgbClr val="92D050"/>
                </a:solidFill>
              </a:rPr>
              <a:t>Chân thành cám ơn toàn thể quý Thầy Cô và các bạn đã quan tâm theo dõi.</a:t>
            </a:r>
            <a:endParaRPr lang="en-US" sz="3600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438400"/>
            <a:ext cx="1114425" cy="1114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218440" y="2232958"/>
            <a:ext cx="17627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Sự ra đời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218440" y="3012639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>
            <a:hlinkClick r:id="rId4" action="ppaction://hlinksldjump"/>
          </p:cNvPr>
          <p:cNvSpPr/>
          <p:nvPr/>
        </p:nvSpPr>
        <p:spPr>
          <a:xfrm>
            <a:off x="218440" y="379232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8440" y="1453277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>
            <a:hlinkClick r:id="rId5" action="ppaction://hlinksldjump"/>
          </p:cNvPr>
          <p:cNvSpPr/>
          <p:nvPr/>
        </p:nvSpPr>
        <p:spPr>
          <a:xfrm>
            <a:off x="218440" y="457200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57400" y="1255643"/>
            <a:ext cx="648716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06514"/>
            <a:ext cx="79848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 cố định</a:t>
            </a:r>
            <a:endParaRPr lang="en-US" sz="3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9800" y="1197114"/>
            <a:ext cx="4764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3C8FE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Nội dung trình bày</a:t>
            </a:r>
            <a:endParaRPr lang="en-US" sz="4000" b="1" dirty="0">
              <a:solidFill>
                <a:srgbClr val="3C8FE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0" y="1905000"/>
            <a:ext cx="5943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1. Sự ra đời của phần mềm</a:t>
            </a:r>
          </a:p>
          <a:p>
            <a:r>
              <a:rPr lang="en-US" sz="3600" dirty="0" smtClean="0">
                <a:solidFill>
                  <a:srgbClr val="00B0F0"/>
                </a:solidFill>
              </a:rPr>
              <a:t>2. Các chức năng của phần mềm</a:t>
            </a:r>
          </a:p>
          <a:p>
            <a:r>
              <a:rPr lang="en-US" sz="3600" dirty="0" smtClean="0">
                <a:solidFill>
                  <a:srgbClr val="FFC000"/>
                </a:solidFill>
              </a:rPr>
              <a:t>3. Các công nghệ áp dụng trong phần mềm</a:t>
            </a:r>
          </a:p>
          <a:p>
            <a:r>
              <a:rPr lang="en-US" sz="3600" dirty="0" smtClean="0">
                <a:solidFill>
                  <a:srgbClr val="F5802D"/>
                </a:solidFill>
              </a:rPr>
              <a:t>4. Chạy thử phần mềm</a:t>
            </a:r>
            <a:endParaRPr lang="en-US" sz="3600" dirty="0">
              <a:solidFill>
                <a:srgbClr val="F5802D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28600" y="1435596"/>
            <a:ext cx="1828800" cy="779680"/>
          </a:xfrm>
          <a:prstGeom prst="roundRect">
            <a:avLst>
              <a:gd name="adj" fmla="val 4430"/>
            </a:avLst>
          </a:prstGeom>
          <a:gradFill>
            <a:gsLst>
              <a:gs pos="17000">
                <a:srgbClr val="F5802D"/>
              </a:gs>
              <a:gs pos="70000">
                <a:srgbClr val="F3BC1B"/>
              </a:gs>
            </a:gsLst>
            <a:lin ang="16200000" scaled="0"/>
          </a:gradFill>
          <a:ln>
            <a:solidFill>
              <a:srgbClr val="BDD8F3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3C8FED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 invX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18440" y="2232958"/>
            <a:ext cx="17627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Sự ra đời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218440" y="3012639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18440" y="379232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218440" y="1453277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>
            <a:hlinkClick r:id="rId5" action="ppaction://hlinksldjump"/>
          </p:cNvPr>
          <p:cNvSpPr/>
          <p:nvPr/>
        </p:nvSpPr>
        <p:spPr>
          <a:xfrm>
            <a:off x="218440" y="457200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57400" y="1255643"/>
            <a:ext cx="648716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06514"/>
            <a:ext cx="79848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 cố định</a:t>
            </a:r>
            <a:endParaRPr lang="en-US" sz="3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9800" y="1197114"/>
            <a:ext cx="61106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3C8FE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Lý do tạo ra phần mềm ?</a:t>
            </a:r>
            <a:endParaRPr lang="en-US" sz="4000" b="1" dirty="0">
              <a:solidFill>
                <a:srgbClr val="3C8FE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28600" y="2192120"/>
            <a:ext cx="1828800" cy="779680"/>
          </a:xfrm>
          <a:prstGeom prst="roundRect">
            <a:avLst>
              <a:gd name="adj" fmla="val 4430"/>
            </a:avLst>
          </a:prstGeom>
          <a:gradFill>
            <a:gsLst>
              <a:gs pos="17000">
                <a:srgbClr val="F5802D"/>
              </a:gs>
              <a:gs pos="70000">
                <a:srgbClr val="F3BC1B"/>
              </a:gs>
            </a:gsLst>
            <a:lin ang="16200000" scaled="0"/>
          </a:gradFill>
          <a:ln>
            <a:solidFill>
              <a:srgbClr val="BDD8F3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3C8FED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Sự ra đời</a:t>
            </a:r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29180" y="2187476"/>
            <a:ext cx="5943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Yêu cầu từ ...</a:t>
            </a:r>
          </a:p>
          <a:p>
            <a:endParaRPr lang="en-US" sz="3600" dirty="0" smtClean="0">
              <a:solidFill>
                <a:srgbClr val="92D050"/>
              </a:solidFill>
            </a:endParaRPr>
          </a:p>
          <a:p>
            <a:endParaRPr lang="en-US" sz="3600" dirty="0" smtClean="0">
              <a:solidFill>
                <a:srgbClr val="92D050"/>
              </a:solidFill>
            </a:endParaRPr>
          </a:p>
          <a:p>
            <a:pPr algn="r"/>
            <a:r>
              <a:rPr lang="en-US" sz="3600" dirty="0" smtClean="0">
                <a:solidFill>
                  <a:srgbClr val="00B0F0"/>
                </a:solidFill>
              </a:rPr>
              <a:t>Được đề xuất ...</a:t>
            </a:r>
            <a:endParaRPr lang="en-US" sz="3600" dirty="0">
              <a:solidFill>
                <a:srgbClr val="F5802D"/>
              </a:solidFill>
            </a:endParaRPr>
          </a:p>
        </p:txBody>
      </p:sp>
      <p:pic>
        <p:nvPicPr>
          <p:cNvPr id="1026" name="Picture 2" descr="http://ppt.wz51z.com/EC3/CD11/animations/alphabets2/jumping/jumping_question_sx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748279"/>
            <a:ext cx="985520" cy="98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458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218440" y="2232958"/>
            <a:ext cx="17627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Sự ra đời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18440" y="3012639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>
            <a:hlinkClick r:id="rId3" action="ppaction://hlinksldjump"/>
          </p:cNvPr>
          <p:cNvSpPr/>
          <p:nvPr/>
        </p:nvSpPr>
        <p:spPr>
          <a:xfrm>
            <a:off x="218440" y="379232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218440" y="1453277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>
            <a:hlinkClick r:id="rId5" action="ppaction://hlinksldjump"/>
          </p:cNvPr>
          <p:cNvSpPr/>
          <p:nvPr/>
        </p:nvSpPr>
        <p:spPr>
          <a:xfrm>
            <a:off x="218440" y="457200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57400" y="1255643"/>
            <a:ext cx="648716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06514"/>
            <a:ext cx="79848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 cố định</a:t>
            </a:r>
            <a:endParaRPr lang="en-US" sz="3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4401" y="1197114"/>
            <a:ext cx="6828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3C8FE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Chức năng của phần mềm</a:t>
            </a:r>
            <a:endParaRPr lang="en-US" sz="4000" b="1" dirty="0">
              <a:solidFill>
                <a:srgbClr val="3C8FE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0" y="19050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1. Chức năng nhập liệu</a:t>
            </a:r>
          </a:p>
          <a:p>
            <a:r>
              <a:rPr lang="en-US" sz="3600" dirty="0" smtClean="0">
                <a:solidFill>
                  <a:srgbClr val="00B0F0"/>
                </a:solidFill>
              </a:rPr>
              <a:t>2. Chức năng quản lý</a:t>
            </a:r>
          </a:p>
          <a:p>
            <a:r>
              <a:rPr lang="en-US" sz="3600" dirty="0" smtClean="0">
                <a:solidFill>
                  <a:srgbClr val="FFC000"/>
                </a:solidFill>
              </a:rPr>
              <a:t>3. Chức năng thống kê, báo cáo</a:t>
            </a:r>
          </a:p>
          <a:p>
            <a:r>
              <a:rPr lang="en-US" sz="3600" dirty="0" smtClean="0">
                <a:solidFill>
                  <a:srgbClr val="F5802D"/>
                </a:solidFill>
              </a:rPr>
              <a:t>4. Chức năng tiện ích khác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28600" y="3030320"/>
            <a:ext cx="1828800" cy="779680"/>
          </a:xfrm>
          <a:prstGeom prst="roundRect">
            <a:avLst>
              <a:gd name="adj" fmla="val 4430"/>
            </a:avLst>
          </a:prstGeom>
          <a:gradFill>
            <a:gsLst>
              <a:gs pos="17000">
                <a:srgbClr val="F5802D"/>
              </a:gs>
              <a:gs pos="70000">
                <a:srgbClr val="F3BC1B"/>
              </a:gs>
            </a:gsLst>
            <a:lin ang="16200000" scaled="0"/>
          </a:gradFill>
          <a:ln>
            <a:solidFill>
              <a:srgbClr val="BDD8F3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3C8FED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2275840" y="2573129"/>
            <a:ext cx="5941250" cy="474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Rectangle 16">
            <a:hlinkClick r:id="rId7" action="ppaction://hlinksldjump"/>
          </p:cNvPr>
          <p:cNvSpPr/>
          <p:nvPr/>
        </p:nvSpPr>
        <p:spPr>
          <a:xfrm>
            <a:off x="2298510" y="3106529"/>
            <a:ext cx="5931090" cy="474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Rectangle 17">
            <a:hlinkClick r:id="rId8" action="ppaction://hlinksldjump"/>
          </p:cNvPr>
          <p:cNvSpPr/>
          <p:nvPr/>
        </p:nvSpPr>
        <p:spPr>
          <a:xfrm>
            <a:off x="2286000" y="3639929"/>
            <a:ext cx="5943600" cy="474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Rectangle 18">
            <a:hlinkClick r:id="rId9" action="ppaction://hlinksldjump"/>
          </p:cNvPr>
          <p:cNvSpPr/>
          <p:nvPr/>
        </p:nvSpPr>
        <p:spPr>
          <a:xfrm>
            <a:off x="2275840" y="1981200"/>
            <a:ext cx="5941250" cy="474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561852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hlinkClick r:id="rId3" action="ppaction://hlinksldjump"/>
          </p:cNvPr>
          <p:cNvSpPr/>
          <p:nvPr/>
        </p:nvSpPr>
        <p:spPr>
          <a:xfrm>
            <a:off x="218440" y="2232958"/>
            <a:ext cx="17627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Sự ra đời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18440" y="3012639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18440" y="379232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218440" y="1453277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>
            <a:hlinkClick r:id="rId5" action="ppaction://hlinksldjump"/>
          </p:cNvPr>
          <p:cNvSpPr/>
          <p:nvPr/>
        </p:nvSpPr>
        <p:spPr>
          <a:xfrm>
            <a:off x="218440" y="457200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57400" y="1255643"/>
            <a:ext cx="648716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06514"/>
            <a:ext cx="79848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 cố định</a:t>
            </a:r>
            <a:endParaRPr lang="en-US" sz="3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4401" y="1197114"/>
            <a:ext cx="6828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Chức năng nhập liệu</a:t>
            </a:r>
            <a:endParaRPr lang="en-US" sz="4000" b="1" dirty="0">
              <a:solidFill>
                <a:srgbClr val="92D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>
            <a:hlinkClick r:id="rId6" action="ppaction://hlinksldjump"/>
          </p:cNvPr>
          <p:cNvSpPr/>
          <p:nvPr/>
        </p:nvSpPr>
        <p:spPr>
          <a:xfrm>
            <a:off x="228600" y="3030320"/>
            <a:ext cx="1828800" cy="779680"/>
          </a:xfrm>
          <a:prstGeom prst="roundRect">
            <a:avLst>
              <a:gd name="adj" fmla="val 4430"/>
            </a:avLst>
          </a:prstGeom>
          <a:solidFill>
            <a:srgbClr val="92D050"/>
          </a:solidFill>
          <a:ln>
            <a:solidFill>
              <a:srgbClr val="BDD8F3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3C8FED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ttp://ppt.wz51z.com/EC3/CD9/animations/computer/computers/bean_on_a_computer_sx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724149"/>
            <a:ext cx="1695449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pt.wz51z.com/EC3/CD12/animations/web_text_a_b/arrow_circle/next_sx.gif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905" y="4419600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4550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218440" y="2232958"/>
            <a:ext cx="17627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Sự ra đời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18440" y="3012639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>
            <a:hlinkClick r:id="rId3" action="ppaction://hlinksldjump"/>
          </p:cNvPr>
          <p:cNvSpPr/>
          <p:nvPr/>
        </p:nvSpPr>
        <p:spPr>
          <a:xfrm>
            <a:off x="218440" y="379232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218440" y="1453277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>
            <a:hlinkClick r:id="rId5" action="ppaction://hlinksldjump"/>
          </p:cNvPr>
          <p:cNvSpPr/>
          <p:nvPr/>
        </p:nvSpPr>
        <p:spPr>
          <a:xfrm>
            <a:off x="218440" y="457200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57400" y="1255643"/>
            <a:ext cx="648716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06514"/>
            <a:ext cx="79848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 cố định</a:t>
            </a:r>
            <a:endParaRPr lang="en-US" sz="3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4401" y="1197114"/>
            <a:ext cx="6828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Chức năng quản lý</a:t>
            </a:r>
            <a:endParaRPr lang="en-US" sz="4000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>
            <a:hlinkClick r:id="rId6" action="ppaction://hlinksldjump"/>
          </p:cNvPr>
          <p:cNvSpPr/>
          <p:nvPr/>
        </p:nvSpPr>
        <p:spPr>
          <a:xfrm>
            <a:off x="228600" y="3030320"/>
            <a:ext cx="1828800" cy="779680"/>
          </a:xfrm>
          <a:prstGeom prst="roundRect">
            <a:avLst>
              <a:gd name="adj" fmla="val 4430"/>
            </a:avLst>
          </a:prstGeom>
          <a:solidFill>
            <a:srgbClr val="92D050"/>
          </a:solidFill>
          <a:ln>
            <a:solidFill>
              <a:srgbClr val="BDD8F3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3C8FED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http://ppt.wz51z.com/EC3/CD12/animations/web_text_a_b/arrow_circle/next_sx.gif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905" y="4419600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ppt.wz51z.com/EC3/CD12/animations/web_text_a_b/arrow_circle/back_sx.gif">
            <a:hlinkClick r:id="" action="ppaction://hlinkshowjump?jump=previousslide"/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55" y="4419600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133600" y="2284274"/>
            <a:ext cx="60915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Phân quyền</a:t>
            </a:r>
          </a:p>
          <a:p>
            <a:pPr algn="ctr"/>
            <a:r>
              <a:rPr lang="en-US" sz="3600" dirty="0" smtClean="0">
                <a:solidFill>
                  <a:srgbClr val="00B0F0"/>
                </a:solidFill>
              </a:rPr>
              <a:t>Hiển thị dữ liệu</a:t>
            </a:r>
          </a:p>
          <a:p>
            <a:pPr algn="r"/>
            <a:r>
              <a:rPr lang="en-US" sz="3600" dirty="0" smtClean="0">
                <a:solidFill>
                  <a:srgbClr val="FFC000"/>
                </a:solidFill>
              </a:rPr>
              <a:t>Cấu hình</a:t>
            </a:r>
            <a:endParaRPr lang="en-US" sz="3600" dirty="0">
              <a:solidFill>
                <a:srgbClr val="F580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4935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218440" y="2232958"/>
            <a:ext cx="17627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Sự ra đời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18440" y="3012639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>
            <a:hlinkClick r:id="rId3" action="ppaction://hlinksldjump"/>
          </p:cNvPr>
          <p:cNvSpPr/>
          <p:nvPr/>
        </p:nvSpPr>
        <p:spPr>
          <a:xfrm>
            <a:off x="218440" y="379232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218440" y="1453277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>
            <a:hlinkClick r:id="rId5" action="ppaction://hlinksldjump"/>
          </p:cNvPr>
          <p:cNvSpPr/>
          <p:nvPr/>
        </p:nvSpPr>
        <p:spPr>
          <a:xfrm>
            <a:off x="218440" y="457200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57400" y="1255643"/>
            <a:ext cx="648716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06514"/>
            <a:ext cx="79848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 cố định</a:t>
            </a:r>
            <a:endParaRPr lang="en-US" sz="3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4401" y="1197114"/>
            <a:ext cx="6142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Chức năng thống kê, báo cáo</a:t>
            </a:r>
            <a:endParaRPr lang="en-US" sz="4000" b="1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>
            <a:hlinkClick r:id="rId6" action="ppaction://hlinksldjump"/>
          </p:cNvPr>
          <p:cNvSpPr/>
          <p:nvPr/>
        </p:nvSpPr>
        <p:spPr>
          <a:xfrm>
            <a:off x="228600" y="3030320"/>
            <a:ext cx="1828800" cy="779680"/>
          </a:xfrm>
          <a:prstGeom prst="roundRect">
            <a:avLst>
              <a:gd name="adj" fmla="val 4430"/>
            </a:avLst>
          </a:prstGeom>
          <a:solidFill>
            <a:srgbClr val="92D050"/>
          </a:solidFill>
          <a:ln>
            <a:solidFill>
              <a:srgbClr val="BDD8F3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3C8FED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http://ppt.wz51z.com/EC3/CD12/animations/web_text_a_b/arrow_circle/next_sx.gif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905" y="4419600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ppt.wz51z.com/EC3/CD12/animations/web_text_a_b/arrow_circle/back_sx.gif">
            <a:hlinkClick r:id="" action="ppaction://hlinkshowjump?jump=previousslide"/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55" y="4419600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133600" y="2589074"/>
            <a:ext cx="60915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Thống kê theo phòng</a:t>
            </a:r>
          </a:p>
          <a:p>
            <a:pPr algn="ctr"/>
            <a:r>
              <a:rPr lang="en-US" sz="3600" dirty="0" smtClean="0">
                <a:solidFill>
                  <a:srgbClr val="00B0F0"/>
                </a:solidFill>
              </a:rPr>
              <a:t>Báo cáo động</a:t>
            </a:r>
          </a:p>
          <a:p>
            <a:pPr algn="r"/>
            <a:r>
              <a:rPr lang="en-US" sz="3600" dirty="0" smtClean="0">
                <a:solidFill>
                  <a:srgbClr val="FFC000"/>
                </a:solidFill>
              </a:rPr>
              <a:t>Thống kê theo tài sản</a:t>
            </a:r>
            <a:endParaRPr lang="en-US" sz="3600" dirty="0">
              <a:solidFill>
                <a:srgbClr val="F580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815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218440" y="2232958"/>
            <a:ext cx="17627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Sự ra đời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18440" y="3012639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>
            <a:hlinkClick r:id="rId3" action="ppaction://hlinksldjump"/>
          </p:cNvPr>
          <p:cNvSpPr/>
          <p:nvPr/>
        </p:nvSpPr>
        <p:spPr>
          <a:xfrm>
            <a:off x="218440" y="379232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218440" y="1453277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>
            <a:hlinkClick r:id="rId5" action="ppaction://hlinksldjump"/>
          </p:cNvPr>
          <p:cNvSpPr/>
          <p:nvPr/>
        </p:nvSpPr>
        <p:spPr>
          <a:xfrm>
            <a:off x="218440" y="457200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57400" y="1255643"/>
            <a:ext cx="648716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06514"/>
            <a:ext cx="79848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 cố định</a:t>
            </a:r>
            <a:endParaRPr lang="en-US" sz="3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4401" y="1197114"/>
            <a:ext cx="6828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580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Chức năng tiện ích khác</a:t>
            </a:r>
            <a:endParaRPr lang="en-US" sz="4000" b="1" dirty="0">
              <a:solidFill>
                <a:srgbClr val="F580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>
            <a:hlinkClick r:id="rId6" action="ppaction://hlinksldjump"/>
          </p:cNvPr>
          <p:cNvSpPr/>
          <p:nvPr/>
        </p:nvSpPr>
        <p:spPr>
          <a:xfrm>
            <a:off x="228600" y="3030320"/>
            <a:ext cx="1828800" cy="779680"/>
          </a:xfrm>
          <a:prstGeom prst="roundRect">
            <a:avLst>
              <a:gd name="adj" fmla="val 4430"/>
            </a:avLst>
          </a:prstGeom>
          <a:solidFill>
            <a:srgbClr val="92D050"/>
          </a:solidFill>
          <a:ln>
            <a:solidFill>
              <a:srgbClr val="BDD8F3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3C8FED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33600" y="2360474"/>
            <a:ext cx="60915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Nhập liệu từ tập tin</a:t>
            </a:r>
          </a:p>
          <a:p>
            <a:pPr algn="ctr"/>
            <a:r>
              <a:rPr lang="en-US" sz="3600" dirty="0" smtClean="0">
                <a:solidFill>
                  <a:srgbClr val="00B0F0"/>
                </a:solidFill>
              </a:rPr>
              <a:t>Thay đổi giao diện</a:t>
            </a:r>
          </a:p>
          <a:p>
            <a:pPr algn="r"/>
            <a:r>
              <a:rPr lang="en-US" sz="3600" dirty="0" smtClean="0">
                <a:solidFill>
                  <a:srgbClr val="FFC000"/>
                </a:solidFill>
              </a:rPr>
              <a:t>Làm việc ngoại tuyến</a:t>
            </a:r>
            <a:endParaRPr lang="en-US" sz="3600" dirty="0">
              <a:solidFill>
                <a:srgbClr val="F5802D"/>
              </a:solidFill>
            </a:endParaRPr>
          </a:p>
        </p:txBody>
      </p:sp>
      <p:pic>
        <p:nvPicPr>
          <p:cNvPr id="18" name="Picture 2" descr="http://ppt.wz51z.com/EC3/CD12/animations/web_text_a_b/arrow_circle/back_sx.gif">
            <a:hlinkClick r:id="" action="ppaction://hlinkshowjump?jump=previousslide"/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50" y="4419600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640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218440" y="2232958"/>
            <a:ext cx="17627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Sự ra đời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218440" y="3012639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18440" y="379232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218440" y="1453277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>
            <a:hlinkClick r:id="rId5" action="ppaction://hlinksldjump"/>
          </p:cNvPr>
          <p:cNvSpPr/>
          <p:nvPr/>
        </p:nvSpPr>
        <p:spPr>
          <a:xfrm>
            <a:off x="218440" y="457200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57400" y="1255643"/>
            <a:ext cx="648716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06514"/>
            <a:ext cx="79848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 cố định</a:t>
            </a:r>
            <a:endParaRPr lang="en-US" sz="3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4401" y="1197114"/>
            <a:ext cx="6828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3C8FE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Công nghệ được áp dụng</a:t>
            </a:r>
            <a:endParaRPr lang="en-US" sz="4000" b="1" dirty="0">
              <a:solidFill>
                <a:srgbClr val="3C8FE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0" y="1905000"/>
            <a:ext cx="6248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1. Framework</a:t>
            </a:r>
          </a:p>
          <a:p>
            <a:r>
              <a:rPr lang="en-US" sz="3600" dirty="0" smtClean="0">
                <a:solidFill>
                  <a:srgbClr val="00B0F0"/>
                </a:solidFill>
              </a:rPr>
              <a:t>2. .NET</a:t>
            </a:r>
          </a:p>
          <a:p>
            <a:r>
              <a:rPr lang="en-US" sz="3600" dirty="0" smtClean="0">
                <a:solidFill>
                  <a:srgbClr val="FFC000"/>
                </a:solidFill>
              </a:rPr>
              <a:t>3. DevExpress</a:t>
            </a:r>
          </a:p>
          <a:p>
            <a:r>
              <a:rPr lang="en-US" sz="3600" dirty="0" smtClean="0">
                <a:solidFill>
                  <a:srgbClr val="F5802D"/>
                </a:solidFill>
              </a:rPr>
              <a:t>4. </a:t>
            </a:r>
            <a:r>
              <a:rPr lang="en-US" sz="3600" dirty="0">
                <a:solidFill>
                  <a:srgbClr val="F5802D"/>
                </a:solidFill>
              </a:rPr>
              <a:t>Responsive Web </a:t>
            </a:r>
            <a:r>
              <a:rPr lang="en-US" sz="3600" dirty="0" smtClean="0">
                <a:solidFill>
                  <a:srgbClr val="F5802D"/>
                </a:solidFill>
              </a:rPr>
              <a:t>Design</a:t>
            </a:r>
          </a:p>
          <a:p>
            <a:r>
              <a:rPr lang="en-US" sz="3600" dirty="0" smtClean="0">
                <a:solidFill>
                  <a:srgbClr val="00B050"/>
                </a:solidFill>
              </a:rPr>
              <a:t>5. Các mô hình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28600" y="3792320"/>
            <a:ext cx="1828800" cy="779680"/>
          </a:xfrm>
          <a:prstGeom prst="roundRect">
            <a:avLst>
              <a:gd name="adj" fmla="val 4430"/>
            </a:avLst>
          </a:prstGeom>
          <a:gradFill>
            <a:gsLst>
              <a:gs pos="17000">
                <a:srgbClr val="F5802D"/>
              </a:gs>
              <a:gs pos="70000">
                <a:srgbClr val="F3BC1B"/>
              </a:gs>
            </a:gsLst>
            <a:lin ang="16200000" scaled="0"/>
          </a:gradFill>
          <a:ln>
            <a:solidFill>
              <a:srgbClr val="BDD8F3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3C8FED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2286000" y="2573129"/>
            <a:ext cx="5941250" cy="474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Rectangle 16">
            <a:hlinkClick r:id="rId7" action="ppaction://hlinksldjump"/>
          </p:cNvPr>
          <p:cNvSpPr/>
          <p:nvPr/>
        </p:nvSpPr>
        <p:spPr>
          <a:xfrm>
            <a:off x="2308670" y="3106529"/>
            <a:ext cx="5931090" cy="474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Rectangle 17">
            <a:hlinkClick r:id="rId8" action="ppaction://hlinksldjump"/>
          </p:cNvPr>
          <p:cNvSpPr/>
          <p:nvPr/>
        </p:nvSpPr>
        <p:spPr>
          <a:xfrm>
            <a:off x="2296160" y="3639929"/>
            <a:ext cx="5943600" cy="474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Rectangle 18">
            <a:hlinkClick r:id="rId9" action="ppaction://hlinksldjump"/>
          </p:cNvPr>
          <p:cNvSpPr/>
          <p:nvPr/>
        </p:nvSpPr>
        <p:spPr>
          <a:xfrm>
            <a:off x="2286000" y="1981200"/>
            <a:ext cx="5941250" cy="474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Rectangle 19">
            <a:hlinkClick r:id="rId10" action="ppaction://hlinksldjump"/>
          </p:cNvPr>
          <p:cNvSpPr/>
          <p:nvPr/>
        </p:nvSpPr>
        <p:spPr>
          <a:xfrm>
            <a:off x="2296160" y="4172192"/>
            <a:ext cx="5943600" cy="474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212994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553</Words>
  <Application>Microsoft Office PowerPoint</Application>
  <PresentationFormat>On-screen Show (4:3)</PresentationFormat>
  <Paragraphs>168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NGUYỄN HOÀNG THANH</dc:creator>
  <cp:lastModifiedBy>NGUYỄN HOÀNG THANH</cp:lastModifiedBy>
  <cp:revision>127</cp:revision>
  <dcterms:created xsi:type="dcterms:W3CDTF">2009-07-23T04:14:01Z</dcterms:created>
  <dcterms:modified xsi:type="dcterms:W3CDTF">2014-11-12T01:47:50Z</dcterms:modified>
</cp:coreProperties>
</file>