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1" r:id="rId3"/>
    <p:sldId id="257" r:id="rId4"/>
    <p:sldId id="270" r:id="rId5"/>
    <p:sldId id="274" r:id="rId6"/>
    <p:sldId id="258" r:id="rId7"/>
    <p:sldId id="260" r:id="rId8"/>
    <p:sldId id="277" r:id="rId9"/>
    <p:sldId id="261" r:id="rId10"/>
    <p:sldId id="265" r:id="rId11"/>
    <p:sldId id="262" r:id="rId12"/>
    <p:sldId id="275" r:id="rId13"/>
    <p:sldId id="266" r:id="rId14"/>
    <p:sldId id="276" r:id="rId15"/>
    <p:sldId id="267" r:id="rId16"/>
    <p:sldId id="268" r:id="rId17"/>
    <p:sldId id="263" r:id="rId18"/>
    <p:sldId id="269"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780" autoAdjust="0"/>
  </p:normalViewPr>
  <p:slideViewPr>
    <p:cSldViewPr>
      <p:cViewPr varScale="1">
        <p:scale>
          <a:sx n="63" d="100"/>
          <a:sy n="63" d="100"/>
        </p:scale>
        <p:origin x="-23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8F679C-EDAB-4DEA-93AA-79E011A75F24}" type="datetimeFigureOut">
              <a:rPr lang="en-US" smtClean="0"/>
              <a:t>4/16/2014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DF8DC0B-ED24-4C12-BA53-788A104F30C1}" type="slidenum">
              <a:rPr lang="en-US" smtClean="0"/>
              <a:t>‹#›</a:t>
            </a:fld>
            <a:endParaRPr lang="en-US"/>
          </a:p>
        </p:txBody>
      </p:sp>
    </p:spTree>
    <p:extLst>
      <p:ext uri="{BB962C8B-B14F-4D97-AF65-F5344CB8AC3E}">
        <p14:creationId xmlns:p14="http://schemas.microsoft.com/office/powerpoint/2010/main" val="1677117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a:t>
            </a:r>
            <a:r>
              <a:rPr lang="en-US" baseline="0" dirty="0" smtClean="0"/>
              <a:t> with Dr. Xu.</a:t>
            </a:r>
          </a:p>
          <a:p>
            <a:r>
              <a:rPr lang="en-US" baseline="0" dirty="0" smtClean="0"/>
              <a:t>Share with you a paper discussing…</a:t>
            </a:r>
          </a:p>
          <a:p>
            <a:r>
              <a:rPr lang="en-US" baseline="0" dirty="0" smtClean="0"/>
              <a:t>This is a subject that we have been exploring in more depth, but I am no means an expert on forecasting or the algorithms described.</a:t>
            </a:r>
          </a:p>
          <a:p>
            <a:r>
              <a:rPr lang="en-US" baseline="0" dirty="0" smtClean="0"/>
              <a:t>Feel free to ask questions, but my apologies if I am unable to answer them.</a:t>
            </a:r>
          </a:p>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a:t>
            </a:fld>
            <a:endParaRPr lang="en-US"/>
          </a:p>
        </p:txBody>
      </p:sp>
    </p:spTree>
    <p:extLst>
      <p:ext uri="{BB962C8B-B14F-4D97-AF65-F5344CB8AC3E}">
        <p14:creationId xmlns:p14="http://schemas.microsoft.com/office/powerpoint/2010/main" val="111692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some repeating cycles in both lynx and sunspot data.</a:t>
            </a:r>
          </a:p>
          <a:p>
            <a:r>
              <a:rPr lang="en-US" dirty="0" smtClean="0"/>
              <a:t>Lynx</a:t>
            </a:r>
            <a:r>
              <a:rPr lang="en-US" baseline="0" dirty="0" smtClean="0"/>
              <a:t> data show a periodicity of about 10 year</a:t>
            </a:r>
          </a:p>
          <a:p>
            <a:r>
              <a:rPr lang="en-US" baseline="0" dirty="0" smtClean="0"/>
              <a:t>Sunspot shows a 11 year cycle</a:t>
            </a:r>
          </a:p>
          <a:p>
            <a:endParaRPr lang="en-US" dirty="0" smtClean="0"/>
          </a:p>
          <a:p>
            <a:r>
              <a:rPr lang="en-US" dirty="0" smtClean="0"/>
              <a:t>BP data</a:t>
            </a:r>
            <a:r>
              <a:rPr lang="en-US" baseline="0" dirty="0" smtClean="0"/>
              <a:t> is irregular, without any obvious trend or cycles.</a:t>
            </a:r>
          </a:p>
          <a:p>
            <a:r>
              <a:rPr lang="en-US" baseline="0" dirty="0" smtClean="0"/>
              <a:t>This set has been used in a number of neural network studies.</a:t>
            </a:r>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10</a:t>
            </a:fld>
            <a:endParaRPr lang="en-US"/>
          </a:p>
        </p:txBody>
      </p:sp>
    </p:spTree>
    <p:extLst>
      <p:ext uri="{BB962C8B-B14F-4D97-AF65-F5344CB8AC3E}">
        <p14:creationId xmlns:p14="http://schemas.microsoft.com/office/powerpoint/2010/main" val="257994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step ahead, rolling forecasts across the testing</a:t>
            </a:r>
            <a:r>
              <a:rPr lang="en-US" baseline="0" dirty="0" smtClean="0"/>
              <a:t> period.</a:t>
            </a:r>
          </a:p>
          <a:p>
            <a:r>
              <a:rPr lang="en-US" baseline="0" dirty="0" smtClean="0"/>
              <a:t>Two measures </a:t>
            </a:r>
          </a:p>
          <a:p>
            <a:r>
              <a:rPr lang="en-US" baseline="0" dirty="0" smtClean="0"/>
              <a:t>Mean Squared Error  And Mean Absolute Deviation  </a:t>
            </a:r>
          </a:p>
          <a:p>
            <a:r>
              <a:rPr lang="en-US" baseline="0" dirty="0" smtClean="0"/>
              <a:t>Lower is better.</a:t>
            </a:r>
          </a:p>
          <a:p>
            <a:endParaRPr lang="en-US" baseline="0" dirty="0" smtClean="0"/>
          </a:p>
          <a:p>
            <a:r>
              <a:rPr lang="en-US" baseline="0" dirty="0" smtClean="0"/>
              <a:t>Results show hybrid is best with sunspot.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11</a:t>
            </a:fld>
            <a:endParaRPr lang="en-US"/>
          </a:p>
        </p:txBody>
      </p:sp>
    </p:spTree>
    <p:extLst>
      <p:ext uri="{BB962C8B-B14F-4D97-AF65-F5344CB8AC3E}">
        <p14:creationId xmlns:p14="http://schemas.microsoft.com/office/powerpoint/2010/main" val="2718330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F8DC0B-ED24-4C12-BA53-788A104F30C1}" type="slidenum">
              <a:rPr lang="en-US" smtClean="0"/>
              <a:t>12</a:t>
            </a:fld>
            <a:endParaRPr lang="en-US"/>
          </a:p>
        </p:txBody>
      </p:sp>
    </p:spTree>
    <p:extLst>
      <p:ext uri="{BB962C8B-B14F-4D97-AF65-F5344CB8AC3E}">
        <p14:creationId xmlns:p14="http://schemas.microsoft.com/office/powerpoint/2010/main" val="380107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one step ahead.</a:t>
            </a:r>
            <a:r>
              <a:rPr lang="en-US" baseline="0" dirty="0" smtClean="0"/>
              <a:t> </a:t>
            </a:r>
          </a:p>
          <a:p>
            <a:r>
              <a:rPr lang="en-US" baseline="0" dirty="0" smtClean="0"/>
              <a:t>Hybrid wins.</a:t>
            </a:r>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13</a:t>
            </a:fld>
            <a:endParaRPr lang="en-US"/>
          </a:p>
        </p:txBody>
      </p:sp>
    </p:spTree>
    <p:extLst>
      <p:ext uri="{BB962C8B-B14F-4D97-AF65-F5344CB8AC3E}">
        <p14:creationId xmlns:p14="http://schemas.microsoft.com/office/powerpoint/2010/main" val="2677452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F8DC0B-ED24-4C12-BA53-788A104F30C1}" type="slidenum">
              <a:rPr lang="en-US" smtClean="0"/>
              <a:t>14</a:t>
            </a:fld>
            <a:endParaRPr lang="en-US"/>
          </a:p>
        </p:txBody>
      </p:sp>
    </p:spTree>
    <p:extLst>
      <p:ext uri="{BB962C8B-B14F-4D97-AF65-F5344CB8AC3E}">
        <p14:creationId xmlns:p14="http://schemas.microsoft.com/office/powerpoint/2010/main" val="514591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one step ahead, they did horizon predictions with this P/D data.</a:t>
            </a:r>
          </a:p>
          <a:p>
            <a:r>
              <a:rPr lang="en-US" dirty="0" smtClean="0"/>
              <a:t>With a 1 month 6 month</a:t>
            </a:r>
            <a:r>
              <a:rPr lang="en-US" baseline="0" dirty="0" smtClean="0"/>
              <a:t> and 1 year forecast.</a:t>
            </a:r>
            <a:endParaRPr lang="en-US" dirty="0" smtClean="0"/>
          </a:p>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15</a:t>
            </a:fld>
            <a:endParaRPr lang="en-US"/>
          </a:p>
        </p:txBody>
      </p:sp>
    </p:spTree>
    <p:extLst>
      <p:ext uri="{BB962C8B-B14F-4D97-AF65-F5344CB8AC3E}">
        <p14:creationId xmlns:p14="http://schemas.microsoft.com/office/powerpoint/2010/main" val="26040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Tuning </a:t>
            </a:r>
            <a:r>
              <a:rPr lang="en-US" baseline="0" dirty="0" smtClean="0"/>
              <a:t>is only lightly discussed in this paper but it a critical part of both methods. </a:t>
            </a:r>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16</a:t>
            </a:fld>
            <a:endParaRPr lang="en-US"/>
          </a:p>
        </p:txBody>
      </p:sp>
    </p:spTree>
    <p:extLst>
      <p:ext uri="{BB962C8B-B14F-4D97-AF65-F5344CB8AC3E}">
        <p14:creationId xmlns:p14="http://schemas.microsoft.com/office/powerpoint/2010/main" val="3631428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17</a:t>
            </a:fld>
            <a:endParaRPr lang="en-US"/>
          </a:p>
        </p:txBody>
      </p:sp>
    </p:spTree>
    <p:extLst>
      <p:ext uri="{BB962C8B-B14F-4D97-AF65-F5344CB8AC3E}">
        <p14:creationId xmlns:p14="http://schemas.microsoft.com/office/powerpoint/2010/main" val="2458248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Overfitting is shown to be better with hybrid compared to ANN</a:t>
            </a:r>
            <a:r>
              <a:rPr lang="en-US" baseline="0" dirty="0" smtClean="0"/>
              <a:t> alone.</a:t>
            </a:r>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18</a:t>
            </a:fld>
            <a:endParaRPr lang="en-US"/>
          </a:p>
        </p:txBody>
      </p:sp>
    </p:spTree>
    <p:extLst>
      <p:ext uri="{BB962C8B-B14F-4D97-AF65-F5344CB8AC3E}">
        <p14:creationId xmlns:p14="http://schemas.microsoft.com/office/powerpoint/2010/main" val="163907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a:t>
            </a:r>
            <a:r>
              <a:rPr lang="en-US" baseline="0" dirty="0" smtClean="0"/>
              <a:t> journal structure.  </a:t>
            </a:r>
          </a:p>
          <a:p>
            <a:r>
              <a:rPr lang="en-US" baseline="0" dirty="0" smtClean="0"/>
              <a:t>I will fill in some details not mentioned in the article.</a:t>
            </a:r>
          </a:p>
          <a:p>
            <a:r>
              <a:rPr lang="en-US" baseline="0" dirty="0" smtClean="0"/>
              <a:t>A few more details related to these methods.</a:t>
            </a:r>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2</a:t>
            </a:fld>
            <a:endParaRPr lang="en-US"/>
          </a:p>
        </p:txBody>
      </p:sp>
    </p:spTree>
    <p:extLst>
      <p:ext uri="{BB962C8B-B14F-4D97-AF65-F5344CB8AC3E}">
        <p14:creationId xmlns:p14="http://schemas.microsoft.com/office/powerpoint/2010/main" val="376663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observations</a:t>
            </a:r>
            <a:r>
              <a:rPr lang="en-US" baseline="0" dirty="0" smtClean="0"/>
              <a:t> of a variable, collected, analyzed to develop a model describing relationships and behavior.  </a:t>
            </a:r>
          </a:p>
          <a:p>
            <a:r>
              <a:rPr lang="en-US" baseline="0" dirty="0" smtClean="0"/>
              <a:t>This model is used to the forecast future values.</a:t>
            </a:r>
          </a:p>
          <a:p>
            <a:r>
              <a:rPr lang="en-US" baseline="0" dirty="0" smtClean="0"/>
              <a:t>Univariate forecasting is used when the underlying stochastic process is not well understood, complex, or other data is unavailable that might help explain the process.</a:t>
            </a:r>
          </a:p>
          <a:p>
            <a:r>
              <a:rPr lang="en-US" baseline="0" dirty="0" smtClean="0"/>
              <a:t>A lot of research and development have been put into forecasting over the years for obvious reasons. </a:t>
            </a:r>
          </a:p>
          <a:p>
            <a:endParaRPr lang="en-US" baseline="0" dirty="0" smtClean="0"/>
          </a:p>
          <a:p>
            <a:r>
              <a:rPr lang="en-US" baseline="0" dirty="0" smtClean="0"/>
              <a:t>Supervised Machine Learning.  Applying algorithms to data to generalize a function or mapping from inputs to targets.  We can then use this as a method for predictions or forecasts.</a:t>
            </a:r>
            <a:endParaRPr lang="en-US" dirty="0" smtClean="0"/>
          </a:p>
          <a:p>
            <a:endParaRPr lang="en-US" dirty="0" smtClean="0"/>
          </a:p>
          <a:p>
            <a:r>
              <a:rPr lang="en-US" dirty="0" smtClean="0"/>
              <a:t>The</a:t>
            </a:r>
            <a:r>
              <a:rPr lang="en-US" baseline="0" dirty="0" smtClean="0"/>
              <a:t> first three are limited in that they are developed for specific non-linear patterns.</a:t>
            </a:r>
          </a:p>
          <a:p>
            <a:endParaRPr lang="en-US" baseline="0" dirty="0" smtClean="0"/>
          </a:p>
          <a:p>
            <a:r>
              <a:rPr lang="en-US" baseline="0" dirty="0" smtClean="0"/>
              <a:t>ANN recent added </a:t>
            </a:r>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3</a:t>
            </a:fld>
            <a:endParaRPr lang="en-US"/>
          </a:p>
        </p:txBody>
      </p:sp>
    </p:spTree>
    <p:extLst>
      <p:ext uri="{BB962C8B-B14F-4D97-AF65-F5344CB8AC3E}">
        <p14:creationId xmlns:p14="http://schemas.microsoft.com/office/powerpoint/2010/main" val="176308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ARMA was first described</a:t>
            </a:r>
            <a:r>
              <a:rPr lang="en-US" baseline="0" dirty="0" smtClean="0"/>
              <a:t> in the 50’s. </a:t>
            </a:r>
            <a:endParaRPr lang="en-US" dirty="0" smtClean="0"/>
          </a:p>
          <a:p>
            <a:r>
              <a:rPr lang="en-US" dirty="0" smtClean="0"/>
              <a:t>ARIMA</a:t>
            </a:r>
            <a:r>
              <a:rPr lang="en-US" baseline="0" dirty="0" smtClean="0"/>
              <a:t> is popular due to it’s statistical properties, and methods available for model development (Box-Jenkins)</a:t>
            </a:r>
          </a:p>
          <a:p>
            <a:r>
              <a:rPr lang="en-US" baseline="0" dirty="0" smtClean="0"/>
              <a:t>Linearity also imposes limits on their flexibility.</a:t>
            </a:r>
            <a:endParaRPr lang="en-US" dirty="0" smtClean="0"/>
          </a:p>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4</a:t>
            </a:fld>
            <a:endParaRPr lang="en-US"/>
          </a:p>
        </p:txBody>
      </p:sp>
    </p:spTree>
    <p:extLst>
      <p:ext uri="{BB962C8B-B14F-4D97-AF65-F5344CB8AC3E}">
        <p14:creationId xmlns:p14="http://schemas.microsoft.com/office/powerpoint/2010/main" val="116550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Rho</a:t>
            </a:r>
            <a:r>
              <a:rPr lang="en-US" baseline="0" dirty="0" smtClean="0"/>
              <a:t> or </a:t>
            </a:r>
            <a:r>
              <a:rPr lang="en-US" baseline="0" dirty="0" err="1" smtClean="0"/>
              <a:t>rhu</a:t>
            </a:r>
            <a:r>
              <a:rPr lang="en-US" baseline="0" dirty="0" smtClean="0"/>
              <a:t> plus some error </a:t>
            </a:r>
            <a:r>
              <a:rPr lang="en-US" baseline="0" dirty="0" err="1" smtClean="0"/>
              <a:t>vt</a:t>
            </a:r>
            <a:endParaRPr lang="en-US" baseline="0" dirty="0" smtClean="0"/>
          </a:p>
          <a:p>
            <a:r>
              <a:rPr lang="en-US" baseline="0" dirty="0" smtClean="0"/>
              <a:t>Moving average as the trend.  Et is a shock for that period plus some alpha of the last shocks.</a:t>
            </a:r>
          </a:p>
          <a:p>
            <a:r>
              <a:rPr lang="en-US" baseline="0" dirty="0" smtClean="0"/>
              <a:t>Integration </a:t>
            </a:r>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5</a:t>
            </a:fld>
            <a:endParaRPr lang="en-US"/>
          </a:p>
        </p:txBody>
      </p:sp>
    </p:spTree>
    <p:extLst>
      <p:ext uri="{BB962C8B-B14F-4D97-AF65-F5344CB8AC3E}">
        <p14:creationId xmlns:p14="http://schemas.microsoft.com/office/powerpoint/2010/main" val="71220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Combination of combinations.  Can have any number of hidden layers</a:t>
            </a:r>
            <a:r>
              <a:rPr lang="en-US" baseline="0" dirty="0" smtClean="0"/>
              <a:t> and units, as well as targets, providing for continuous and classification predictions.</a:t>
            </a:r>
          </a:p>
          <a:p>
            <a:r>
              <a:rPr lang="en-US" baseline="0" dirty="0" smtClean="0"/>
              <a:t>This example is generalized to 1 hidden layer and 1 target (continuous)</a:t>
            </a:r>
          </a:p>
          <a:p>
            <a:r>
              <a:rPr lang="en-US" baseline="0" dirty="0" smtClean="0"/>
              <a:t>Input (independent) to hidden layer(s) to target(dependent).</a:t>
            </a:r>
          </a:p>
          <a:p>
            <a:r>
              <a:rPr lang="en-US" baseline="0" dirty="0" smtClean="0"/>
              <a:t>X is the vector [x1…</a:t>
            </a:r>
            <a:r>
              <a:rPr lang="en-US" baseline="0" dirty="0" err="1" smtClean="0"/>
              <a:t>xp</a:t>
            </a:r>
            <a:r>
              <a:rPr lang="en-US" baseline="0" dirty="0" smtClean="0"/>
              <a:t>]</a:t>
            </a:r>
          </a:p>
          <a:p>
            <a:r>
              <a:rPr lang="en-US" baseline="0" dirty="0" smtClean="0"/>
              <a:t>M is the number of units in the layer</a:t>
            </a:r>
          </a:p>
          <a:p>
            <a:r>
              <a:rPr lang="en-US" baseline="0" dirty="0" smtClean="0"/>
              <a:t>K is the number of targets</a:t>
            </a:r>
          </a:p>
          <a:p>
            <a:r>
              <a:rPr lang="en-US" dirty="0" smtClean="0"/>
              <a:t>Z is vector</a:t>
            </a:r>
            <a:r>
              <a:rPr lang="en-US" baseline="0" dirty="0" smtClean="0"/>
              <a:t> of [</a:t>
            </a:r>
            <a:r>
              <a:rPr lang="en-US" baseline="0" dirty="0" err="1" smtClean="0"/>
              <a:t>Zm</a:t>
            </a:r>
            <a:r>
              <a:rPr lang="en-US" baseline="0" dirty="0" smtClean="0"/>
              <a:t>]</a:t>
            </a:r>
          </a:p>
          <a:p>
            <a:endParaRPr lang="en-US" baseline="0" dirty="0" smtClean="0"/>
          </a:p>
          <a:p>
            <a:r>
              <a:rPr lang="en-US" baseline="0" dirty="0" smtClean="0"/>
              <a:t>Overfitting is one of the drawbacks of ANN.  With the flexibility in the function, you can see how it would be easy for this to happen, especially when you start increasing the number of units and layers.</a:t>
            </a:r>
          </a:p>
          <a:p>
            <a:endParaRPr lang="en-US" baseline="0" dirty="0" smtClean="0"/>
          </a:p>
          <a:p>
            <a:r>
              <a:rPr lang="en-US" baseline="0" dirty="0" smtClean="0"/>
              <a:t>Many implemented variations.  This would be a single layer perceptron.  You can have multi layers, obviously.  </a:t>
            </a:r>
            <a:r>
              <a:rPr lang="en-US" baseline="0" dirty="0" err="1" smtClean="0"/>
              <a:t>Baysian</a:t>
            </a:r>
            <a:r>
              <a:rPr lang="en-US" baseline="0" dirty="0" smtClean="0"/>
              <a:t> Neural networks. And more.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6</a:t>
            </a:fld>
            <a:endParaRPr lang="en-US"/>
          </a:p>
        </p:txBody>
      </p:sp>
    </p:spTree>
    <p:extLst>
      <p:ext uri="{BB962C8B-B14F-4D97-AF65-F5344CB8AC3E}">
        <p14:creationId xmlns:p14="http://schemas.microsoft.com/office/powerpoint/2010/main" val="896387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a:t>
            </a:r>
            <a:r>
              <a:rPr lang="en-US" baseline="0" dirty="0" smtClean="0"/>
              <a:t> </a:t>
            </a:r>
            <a:r>
              <a:rPr lang="en-US" baseline="0" dirty="0" err="1" smtClean="0"/>
              <a:t>yt</a:t>
            </a:r>
            <a:r>
              <a:rPr lang="en-US" baseline="0" dirty="0" smtClean="0"/>
              <a:t> composed of a linear and non-linear component</a:t>
            </a:r>
          </a:p>
          <a:p>
            <a:r>
              <a:rPr lang="en-US" baseline="0" dirty="0" smtClean="0"/>
              <a:t>Estimate Linear portion of this using ARIMA</a:t>
            </a:r>
          </a:p>
          <a:p>
            <a:r>
              <a:rPr lang="en-US" baseline="0" dirty="0" smtClean="0"/>
              <a:t>Error term consists of nonlinear relationship with previous errors.</a:t>
            </a:r>
          </a:p>
          <a:p>
            <a:r>
              <a:rPr lang="en-US" baseline="0" dirty="0" smtClean="0"/>
              <a:t>Use ANN to predict et, as estimate for </a:t>
            </a:r>
            <a:r>
              <a:rPr lang="en-US" baseline="0" dirty="0" err="1" smtClean="0"/>
              <a:t>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7</a:t>
            </a:fld>
            <a:endParaRPr lang="en-US"/>
          </a:p>
        </p:txBody>
      </p:sp>
    </p:spTree>
    <p:extLst>
      <p:ext uri="{BB962C8B-B14F-4D97-AF65-F5344CB8AC3E}">
        <p14:creationId xmlns:p14="http://schemas.microsoft.com/office/powerpoint/2010/main" val="1720194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8</a:t>
            </a:fld>
            <a:endParaRPr lang="en-US"/>
          </a:p>
        </p:txBody>
      </p:sp>
    </p:spTree>
    <p:extLst>
      <p:ext uri="{BB962C8B-B14F-4D97-AF65-F5344CB8AC3E}">
        <p14:creationId xmlns:p14="http://schemas.microsoft.com/office/powerpoint/2010/main" val="266545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three sets that are popular in forecasting, and have been used in various studies.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Available in most statistics</a:t>
            </a:r>
            <a:r>
              <a:rPr lang="en-US" baseline="0" dirty="0" smtClean="0"/>
              <a:t> packages as an academic and example set.</a:t>
            </a:r>
          </a:p>
          <a:p>
            <a:endParaRPr lang="en-US" dirty="0" smtClean="0"/>
          </a:p>
          <a:p>
            <a:r>
              <a:rPr lang="en-US" dirty="0" smtClean="0"/>
              <a:t>Wolf sunspot data. </a:t>
            </a:r>
          </a:p>
          <a:p>
            <a:r>
              <a:rPr lang="en-US" baseline="0" dirty="0" smtClean="0"/>
              <a:t>Series of annual sunspot counts from 1700-1987. 288 </a:t>
            </a:r>
            <a:r>
              <a:rPr lang="en-US" baseline="0" dirty="0" err="1" smtClean="0"/>
              <a:t>obs</a:t>
            </a:r>
            <a:endParaRPr lang="en-US" baseline="0" dirty="0" smtClean="0"/>
          </a:p>
          <a:p>
            <a:endParaRPr lang="en-US" baseline="0" dirty="0" smtClean="0"/>
          </a:p>
          <a:p>
            <a:r>
              <a:rPr lang="en-US" dirty="0" smtClean="0"/>
              <a:t>Lynx</a:t>
            </a:r>
            <a:r>
              <a:rPr lang="en-US" baseline="0" dirty="0" smtClean="0"/>
              <a:t> data.</a:t>
            </a:r>
          </a:p>
          <a:p>
            <a:r>
              <a:rPr lang="en-US" baseline="0" dirty="0" smtClean="0"/>
              <a:t>This series is counts of lynx cats trapped in Mackenzie River district in Canada (1821-1934)  114 </a:t>
            </a:r>
            <a:r>
              <a:rPr lang="en-US" baseline="0" dirty="0" err="1" smtClean="0"/>
              <a:t>obs</a:t>
            </a:r>
            <a:endParaRPr lang="en-US" baseline="0" dirty="0" smtClean="0"/>
          </a:p>
          <a:p>
            <a:endParaRPr lang="en-US" baseline="0" dirty="0" smtClean="0"/>
          </a:p>
          <a:p>
            <a:r>
              <a:rPr lang="en-US" baseline="0" dirty="0" smtClean="0"/>
              <a:t>BP exchange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Weekly average exchange rates Pounds to Dollars 1980-1993  731 </a:t>
            </a:r>
            <a:r>
              <a:rPr lang="en-US" baseline="0" dirty="0" err="1" smtClean="0"/>
              <a:t>obs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 into two sized set.  Training and testing sets.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Sunspot data is split twice.</a:t>
            </a:r>
          </a:p>
          <a:p>
            <a:endParaRPr lang="en-US" dirty="0"/>
          </a:p>
        </p:txBody>
      </p:sp>
      <p:sp>
        <p:nvSpPr>
          <p:cNvPr id="4" name="Slide Number Placeholder 3"/>
          <p:cNvSpPr>
            <a:spLocks noGrp="1"/>
          </p:cNvSpPr>
          <p:nvPr>
            <p:ph type="sldNum" sz="quarter" idx="10"/>
          </p:nvPr>
        </p:nvSpPr>
        <p:spPr/>
        <p:txBody>
          <a:bodyPr/>
          <a:lstStyle/>
          <a:p>
            <a:fld id="{9DF8DC0B-ED24-4C12-BA53-788A104F30C1}" type="slidenum">
              <a:rPr lang="en-US" smtClean="0"/>
              <a:t>9</a:t>
            </a:fld>
            <a:endParaRPr lang="en-US"/>
          </a:p>
        </p:txBody>
      </p:sp>
    </p:spTree>
    <p:extLst>
      <p:ext uri="{BB962C8B-B14F-4D97-AF65-F5344CB8AC3E}">
        <p14:creationId xmlns:p14="http://schemas.microsoft.com/office/powerpoint/2010/main" val="385085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506C7BED-B00B-46E5-BA65-C624F1A13F85}" type="datetimeFigureOut">
              <a:rPr lang="en-US" smtClean="0"/>
              <a:t>4/16/2014</a:t>
            </a:fld>
            <a:endParaRPr lang="en-US"/>
          </a:p>
        </p:txBody>
      </p:sp>
      <p:sp>
        <p:nvSpPr>
          <p:cNvPr id="11" name="Slide Number Placeholder 10"/>
          <p:cNvSpPr>
            <a:spLocks noGrp="1"/>
          </p:cNvSpPr>
          <p:nvPr>
            <p:ph type="sldNum" sz="quarter" idx="11"/>
          </p:nvPr>
        </p:nvSpPr>
        <p:spPr/>
        <p:txBody>
          <a:bodyPr/>
          <a:lstStyle/>
          <a:p>
            <a:fld id="{A421B42C-685D-42BB-8720-0A8F42B9CF94}"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506C7BED-B00B-46E5-BA65-C624F1A13F85}" type="datetimeFigureOut">
              <a:rPr lang="en-US" smtClean="0"/>
              <a:t>4/16/2014</a:t>
            </a:fld>
            <a:endParaRPr lang="en-US"/>
          </a:p>
        </p:txBody>
      </p:sp>
      <p:sp>
        <p:nvSpPr>
          <p:cNvPr id="10" name="Slide Number Placeholder 9"/>
          <p:cNvSpPr>
            <a:spLocks noGrp="1"/>
          </p:cNvSpPr>
          <p:nvPr>
            <p:ph type="sldNum" sz="quarter" idx="11"/>
          </p:nvPr>
        </p:nvSpPr>
        <p:spPr/>
        <p:txBody>
          <a:bodyPr/>
          <a:lstStyle/>
          <a:p>
            <a:fld id="{A421B42C-685D-42BB-8720-0A8F42B9CF94}"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7" name="Date Placeholder 6"/>
          <p:cNvSpPr>
            <a:spLocks noGrp="1"/>
          </p:cNvSpPr>
          <p:nvPr>
            <p:ph type="dt" sz="half" idx="10"/>
          </p:nvPr>
        </p:nvSpPr>
        <p:spPr/>
        <p:txBody>
          <a:bodyPr/>
          <a:lstStyle/>
          <a:p>
            <a:fld id="{506C7BED-B00B-46E5-BA65-C624F1A13F85}" type="datetimeFigureOut">
              <a:rPr lang="en-US" smtClean="0"/>
              <a:t>4/16/2014</a:t>
            </a:fld>
            <a:endParaRPr lang="en-US"/>
          </a:p>
        </p:txBody>
      </p:sp>
      <p:sp>
        <p:nvSpPr>
          <p:cNvPr id="8" name="Slide Number Placeholder 7"/>
          <p:cNvSpPr>
            <a:spLocks noGrp="1"/>
          </p:cNvSpPr>
          <p:nvPr>
            <p:ph type="sldNum" sz="quarter" idx="11"/>
          </p:nvPr>
        </p:nvSpPr>
        <p:spPr/>
        <p:txBody>
          <a:bodyPr/>
          <a:lstStyle/>
          <a:p>
            <a:fld id="{A421B42C-685D-42BB-8720-0A8F42B9CF9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6C7BED-B00B-46E5-BA65-C624F1A13F85}" type="datetimeFigureOut">
              <a:rPr lang="en-US" smtClean="0"/>
              <a:t>4/16/2014</a:t>
            </a:fld>
            <a:endParaRPr lang="en-US"/>
          </a:p>
        </p:txBody>
      </p:sp>
      <p:sp>
        <p:nvSpPr>
          <p:cNvPr id="6" name="Slide Number Placeholder 5"/>
          <p:cNvSpPr>
            <a:spLocks noGrp="1"/>
          </p:cNvSpPr>
          <p:nvPr>
            <p:ph type="sldNum" sz="quarter" idx="11"/>
          </p:nvPr>
        </p:nvSpPr>
        <p:spPr/>
        <p:txBody>
          <a:bodyPr/>
          <a:lstStyle/>
          <a:p>
            <a:fld id="{A421B42C-685D-42BB-8720-0A8F42B9CF94}" type="slidenum">
              <a:rPr lang="en-US" smtClean="0"/>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0" name="Date Placeholder 9"/>
          <p:cNvSpPr>
            <a:spLocks noGrp="1"/>
          </p:cNvSpPr>
          <p:nvPr>
            <p:ph type="dt" sz="half" idx="10"/>
          </p:nvPr>
        </p:nvSpPr>
        <p:spPr/>
        <p:txBody>
          <a:bodyPr/>
          <a:lstStyle/>
          <a:p>
            <a:fld id="{506C7BED-B00B-46E5-BA65-C624F1A13F85}" type="datetimeFigureOut">
              <a:rPr lang="en-US" smtClean="0"/>
              <a:t>4/16/2014</a:t>
            </a:fld>
            <a:endParaRPr lang="en-US"/>
          </a:p>
        </p:txBody>
      </p:sp>
      <p:sp>
        <p:nvSpPr>
          <p:cNvPr id="12" name="Slide Number Placeholder 11"/>
          <p:cNvSpPr>
            <a:spLocks noGrp="1"/>
          </p:cNvSpPr>
          <p:nvPr>
            <p:ph type="sldNum" sz="quarter" idx="11"/>
          </p:nvPr>
        </p:nvSpPr>
        <p:spPr/>
        <p:txBody>
          <a:bodyPr/>
          <a:lstStyle/>
          <a:p>
            <a:fld id="{A421B42C-685D-42BB-8720-0A8F42B9CF94}"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506C7BED-B00B-46E5-BA65-C624F1A13F85}" type="datetimeFigureOut">
              <a:rPr lang="en-US" smtClean="0"/>
              <a:t>4/16/2014</a:t>
            </a:fld>
            <a:endParaRPr lang="en-US"/>
          </a:p>
        </p:txBody>
      </p:sp>
      <p:sp>
        <p:nvSpPr>
          <p:cNvPr id="9" name="Slide Number Placeholder 8"/>
          <p:cNvSpPr>
            <a:spLocks noGrp="1"/>
          </p:cNvSpPr>
          <p:nvPr>
            <p:ph type="sldNum" sz="quarter" idx="11"/>
          </p:nvPr>
        </p:nvSpPr>
        <p:spPr/>
        <p:txBody>
          <a:bodyPr/>
          <a:lstStyle/>
          <a:p>
            <a:fld id="{A421B42C-685D-42BB-8720-0A8F42B9CF9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Rectangle 17"/>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9" name="Date Placeholder 8"/>
          <p:cNvSpPr>
            <a:spLocks noGrp="1"/>
          </p:cNvSpPr>
          <p:nvPr>
            <p:ph type="dt" sz="half" idx="10"/>
          </p:nvPr>
        </p:nvSpPr>
        <p:spPr/>
        <p:txBody>
          <a:bodyPr/>
          <a:lstStyle/>
          <a:p>
            <a:fld id="{506C7BED-B00B-46E5-BA65-C624F1A13F85}" type="datetimeFigureOut">
              <a:rPr lang="en-US" smtClean="0"/>
              <a:t>4/16/2014</a:t>
            </a:fld>
            <a:endParaRPr lang="en-US"/>
          </a:p>
        </p:txBody>
      </p:sp>
      <p:sp>
        <p:nvSpPr>
          <p:cNvPr id="10" name="Slide Number Placeholder 9"/>
          <p:cNvSpPr>
            <a:spLocks noGrp="1"/>
          </p:cNvSpPr>
          <p:nvPr>
            <p:ph type="sldNum" sz="quarter" idx="11"/>
          </p:nvPr>
        </p:nvSpPr>
        <p:spPr/>
        <p:txBody>
          <a:bodyPr/>
          <a:lstStyle/>
          <a:p>
            <a:fld id="{A421B42C-685D-42BB-8720-0A8F42B9CF94}"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506C7BED-B00B-46E5-BA65-C624F1A13F85}" type="datetimeFigureOut">
              <a:rPr lang="en-US" smtClean="0"/>
              <a:t>4/16/2014</a:t>
            </a:fld>
            <a:endParaRPr 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endParaRPr 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fld id="{A421B42C-685D-42BB-8720-0A8F42B9CF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s.uni-muenster.de/Professoren/Lippe/diplomarbeiten/html/eisenbach/Untersuchte%20Artikel/Zhan03.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0187" y="3962400"/>
            <a:ext cx="6400800" cy="1143000"/>
          </a:xfrm>
        </p:spPr>
        <p:txBody>
          <a:bodyPr>
            <a:noAutofit/>
          </a:bodyPr>
          <a:lstStyle/>
          <a:p>
            <a:r>
              <a:rPr lang="en-US" sz="2000" dirty="0" smtClean="0">
                <a:effectLst/>
              </a:rPr>
              <a:t>G. Peter Zhang</a:t>
            </a:r>
          </a:p>
          <a:p>
            <a:r>
              <a:rPr lang="en-US" sz="2000" dirty="0" err="1" smtClean="0"/>
              <a:t>Neurocomputing</a:t>
            </a:r>
            <a:r>
              <a:rPr lang="en-US" sz="1800" dirty="0" smtClean="0"/>
              <a:t>  50  (2003) 159–175</a:t>
            </a:r>
          </a:p>
          <a:p>
            <a:r>
              <a:rPr lang="en-US" sz="1800" dirty="0" smtClean="0">
                <a:hlinkClick r:id="rId3"/>
              </a:rPr>
              <a:t>link</a:t>
            </a:r>
            <a:endParaRPr lang="en-US" sz="1800" dirty="0"/>
          </a:p>
        </p:txBody>
      </p:sp>
      <p:sp>
        <p:nvSpPr>
          <p:cNvPr id="2" name="Title 1"/>
          <p:cNvSpPr>
            <a:spLocks noGrp="1"/>
          </p:cNvSpPr>
          <p:nvPr>
            <p:ph type="ctrTitle"/>
          </p:nvPr>
        </p:nvSpPr>
        <p:spPr>
          <a:xfrm>
            <a:off x="685800" y="1828800"/>
            <a:ext cx="7772400" cy="2209800"/>
          </a:xfrm>
        </p:spPr>
        <p:txBody>
          <a:bodyPr>
            <a:normAutofit/>
          </a:bodyPr>
          <a:lstStyle/>
          <a:p>
            <a:r>
              <a:rPr lang="en-US" dirty="0"/>
              <a:t>Time series forecasting using a hybrid ARIMA</a:t>
            </a:r>
            <a:br>
              <a:rPr lang="en-US" dirty="0"/>
            </a:br>
            <a:r>
              <a:rPr lang="en-US" dirty="0"/>
              <a:t>and neural network </a:t>
            </a:r>
            <a:r>
              <a:rPr lang="en-US" dirty="0" smtClean="0"/>
              <a:t>model</a:t>
            </a:r>
            <a:endParaRPr lang="en-US" dirty="0"/>
          </a:p>
        </p:txBody>
      </p:sp>
      <p:sp>
        <p:nvSpPr>
          <p:cNvPr id="4" name="TextBox 3"/>
          <p:cNvSpPr txBox="1"/>
          <p:nvPr/>
        </p:nvSpPr>
        <p:spPr>
          <a:xfrm>
            <a:off x="381000" y="5529072"/>
            <a:ext cx="4109587" cy="646331"/>
          </a:xfrm>
          <a:prstGeom prst="rect">
            <a:avLst/>
          </a:prstGeom>
          <a:noFill/>
        </p:spPr>
        <p:txBody>
          <a:bodyPr wrap="none" rtlCol="0">
            <a:spAutoFit/>
          </a:bodyPr>
          <a:lstStyle/>
          <a:p>
            <a:r>
              <a:rPr lang="en-US" dirty="0" smtClean="0"/>
              <a:t>Presented by Trent Goughnour</a:t>
            </a:r>
          </a:p>
          <a:p>
            <a:r>
              <a:rPr lang="en-US" dirty="0" smtClean="0"/>
              <a:t>Illinois State Department of Mathematics</a:t>
            </a:r>
            <a:endParaRPr lang="en-US" dirty="0"/>
          </a:p>
        </p:txBody>
      </p:sp>
    </p:spTree>
    <p:extLst>
      <p:ext uri="{BB962C8B-B14F-4D97-AF65-F5344CB8AC3E}">
        <p14:creationId xmlns:p14="http://schemas.microsoft.com/office/powerpoint/2010/main" val="125127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Visualized</a:t>
            </a:r>
            <a:endParaRPr lang="en-US" dirty="0"/>
          </a:p>
        </p:txBody>
      </p:sp>
      <p:grpSp>
        <p:nvGrpSpPr>
          <p:cNvPr id="6" name="Group 5"/>
          <p:cNvGrpSpPr/>
          <p:nvPr/>
        </p:nvGrpSpPr>
        <p:grpSpPr>
          <a:xfrm>
            <a:off x="4343400" y="1336827"/>
            <a:ext cx="4412170" cy="2706853"/>
            <a:chOff x="4343400" y="1289301"/>
            <a:chExt cx="4412170" cy="2706853"/>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1165" y="1289301"/>
              <a:ext cx="3574894" cy="2249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343400" y="3657600"/>
              <a:ext cx="4412170" cy="338554"/>
            </a:xfrm>
            <a:prstGeom prst="rect">
              <a:avLst/>
            </a:prstGeom>
            <a:noFill/>
          </p:spPr>
          <p:txBody>
            <a:bodyPr wrap="none" rtlCol="0">
              <a:spAutoFit/>
            </a:bodyPr>
            <a:lstStyle/>
            <a:p>
              <a:r>
                <a:rPr lang="en-US" sz="1600" dirty="0"/>
                <a:t>Weekly BP=USD exchange rate series (1980–1993</a:t>
              </a:r>
              <a:r>
                <a:rPr lang="en-US" sz="1600" dirty="0" smtClean="0"/>
                <a:t>)</a:t>
              </a:r>
              <a:endParaRPr lang="en-US" sz="1600" dirty="0"/>
            </a:p>
          </p:txBody>
        </p:sp>
      </p:grpSp>
      <p:grpSp>
        <p:nvGrpSpPr>
          <p:cNvPr id="5" name="Group 4"/>
          <p:cNvGrpSpPr/>
          <p:nvPr/>
        </p:nvGrpSpPr>
        <p:grpSpPr>
          <a:xfrm>
            <a:off x="457200" y="1474122"/>
            <a:ext cx="3862387" cy="2564478"/>
            <a:chOff x="457200" y="1293120"/>
            <a:chExt cx="3862387" cy="2564478"/>
          </a:xfrm>
        </p:grpSpPr>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293120"/>
              <a:ext cx="3862387" cy="2214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90600" y="3519044"/>
              <a:ext cx="2933495" cy="338554"/>
            </a:xfrm>
            <a:prstGeom prst="rect">
              <a:avLst/>
            </a:prstGeom>
            <a:noFill/>
          </p:spPr>
          <p:txBody>
            <a:bodyPr wrap="none" rtlCol="0">
              <a:spAutoFit/>
            </a:bodyPr>
            <a:lstStyle/>
            <a:p>
              <a:r>
                <a:rPr lang="en-US" sz="1600" dirty="0" smtClean="0"/>
                <a:t>Canadian lynx series (1821-1934)</a:t>
              </a:r>
              <a:endParaRPr lang="en-US" sz="1600" dirty="0"/>
            </a:p>
          </p:txBody>
        </p:sp>
      </p:grpSp>
      <p:grpSp>
        <p:nvGrpSpPr>
          <p:cNvPr id="10" name="Group 9"/>
          <p:cNvGrpSpPr/>
          <p:nvPr/>
        </p:nvGrpSpPr>
        <p:grpSpPr>
          <a:xfrm>
            <a:off x="2824386" y="4079240"/>
            <a:ext cx="3269772" cy="2395954"/>
            <a:chOff x="2438400" y="4038600"/>
            <a:chExt cx="3269772" cy="2395954"/>
          </a:xfrm>
        </p:grpSpPr>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4038600"/>
              <a:ext cx="3269772" cy="1942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24386" y="6096000"/>
              <a:ext cx="2497800" cy="338554"/>
            </a:xfrm>
            <a:prstGeom prst="rect">
              <a:avLst/>
            </a:prstGeom>
            <a:noFill/>
          </p:spPr>
          <p:txBody>
            <a:bodyPr wrap="none" rtlCol="0">
              <a:spAutoFit/>
            </a:bodyPr>
            <a:lstStyle/>
            <a:p>
              <a:r>
                <a:rPr lang="en-US" sz="1600" dirty="0"/>
                <a:t>Sunspot series (1700–1987</a:t>
              </a:r>
              <a:r>
                <a:rPr lang="en-US" sz="1600" dirty="0" smtClean="0"/>
                <a:t>)</a:t>
              </a:r>
              <a:endParaRPr lang="en-US" sz="1600" dirty="0"/>
            </a:p>
          </p:txBody>
        </p:sp>
      </p:grpSp>
    </p:spTree>
    <p:extLst>
      <p:ext uri="{BB962C8B-B14F-4D97-AF65-F5344CB8AC3E}">
        <p14:creationId xmlns:p14="http://schemas.microsoft.com/office/powerpoint/2010/main" val="1160237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056111297"/>
              </p:ext>
            </p:extLst>
          </p:nvPr>
        </p:nvGraphicFramePr>
        <p:xfrm>
          <a:off x="1828801" y="1600200"/>
          <a:ext cx="5486399" cy="2200275"/>
        </p:xfrm>
        <a:graphic>
          <a:graphicData uri="http://schemas.openxmlformats.org/drawingml/2006/table">
            <a:tbl>
              <a:tblPr>
                <a:tableStyleId>{073A0DAA-6AF3-43AB-8588-CEC1D06C72B9}</a:tableStyleId>
              </a:tblPr>
              <a:tblGrid>
                <a:gridCol w="1082835"/>
                <a:gridCol w="1372540"/>
                <a:gridCol w="1515512"/>
                <a:gridCol w="1515512"/>
              </a:tblGrid>
              <a:tr h="190500">
                <a:tc>
                  <a:txBody>
                    <a:bodyPr/>
                    <a:lstStyle/>
                    <a:p>
                      <a:pPr algn="ctr" fontAlgn="b"/>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sng" strike="noStrike" dirty="0">
                          <a:effectLst/>
                        </a:rPr>
                        <a:t>Model</a:t>
                      </a:r>
                      <a:endParaRPr lang="en-US" sz="2000" b="1" i="0" u="sng" strike="noStrike" dirty="0">
                        <a:solidFill>
                          <a:srgbClr val="000000"/>
                        </a:solidFill>
                        <a:effectLst/>
                        <a:latin typeface="Calibri"/>
                      </a:endParaRPr>
                    </a:p>
                  </a:txBody>
                  <a:tcPr marL="9525" marR="9525" marT="9525" marB="0" anchor="b"/>
                </a:tc>
                <a:tc>
                  <a:txBody>
                    <a:bodyPr/>
                    <a:lstStyle/>
                    <a:p>
                      <a:pPr algn="ctr" fontAlgn="b"/>
                      <a:r>
                        <a:rPr lang="en-US" sz="2000" u="sng" strike="noStrike" dirty="0">
                          <a:effectLst/>
                        </a:rPr>
                        <a:t>MSE</a:t>
                      </a:r>
                      <a:endParaRPr lang="en-US" sz="2000" b="1" i="0" u="sng" strike="noStrike" dirty="0">
                        <a:solidFill>
                          <a:srgbClr val="000000"/>
                        </a:solidFill>
                        <a:effectLst/>
                        <a:latin typeface="Calibri"/>
                      </a:endParaRPr>
                    </a:p>
                  </a:txBody>
                  <a:tcPr marL="9525" marR="9525" marT="9525" marB="0" anchor="b"/>
                </a:tc>
                <a:tc>
                  <a:txBody>
                    <a:bodyPr/>
                    <a:lstStyle/>
                    <a:p>
                      <a:pPr algn="ctr" fontAlgn="b"/>
                      <a:r>
                        <a:rPr lang="en-US" sz="2000" u="sng" strike="noStrike" dirty="0">
                          <a:effectLst/>
                        </a:rPr>
                        <a:t>MAD</a:t>
                      </a:r>
                      <a:endParaRPr lang="en-US" sz="2000" b="1" i="0" u="sng" strike="noStrike" dirty="0">
                        <a:solidFill>
                          <a:srgbClr val="000000"/>
                        </a:solidFill>
                        <a:effectLst/>
                        <a:latin typeface="Calibri"/>
                      </a:endParaRPr>
                    </a:p>
                  </a:txBody>
                  <a:tcPr marL="9525" marR="9525" marT="9525" marB="0" anchor="b"/>
                </a:tc>
              </a:tr>
              <a:tr h="1905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u="sng" strike="noStrike" dirty="0" smtClean="0">
                          <a:effectLst/>
                        </a:rPr>
                        <a:t>35 ahead</a:t>
                      </a:r>
                      <a:endParaRPr lang="en-US" sz="2000" b="1" i="0" u="sng" strike="noStrike" dirty="0" smtClean="0">
                        <a:solidFill>
                          <a:srgbClr val="000000"/>
                        </a:solidFill>
                        <a:effectLst/>
                        <a:latin typeface="+mn-lt"/>
                      </a:endParaRPr>
                    </a:p>
                  </a:txBody>
                  <a:tcPr marL="9525" marR="9525" marT="9525" marB="0" anchor="b"/>
                </a:tc>
                <a:tc>
                  <a:txBody>
                    <a:bodyPr/>
                    <a:lstStyle/>
                    <a:p>
                      <a:pPr algn="ctr" fontAlgn="b"/>
                      <a:r>
                        <a:rPr lang="en-US" sz="2000" u="none" strike="noStrike">
                          <a:effectLst/>
                        </a:rPr>
                        <a:t>ARIMA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216.965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11.319</a:t>
                      </a:r>
                      <a:endParaRPr lang="en-US" sz="2000" b="0" i="0" u="none" strike="noStrike">
                        <a:solidFill>
                          <a:srgbClr val="000000"/>
                        </a:solidFill>
                        <a:effectLst/>
                        <a:latin typeface="Calibri"/>
                      </a:endParaRPr>
                    </a:p>
                  </a:txBody>
                  <a:tcPr marL="9525" marR="9525" marT="9525" marB="0" anchor="b"/>
                </a:tc>
              </a:tr>
              <a:tr h="190500">
                <a:tc>
                  <a:txBody>
                    <a:bodyPr/>
                    <a:lstStyle/>
                    <a:p>
                      <a:pPr algn="ctr" fontAlgn="b"/>
                      <a:endParaRPr lang="en-US" sz="2000" b="1" i="0" u="sng"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ANN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205.302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10.243</a:t>
                      </a:r>
                      <a:endParaRPr lang="en-US" sz="2000" b="0" i="0" u="none" strike="noStrike" dirty="0">
                        <a:solidFill>
                          <a:srgbClr val="000000"/>
                        </a:solidFill>
                        <a:effectLst/>
                        <a:latin typeface="Calibri"/>
                      </a:endParaRPr>
                    </a:p>
                  </a:txBody>
                  <a:tcPr marL="9525" marR="9525" marT="9525" marB="0" anchor="b"/>
                </a:tc>
              </a:tr>
              <a:tr h="190500">
                <a:tc>
                  <a:txBody>
                    <a:bodyPr/>
                    <a:lstStyle/>
                    <a:p>
                      <a:pPr algn="ctr" fontAlgn="b"/>
                      <a:endParaRPr lang="en-US" sz="2000" b="1" i="0" u="sng"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Hybrid</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186.827</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10.831</a:t>
                      </a:r>
                      <a:endParaRPr lang="en-US" sz="2000" b="0" i="0" u="none" strike="noStrike" dirty="0">
                        <a:solidFill>
                          <a:srgbClr val="000000"/>
                        </a:solidFill>
                        <a:effectLst/>
                        <a:latin typeface="Calibri"/>
                      </a:endParaRPr>
                    </a:p>
                  </a:txBody>
                  <a:tcPr marL="9525" marR="9525" marT="9525" marB="0" anchor="b">
                    <a:solidFill>
                      <a:srgbClr val="E7F070"/>
                    </a:solidFill>
                  </a:tcPr>
                </a:tc>
              </a:tr>
              <a:tr h="190500">
                <a:tc>
                  <a:txBody>
                    <a:bodyPr/>
                    <a:lstStyle/>
                    <a:p>
                      <a:pPr algn="ctr" fontAlgn="b"/>
                      <a:r>
                        <a:rPr lang="en-US" sz="2000" u="sng" strike="noStrike" dirty="0">
                          <a:effectLst/>
                        </a:rPr>
                        <a:t>67 ahead</a:t>
                      </a:r>
                      <a:endParaRPr lang="en-US" sz="2000" b="1" i="0" u="sng"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ARIMA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306.08217</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13.033739</a:t>
                      </a:r>
                      <a:endParaRPr lang="en-US" sz="2000" b="0" i="0" u="none" strike="noStrike">
                        <a:solidFill>
                          <a:srgbClr val="000000"/>
                        </a:solidFill>
                        <a:effectLst/>
                        <a:latin typeface="Calibri"/>
                      </a:endParaRPr>
                    </a:p>
                  </a:txBody>
                  <a:tcPr marL="9525" marR="9525" marT="9525" marB="0" anchor="b"/>
                </a:tc>
              </a:tr>
              <a:tr h="190500">
                <a:tc>
                  <a:txBody>
                    <a:bodyPr/>
                    <a:lstStyle/>
                    <a:p>
                      <a:pPr algn="ctr" fontAlgn="b"/>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ANN</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351.19366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13.544365</a:t>
                      </a:r>
                      <a:endParaRPr lang="en-US" sz="2000" b="0" i="0" u="none" strike="noStrike">
                        <a:solidFill>
                          <a:srgbClr val="000000"/>
                        </a:solidFill>
                        <a:effectLst/>
                        <a:latin typeface="Calibri"/>
                      </a:endParaRPr>
                    </a:p>
                  </a:txBody>
                  <a:tcPr marL="9525" marR="9525" marT="9525" marB="0" anchor="b"/>
                </a:tc>
              </a:tr>
              <a:tr h="190500">
                <a:tc>
                  <a:txBody>
                    <a:bodyPr/>
                    <a:lstStyle/>
                    <a:p>
                      <a:pPr algn="ctr" fontAlgn="b"/>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Hybrid</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280.15956</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12.780186</a:t>
                      </a:r>
                      <a:endParaRPr lang="en-US" sz="2000" b="0" i="0" u="none" strike="noStrike" dirty="0">
                        <a:solidFill>
                          <a:srgbClr val="000000"/>
                        </a:solidFill>
                        <a:effectLst/>
                        <a:latin typeface="Calibri"/>
                      </a:endParaRPr>
                    </a:p>
                  </a:txBody>
                  <a:tcPr marL="9525" marR="9525" marT="9525" marB="0" anchor="b">
                    <a:solidFill>
                      <a:srgbClr val="E7F070"/>
                    </a:solidFill>
                  </a:tcPr>
                </a:tc>
              </a:tr>
            </a:tbl>
          </a:graphicData>
        </a:graphic>
      </p:graphicFrame>
      <p:sp>
        <p:nvSpPr>
          <p:cNvPr id="2" name="Title 1"/>
          <p:cNvSpPr>
            <a:spLocks noGrp="1"/>
          </p:cNvSpPr>
          <p:nvPr>
            <p:ph type="title"/>
          </p:nvPr>
        </p:nvSpPr>
        <p:spPr/>
        <p:txBody>
          <a:bodyPr/>
          <a:lstStyle/>
          <a:p>
            <a:r>
              <a:rPr lang="en-US" dirty="0" smtClean="0"/>
              <a:t>Sunspot Results</a:t>
            </a:r>
            <a:endParaRPr lang="en-US" dirty="0"/>
          </a:p>
        </p:txBody>
      </p:sp>
      <p:sp>
        <p:nvSpPr>
          <p:cNvPr id="6" name="TextBox 5"/>
          <p:cNvSpPr txBox="1"/>
          <p:nvPr/>
        </p:nvSpPr>
        <p:spPr>
          <a:xfrm>
            <a:off x="1066800" y="4724400"/>
            <a:ext cx="6248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35-period </a:t>
            </a:r>
            <a:r>
              <a:rPr lang="en-US" dirty="0" smtClean="0"/>
              <a:t>forecasts for hybrid are </a:t>
            </a:r>
            <a:r>
              <a:rPr lang="en-US" dirty="0"/>
              <a:t>16.13</a:t>
            </a:r>
            <a:r>
              <a:rPr lang="en-US" dirty="0" smtClean="0"/>
              <a:t>% better MSE than ARIMA</a:t>
            </a:r>
          </a:p>
          <a:p>
            <a:pPr marL="285750" indent="-285750">
              <a:buFont typeface="Arial" panose="020B0604020202020204" pitchFamily="34" charset="0"/>
              <a:buChar char="•"/>
            </a:pPr>
            <a:r>
              <a:rPr lang="en-US" dirty="0" smtClean="0"/>
              <a:t>67-period not as good, but still better predictions.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45608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Sunspot Results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645920"/>
            <a:ext cx="48768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821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75472567"/>
              </p:ext>
            </p:extLst>
          </p:nvPr>
        </p:nvGraphicFramePr>
        <p:xfrm>
          <a:off x="2095500" y="1828800"/>
          <a:ext cx="4953000" cy="1501140"/>
        </p:xfrm>
        <a:graphic>
          <a:graphicData uri="http://schemas.openxmlformats.org/drawingml/2006/table">
            <a:tbl>
              <a:tblPr>
                <a:tableStyleId>{073A0DAA-6AF3-43AB-8588-CEC1D06C72B9}</a:tableStyleId>
              </a:tblPr>
              <a:tblGrid>
                <a:gridCol w="1543792"/>
                <a:gridCol w="1704604"/>
                <a:gridCol w="1704604"/>
              </a:tblGrid>
              <a:tr h="190500">
                <a:tc>
                  <a:txBody>
                    <a:bodyPr/>
                    <a:lstStyle/>
                    <a:p>
                      <a:pPr algn="ctr" fontAlgn="b"/>
                      <a:r>
                        <a:rPr lang="en-US" sz="2400" u="none" strike="noStrike" dirty="0">
                          <a:effectLst/>
                        </a:rPr>
                        <a:t>Model</a:t>
                      </a:r>
                      <a:endParaRPr lang="en-US" sz="2400" b="1"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MSE</a:t>
                      </a:r>
                      <a:endParaRPr lang="en-US" sz="2400" b="1"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MAD</a:t>
                      </a:r>
                      <a:endParaRPr lang="en-US" sz="2400" b="1" i="0" u="none" strike="noStrike">
                        <a:solidFill>
                          <a:srgbClr val="000000"/>
                        </a:solidFill>
                        <a:effectLst/>
                        <a:latin typeface="Calibri"/>
                      </a:endParaRPr>
                    </a:p>
                  </a:txBody>
                  <a:tcPr marL="9525" marR="9525" marT="9525" marB="0" anchor="b"/>
                </a:tc>
              </a:tr>
              <a:tr h="190500">
                <a:tc>
                  <a:txBody>
                    <a:bodyPr/>
                    <a:lstStyle/>
                    <a:p>
                      <a:pPr algn="ctr" fontAlgn="b"/>
                      <a:r>
                        <a:rPr lang="en-US" sz="2400" u="none" strike="noStrike" dirty="0">
                          <a:effectLst/>
                        </a:rPr>
                        <a:t>ARIMA</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0.020486</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0.112255</a:t>
                      </a:r>
                      <a:endParaRPr lang="en-US" sz="2400" b="0" i="0" u="none" strike="noStrike">
                        <a:solidFill>
                          <a:srgbClr val="000000"/>
                        </a:solidFill>
                        <a:effectLst/>
                        <a:latin typeface="Calibri"/>
                      </a:endParaRPr>
                    </a:p>
                  </a:txBody>
                  <a:tcPr marL="9525" marR="9525" marT="9525" marB="0" anchor="b"/>
                </a:tc>
              </a:tr>
              <a:tr h="190500">
                <a:tc>
                  <a:txBody>
                    <a:bodyPr/>
                    <a:lstStyle/>
                    <a:p>
                      <a:pPr algn="ctr" fontAlgn="b"/>
                      <a:r>
                        <a:rPr lang="en-US" sz="2400" u="none" strike="noStrike" dirty="0">
                          <a:effectLst/>
                        </a:rPr>
                        <a:t>ANN</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0.020466</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0.112109</a:t>
                      </a:r>
                      <a:endParaRPr lang="en-US" sz="2400" b="0" i="0" u="none" strike="noStrike" dirty="0">
                        <a:solidFill>
                          <a:srgbClr val="000000"/>
                        </a:solidFill>
                        <a:effectLst/>
                        <a:latin typeface="Calibri"/>
                      </a:endParaRPr>
                    </a:p>
                  </a:txBody>
                  <a:tcPr marL="9525" marR="9525" marT="9525" marB="0" anchor="b"/>
                </a:tc>
              </a:tr>
              <a:tr h="190500">
                <a:tc>
                  <a:txBody>
                    <a:bodyPr/>
                    <a:lstStyle/>
                    <a:p>
                      <a:pPr algn="ctr" fontAlgn="b"/>
                      <a:r>
                        <a:rPr lang="en-US" sz="2400" u="none" strike="noStrike" dirty="0">
                          <a:effectLst/>
                        </a:rPr>
                        <a:t>Hybrid</a:t>
                      </a:r>
                      <a:endParaRPr lang="en-US" sz="24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400" u="none" strike="noStrike" dirty="0">
                          <a:effectLst/>
                        </a:rPr>
                        <a:t>0.017233</a:t>
                      </a:r>
                      <a:endParaRPr lang="en-US" sz="24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400" u="none" strike="noStrike" dirty="0">
                          <a:effectLst/>
                        </a:rPr>
                        <a:t>0.103972</a:t>
                      </a:r>
                      <a:endParaRPr lang="en-US" sz="2400" b="0" i="0" u="none" strike="noStrike" dirty="0">
                        <a:solidFill>
                          <a:srgbClr val="000000"/>
                        </a:solidFill>
                        <a:effectLst/>
                        <a:latin typeface="Calibri"/>
                      </a:endParaRPr>
                    </a:p>
                  </a:txBody>
                  <a:tcPr marL="9525" marR="9525" marT="9525" marB="0" anchor="b">
                    <a:solidFill>
                      <a:srgbClr val="E7F070"/>
                    </a:solidFill>
                  </a:tcPr>
                </a:tc>
              </a:tr>
            </a:tbl>
          </a:graphicData>
        </a:graphic>
      </p:graphicFrame>
      <p:sp>
        <p:nvSpPr>
          <p:cNvPr id="2" name="Title 1"/>
          <p:cNvSpPr>
            <a:spLocks noGrp="1"/>
          </p:cNvSpPr>
          <p:nvPr>
            <p:ph type="title"/>
          </p:nvPr>
        </p:nvSpPr>
        <p:spPr/>
        <p:txBody>
          <a:bodyPr/>
          <a:lstStyle/>
          <a:p>
            <a:r>
              <a:rPr lang="en-US" dirty="0" smtClean="0"/>
              <a:t>Lynx Results</a:t>
            </a:r>
            <a:endParaRPr lang="en-US" dirty="0"/>
          </a:p>
        </p:txBody>
      </p:sp>
      <p:sp>
        <p:nvSpPr>
          <p:cNvPr id="5" name="TextBox 4"/>
          <p:cNvSpPr txBox="1"/>
          <p:nvPr/>
        </p:nvSpPr>
        <p:spPr>
          <a:xfrm>
            <a:off x="2286000" y="3657600"/>
            <a:ext cx="4594719"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a:t>18.87% </a:t>
            </a:r>
            <a:r>
              <a:rPr lang="en-US" sz="2800" dirty="0" smtClean="0"/>
              <a:t>decrease </a:t>
            </a:r>
            <a:r>
              <a:rPr lang="en-US" sz="2800" dirty="0"/>
              <a:t>in </a:t>
            </a:r>
            <a:r>
              <a:rPr lang="en-US" sz="2800" dirty="0" smtClean="0"/>
              <a:t>MSE</a:t>
            </a:r>
          </a:p>
          <a:p>
            <a:pPr marL="285750" indent="-285750">
              <a:buFont typeface="Arial" panose="020B0604020202020204" pitchFamily="34" charset="0"/>
              <a:buChar char="•"/>
            </a:pPr>
            <a:r>
              <a:rPr lang="en-US" sz="2800" dirty="0"/>
              <a:t>7.97</a:t>
            </a:r>
            <a:r>
              <a:rPr lang="en-US" sz="2800" dirty="0" smtClean="0"/>
              <a:t>% improvement in MAD</a:t>
            </a:r>
          </a:p>
          <a:p>
            <a:endParaRPr lang="en-US" sz="2800" dirty="0"/>
          </a:p>
        </p:txBody>
      </p:sp>
    </p:spTree>
    <p:extLst>
      <p:ext uri="{BB962C8B-B14F-4D97-AF65-F5344CB8AC3E}">
        <p14:creationId xmlns:p14="http://schemas.microsoft.com/office/powerpoint/2010/main" val="1958587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Lynx Results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920" y="1524000"/>
            <a:ext cx="483108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11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1324329"/>
              </p:ext>
            </p:extLst>
          </p:nvPr>
        </p:nvGraphicFramePr>
        <p:xfrm>
          <a:off x="1714501" y="1447800"/>
          <a:ext cx="5714999" cy="3143250"/>
        </p:xfrm>
        <a:graphic>
          <a:graphicData uri="http://schemas.openxmlformats.org/drawingml/2006/table">
            <a:tbl>
              <a:tblPr>
                <a:tableStyleId>{073A0DAA-6AF3-43AB-8588-CEC1D06C72B9}</a:tableStyleId>
              </a:tblPr>
              <a:tblGrid>
                <a:gridCol w="1677798"/>
                <a:gridCol w="1258349"/>
                <a:gridCol w="1389426"/>
                <a:gridCol w="1389426"/>
              </a:tblGrid>
              <a:tr h="306308">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000" b="1" i="0" u="none" strike="noStrike" dirty="0" smtClean="0">
                        <a:solidFill>
                          <a:srgbClr val="000000"/>
                        </a:solidFill>
                        <a:effectLst/>
                        <a:latin typeface="+mn-lt"/>
                      </a:endParaRPr>
                    </a:p>
                  </a:txBody>
                  <a:tcPr marL="9525" marR="9525" marT="9525" marB="0" anchor="b"/>
                </a:tc>
                <a:tc>
                  <a:txBody>
                    <a:bodyPr/>
                    <a:lstStyle/>
                    <a:p>
                      <a:pPr algn="ctr" fontAlgn="b"/>
                      <a:r>
                        <a:rPr lang="en-US" sz="2000" u="none" strike="noStrike" dirty="0">
                          <a:effectLst/>
                        </a:rPr>
                        <a:t>Model</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MSE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MAD</a:t>
                      </a:r>
                      <a:endParaRPr lang="en-US" sz="2000" b="1" i="0" u="none" strike="noStrike">
                        <a:solidFill>
                          <a:srgbClr val="000000"/>
                        </a:solidFill>
                        <a:effectLst/>
                        <a:latin typeface="Calibri"/>
                      </a:endParaRPr>
                    </a:p>
                  </a:txBody>
                  <a:tcPr marL="9525" marR="9525" marT="9525" marB="0" anchor="b"/>
                </a:tc>
              </a:tr>
              <a:tr h="306308">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u="none" strike="noStrike" dirty="0" smtClean="0">
                          <a:effectLst/>
                        </a:rPr>
                        <a:t>1 month</a:t>
                      </a:r>
                      <a:endParaRPr lang="en-US" sz="2000" b="1" i="0" u="none" strike="noStrike" dirty="0" smtClean="0">
                        <a:solidFill>
                          <a:srgbClr val="000000"/>
                        </a:solidFill>
                        <a:effectLst/>
                        <a:latin typeface="+mn-lt"/>
                      </a:endParaRPr>
                    </a:p>
                  </a:txBody>
                  <a:tcPr marL="9525" marR="9525" marT="9525" marB="0" anchor="b"/>
                </a:tc>
                <a:tc>
                  <a:txBody>
                    <a:bodyPr/>
                    <a:lstStyle/>
                    <a:p>
                      <a:pPr algn="ctr" fontAlgn="b"/>
                      <a:r>
                        <a:rPr lang="en-US" sz="2000" u="none" strike="noStrike" dirty="0">
                          <a:effectLst/>
                        </a:rPr>
                        <a:t>ARIMA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3.68493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0.005016</a:t>
                      </a:r>
                      <a:endParaRPr lang="en-US" sz="2000" b="0" i="0" u="none" strike="noStrike" dirty="0">
                        <a:solidFill>
                          <a:srgbClr val="000000"/>
                        </a:solidFill>
                        <a:effectLst/>
                        <a:latin typeface="Calibri"/>
                      </a:endParaRPr>
                    </a:p>
                  </a:txBody>
                  <a:tcPr marL="9525" marR="9525" marT="9525" marB="0" anchor="b"/>
                </a:tc>
              </a:tr>
              <a:tr h="306308">
                <a:tc>
                  <a:txBody>
                    <a:bodyPr/>
                    <a:lstStyle/>
                    <a:p>
                      <a:pPr algn="ctr" fontAlgn="b"/>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ANN</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2.76375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0.004218</a:t>
                      </a:r>
                      <a:endParaRPr lang="en-US" sz="2000" b="0" i="0" u="none" strike="noStrike" dirty="0">
                        <a:solidFill>
                          <a:srgbClr val="000000"/>
                        </a:solidFill>
                        <a:effectLst/>
                        <a:latin typeface="Calibri"/>
                      </a:endParaRPr>
                    </a:p>
                  </a:txBody>
                  <a:tcPr marL="9525" marR="9525" marT="9525" marB="0" anchor="b"/>
                </a:tc>
              </a:tr>
              <a:tr h="306308">
                <a:tc>
                  <a:txBody>
                    <a:bodyPr/>
                    <a:lstStyle/>
                    <a:p>
                      <a:pPr algn="ctr" fontAlgn="b"/>
                      <a:endParaRPr lang="en-US" sz="2000" b="1"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Hybrid</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2.67259</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0.004146</a:t>
                      </a:r>
                      <a:endParaRPr lang="en-US" sz="2000" b="0" i="0" u="none" strike="noStrike" dirty="0">
                        <a:solidFill>
                          <a:srgbClr val="000000"/>
                        </a:solidFill>
                        <a:effectLst/>
                        <a:latin typeface="Calibri"/>
                      </a:endParaRPr>
                    </a:p>
                  </a:txBody>
                  <a:tcPr marL="9525" marR="9525" marT="9525" marB="0" anchor="b">
                    <a:solidFill>
                      <a:srgbClr val="E7F070"/>
                    </a:solidFill>
                  </a:tcPr>
                </a:tc>
              </a:tr>
              <a:tr h="306308">
                <a:tc>
                  <a:txBody>
                    <a:bodyPr/>
                    <a:lstStyle/>
                    <a:p>
                      <a:pPr algn="ctr" fontAlgn="b"/>
                      <a:r>
                        <a:rPr lang="en-US" sz="2000" u="none" strike="noStrike" dirty="0">
                          <a:effectLst/>
                        </a:rPr>
                        <a:t>6 month</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ARIMA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5.65747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0.0060447</a:t>
                      </a:r>
                      <a:endParaRPr lang="en-US" sz="2000" b="0" i="0" u="none" strike="noStrike" dirty="0">
                        <a:solidFill>
                          <a:srgbClr val="000000"/>
                        </a:solidFill>
                        <a:effectLst/>
                        <a:latin typeface="Calibri"/>
                      </a:endParaRPr>
                    </a:p>
                  </a:txBody>
                  <a:tcPr marL="9525" marR="9525" marT="9525" marB="0" anchor="b"/>
                </a:tc>
              </a:tr>
              <a:tr h="306308">
                <a:tc>
                  <a:txBody>
                    <a:bodyPr/>
                    <a:lstStyle/>
                    <a:p>
                      <a:pPr algn="ctr" fontAlgn="b"/>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ANN</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5.71096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0.0059458</a:t>
                      </a:r>
                      <a:endParaRPr lang="en-US" sz="2000" b="0" i="0" u="none" strike="noStrike" dirty="0">
                        <a:solidFill>
                          <a:srgbClr val="000000"/>
                        </a:solidFill>
                        <a:effectLst/>
                        <a:latin typeface="Calibri"/>
                      </a:endParaRPr>
                    </a:p>
                  </a:txBody>
                  <a:tcPr marL="9525" marR="9525" marT="9525" marB="0" anchor="b"/>
                </a:tc>
              </a:tr>
              <a:tr h="306308">
                <a:tc>
                  <a:txBody>
                    <a:bodyPr/>
                    <a:lstStyle/>
                    <a:p>
                      <a:pPr algn="ctr" fontAlgn="b"/>
                      <a:endParaRPr lang="en-US" sz="2000" b="1"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Hybrid</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5.65507</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0.0058823</a:t>
                      </a:r>
                      <a:endParaRPr lang="en-US" sz="2000" b="0" i="0" u="none" strike="noStrike" dirty="0">
                        <a:solidFill>
                          <a:srgbClr val="000000"/>
                        </a:solidFill>
                        <a:effectLst/>
                        <a:latin typeface="Calibri"/>
                      </a:endParaRPr>
                    </a:p>
                  </a:txBody>
                  <a:tcPr marL="9525" marR="9525" marT="9525" marB="0" anchor="b">
                    <a:solidFill>
                      <a:srgbClr val="E7F070"/>
                    </a:solidFill>
                  </a:tcPr>
                </a:tc>
              </a:tr>
              <a:tr h="306308">
                <a:tc>
                  <a:txBody>
                    <a:bodyPr/>
                    <a:lstStyle/>
                    <a:p>
                      <a:pPr algn="ctr" fontAlgn="b"/>
                      <a:r>
                        <a:rPr lang="en-US" sz="2000" u="none" strike="noStrike" dirty="0">
                          <a:effectLst/>
                        </a:rPr>
                        <a:t>12 month</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ARIMA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4.52977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0.0053597</a:t>
                      </a:r>
                      <a:endParaRPr lang="en-US" sz="2000" b="0" i="0" u="none" strike="noStrike" dirty="0">
                        <a:solidFill>
                          <a:srgbClr val="000000"/>
                        </a:solidFill>
                        <a:effectLst/>
                        <a:latin typeface="Calibri"/>
                      </a:endParaRPr>
                    </a:p>
                  </a:txBody>
                  <a:tcPr marL="9525" marR="9525" marT="9525" marB="0" anchor="b"/>
                </a:tc>
              </a:tr>
              <a:tr h="306308">
                <a:tc>
                  <a:txBody>
                    <a:bodyPr/>
                    <a:lstStyle/>
                    <a:p>
                      <a:pPr algn="ctr" fontAlgn="b"/>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ANN</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4.52657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0.0052513</a:t>
                      </a:r>
                      <a:endParaRPr lang="en-US" sz="2000" b="0" i="0" u="none" strike="noStrike" dirty="0">
                        <a:solidFill>
                          <a:srgbClr val="000000"/>
                        </a:solidFill>
                        <a:effectLst/>
                        <a:latin typeface="Calibri"/>
                      </a:endParaRPr>
                    </a:p>
                  </a:txBody>
                  <a:tcPr marL="9525" marR="9525" marT="9525" marB="0" anchor="b"/>
                </a:tc>
              </a:tr>
              <a:tr h="306308">
                <a:tc>
                  <a:txBody>
                    <a:bodyPr/>
                    <a:lstStyle/>
                    <a:p>
                      <a:pPr algn="ctr" fontAlgn="b"/>
                      <a:endParaRPr lang="en-US" sz="2000" b="1"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Hybrid</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4.35907</a:t>
                      </a:r>
                      <a:endParaRPr lang="en-US" sz="2000" b="0" i="0" u="none" strike="noStrike" dirty="0">
                        <a:solidFill>
                          <a:srgbClr val="000000"/>
                        </a:solidFill>
                        <a:effectLst/>
                        <a:latin typeface="Calibri"/>
                      </a:endParaRPr>
                    </a:p>
                  </a:txBody>
                  <a:tcPr marL="9525" marR="9525" marT="9525" marB="0" anchor="b">
                    <a:solidFill>
                      <a:srgbClr val="E7F070"/>
                    </a:solidFill>
                  </a:tcPr>
                </a:tc>
                <a:tc>
                  <a:txBody>
                    <a:bodyPr/>
                    <a:lstStyle/>
                    <a:p>
                      <a:pPr algn="ctr" fontAlgn="b"/>
                      <a:r>
                        <a:rPr lang="en-US" sz="2000" u="none" strike="noStrike" dirty="0">
                          <a:effectLst/>
                        </a:rPr>
                        <a:t>0.0051212</a:t>
                      </a:r>
                      <a:endParaRPr lang="en-US" sz="2000" b="0" i="0" u="none" strike="noStrike" dirty="0">
                        <a:solidFill>
                          <a:srgbClr val="000000"/>
                        </a:solidFill>
                        <a:effectLst/>
                        <a:latin typeface="Calibri"/>
                      </a:endParaRPr>
                    </a:p>
                  </a:txBody>
                  <a:tcPr marL="9525" marR="9525" marT="9525" marB="0" anchor="b">
                    <a:solidFill>
                      <a:srgbClr val="E7F070"/>
                    </a:solidFill>
                  </a:tcPr>
                </a:tc>
              </a:tr>
            </a:tbl>
          </a:graphicData>
        </a:graphic>
      </p:graphicFrame>
      <p:sp>
        <p:nvSpPr>
          <p:cNvPr id="2" name="Title 1"/>
          <p:cNvSpPr>
            <a:spLocks noGrp="1"/>
          </p:cNvSpPr>
          <p:nvPr>
            <p:ph type="title"/>
          </p:nvPr>
        </p:nvSpPr>
        <p:spPr/>
        <p:txBody>
          <a:bodyPr/>
          <a:lstStyle/>
          <a:p>
            <a:r>
              <a:rPr lang="en-US" dirty="0" smtClean="0"/>
              <a:t>Pound/Dollar Conversion</a:t>
            </a:r>
            <a:endParaRPr lang="en-US" dirty="0"/>
          </a:p>
        </p:txBody>
      </p:sp>
      <p:sp>
        <p:nvSpPr>
          <p:cNvPr id="5" name="TextBox 4"/>
          <p:cNvSpPr txBox="1"/>
          <p:nvPr/>
        </p:nvSpPr>
        <p:spPr>
          <a:xfrm>
            <a:off x="1524000" y="4876800"/>
            <a:ext cx="6562502"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Shows improvement across three different time horizons. </a:t>
            </a:r>
          </a:p>
          <a:p>
            <a:pPr marL="285750" indent="-285750">
              <a:buFont typeface="Arial" panose="020B0604020202020204" pitchFamily="34" charset="0"/>
              <a:buChar char="•"/>
            </a:pPr>
            <a:r>
              <a:rPr lang="en-US" dirty="0" smtClean="0"/>
              <a:t>ARIMA model shows that a simple random walk is the best model</a:t>
            </a:r>
            <a:endParaRPr lang="en-US" dirty="0"/>
          </a:p>
        </p:txBody>
      </p:sp>
    </p:spTree>
    <p:extLst>
      <p:ext uri="{BB962C8B-B14F-4D97-AF65-F5344CB8AC3E}">
        <p14:creationId xmlns:p14="http://schemas.microsoft.com/office/powerpoint/2010/main" val="3575703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Tuning of neural network was done to get optimal predictions</a:t>
            </a:r>
          </a:p>
          <a:p>
            <a:pPr lvl="2"/>
            <a:r>
              <a:rPr lang="en-US" dirty="0" smtClean="0"/>
              <a:t>4x4x1 network for sunspot data</a:t>
            </a:r>
          </a:p>
          <a:p>
            <a:pPr lvl="2"/>
            <a:r>
              <a:rPr lang="en-US" dirty="0" smtClean="0"/>
              <a:t>7x5x1 for lynx data</a:t>
            </a:r>
          </a:p>
          <a:p>
            <a:pPr lvl="2"/>
            <a:r>
              <a:rPr lang="en-US" dirty="0" smtClean="0"/>
              <a:t>7x6x1 for exchange rate data</a:t>
            </a:r>
          </a:p>
          <a:p>
            <a:pPr marL="571500" indent="-457200"/>
            <a:endParaRPr lang="en-US" dirty="0" smtClean="0"/>
          </a:p>
          <a:p>
            <a:pPr marL="571500" indent="-457200"/>
            <a:r>
              <a:rPr lang="en-US" dirty="0" smtClean="0"/>
              <a:t>ARIMA for exchange rate becomes random walk</a:t>
            </a:r>
          </a:p>
          <a:p>
            <a:endParaRPr lang="en-US" dirty="0"/>
          </a:p>
        </p:txBody>
      </p:sp>
      <p:sp>
        <p:nvSpPr>
          <p:cNvPr id="2" name="Title 1"/>
          <p:cNvSpPr>
            <a:spLocks noGrp="1"/>
          </p:cNvSpPr>
          <p:nvPr>
            <p:ph type="title"/>
          </p:nvPr>
        </p:nvSpPr>
        <p:spPr/>
        <p:txBody>
          <a:bodyPr/>
          <a:lstStyle/>
          <a:p>
            <a:r>
              <a:rPr lang="en-US" dirty="0" smtClean="0"/>
              <a:t>Additional Results</a:t>
            </a:r>
            <a:endParaRPr lang="en-US" dirty="0"/>
          </a:p>
        </p:txBody>
      </p:sp>
    </p:spTree>
    <p:extLst>
      <p:ext uri="{BB962C8B-B14F-4D97-AF65-F5344CB8AC3E}">
        <p14:creationId xmlns:p14="http://schemas.microsoft.com/office/powerpoint/2010/main" val="3485766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Artificial neural nets alone seem to be an improvement over standard ARIMA.</a:t>
            </a:r>
          </a:p>
          <a:p>
            <a:r>
              <a:rPr lang="en-US" dirty="0" smtClean="0"/>
              <a:t>The empirical </a:t>
            </a:r>
            <a:r>
              <a:rPr lang="en-US" dirty="0"/>
              <a:t>results with three real data sets clearly suggest that the hybrid model is </a:t>
            </a:r>
            <a:r>
              <a:rPr lang="en-US" dirty="0" smtClean="0"/>
              <a:t>able to </a:t>
            </a:r>
            <a:r>
              <a:rPr lang="en-US" dirty="0"/>
              <a:t>outperform </a:t>
            </a:r>
            <a:r>
              <a:rPr lang="en-US" dirty="0" smtClean="0"/>
              <a:t>each component </a:t>
            </a:r>
            <a:r>
              <a:rPr lang="en-US" dirty="0"/>
              <a:t>model used in isolation</a:t>
            </a:r>
            <a:r>
              <a:rPr lang="en-US" dirty="0" smtClean="0"/>
              <a:t>.</a:t>
            </a:r>
            <a:endParaRPr lang="en-US" dirty="0"/>
          </a:p>
        </p:txBody>
      </p:sp>
      <p:sp>
        <p:nvSpPr>
          <p:cNvPr id="2" name="Title 1"/>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1347834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Theoretical as well empirical evidences </a:t>
            </a:r>
            <a:r>
              <a:rPr lang="en-US" dirty="0" smtClean="0"/>
              <a:t>suggests using </a:t>
            </a:r>
            <a:r>
              <a:rPr lang="en-US" dirty="0"/>
              <a:t>dissimilar models or models that disagree </a:t>
            </a:r>
            <a:r>
              <a:rPr lang="en-US" dirty="0" smtClean="0"/>
              <a:t>with each </a:t>
            </a:r>
            <a:r>
              <a:rPr lang="en-US" dirty="0"/>
              <a:t>other strongly, the hybrid </a:t>
            </a:r>
            <a:r>
              <a:rPr lang="en-US" dirty="0" smtClean="0"/>
              <a:t>model will </a:t>
            </a:r>
            <a:r>
              <a:rPr lang="en-US" dirty="0"/>
              <a:t>have lower generalization variance or </a:t>
            </a:r>
            <a:r>
              <a:rPr lang="en-US" dirty="0" smtClean="0"/>
              <a:t>error.</a:t>
            </a:r>
          </a:p>
          <a:p>
            <a:r>
              <a:rPr lang="en-US" dirty="0"/>
              <a:t>using the hybrid method </a:t>
            </a:r>
            <a:r>
              <a:rPr lang="en-US" dirty="0" smtClean="0"/>
              <a:t>can reduce </a:t>
            </a:r>
            <a:r>
              <a:rPr lang="en-US" dirty="0"/>
              <a:t>the model </a:t>
            </a:r>
            <a:r>
              <a:rPr lang="en-US" dirty="0" smtClean="0"/>
              <a:t>uncertainty</a:t>
            </a:r>
          </a:p>
          <a:p>
            <a:r>
              <a:rPr lang="en-US" dirty="0" smtClean="0"/>
              <a:t>fitting </a:t>
            </a:r>
            <a:r>
              <a:rPr lang="en-US" dirty="0"/>
              <a:t>the ARIMA model </a:t>
            </a:r>
            <a:r>
              <a:rPr lang="en-US" dirty="0" smtClean="0"/>
              <a:t>first </a:t>
            </a:r>
            <a:r>
              <a:rPr lang="en-US" dirty="0"/>
              <a:t>to the data, </a:t>
            </a:r>
            <a:r>
              <a:rPr lang="en-US" dirty="0" smtClean="0"/>
              <a:t>the overfitting </a:t>
            </a:r>
            <a:r>
              <a:rPr lang="en-US" dirty="0"/>
              <a:t>problem that is </a:t>
            </a:r>
            <a:r>
              <a:rPr lang="en-US" dirty="0" smtClean="0"/>
              <a:t>related </a:t>
            </a:r>
            <a:r>
              <a:rPr lang="en-US" dirty="0"/>
              <a:t>to neural network models can </a:t>
            </a:r>
            <a:r>
              <a:rPr lang="en-US" dirty="0" smtClean="0"/>
              <a:t>be eased.</a:t>
            </a:r>
            <a:endParaRPr lang="en-US" dirty="0"/>
          </a:p>
        </p:txBody>
      </p:sp>
      <p:sp>
        <p:nvSpPr>
          <p:cNvPr id="2" name="Title 1"/>
          <p:cNvSpPr>
            <a:spLocks noGrp="1"/>
          </p:cNvSpPr>
          <p:nvPr>
            <p:ph type="title"/>
          </p:nvPr>
        </p:nvSpPr>
        <p:spPr/>
        <p:txBody>
          <a:bodyPr/>
          <a:lstStyle/>
          <a:p>
            <a:r>
              <a:rPr lang="en-US" dirty="0" smtClean="0"/>
              <a:t>Conclusions cont.</a:t>
            </a:r>
            <a:endParaRPr lang="en-US" dirty="0"/>
          </a:p>
        </p:txBody>
      </p:sp>
    </p:spTree>
    <p:extLst>
      <p:ext uri="{BB962C8B-B14F-4D97-AF65-F5344CB8AC3E}">
        <p14:creationId xmlns:p14="http://schemas.microsoft.com/office/powerpoint/2010/main" val="299996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Background</a:t>
            </a:r>
          </a:p>
          <a:p>
            <a:r>
              <a:rPr lang="en-US" dirty="0" smtClean="0"/>
              <a:t>Methodology</a:t>
            </a:r>
          </a:p>
          <a:p>
            <a:r>
              <a:rPr lang="en-US" dirty="0" smtClean="0"/>
              <a:t>Data</a:t>
            </a:r>
          </a:p>
          <a:p>
            <a:r>
              <a:rPr lang="en-US" dirty="0" smtClean="0"/>
              <a:t>Results</a:t>
            </a:r>
          </a:p>
          <a:p>
            <a:r>
              <a:rPr lang="en-US" dirty="0" smtClean="0"/>
              <a:t>Conclusion</a:t>
            </a:r>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396073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Forecasting</a:t>
            </a:r>
          </a:p>
          <a:p>
            <a:pPr lvl="2"/>
            <a:r>
              <a:rPr lang="en-US" dirty="0" smtClean="0"/>
              <a:t>Past observations to develop a model</a:t>
            </a:r>
          </a:p>
          <a:p>
            <a:pPr lvl="2"/>
            <a:r>
              <a:rPr lang="en-US" dirty="0" smtClean="0"/>
              <a:t>Model is then used to forecast future values</a:t>
            </a:r>
          </a:p>
          <a:p>
            <a:r>
              <a:rPr lang="en-US" dirty="0" smtClean="0"/>
              <a:t>Linear Methods</a:t>
            </a:r>
          </a:p>
          <a:p>
            <a:pPr lvl="2">
              <a:buFont typeface="Wingdings" panose="05000000000000000000" pitchFamily="2" charset="2"/>
              <a:buChar char="§"/>
            </a:pPr>
            <a:r>
              <a:rPr lang="en-US" dirty="0" smtClean="0"/>
              <a:t>Auto Regressive</a:t>
            </a:r>
          </a:p>
          <a:p>
            <a:pPr lvl="2">
              <a:buFont typeface="Wingdings" panose="05000000000000000000" pitchFamily="2" charset="2"/>
              <a:buChar char="§"/>
            </a:pPr>
            <a:r>
              <a:rPr lang="en-US" dirty="0" smtClean="0"/>
              <a:t>Moving Average</a:t>
            </a:r>
          </a:p>
          <a:p>
            <a:pPr lvl="2">
              <a:buFont typeface="Wingdings" panose="05000000000000000000" pitchFamily="2" charset="2"/>
              <a:buChar char="§"/>
            </a:pPr>
            <a:r>
              <a:rPr lang="en-US" dirty="0" smtClean="0"/>
              <a:t>Exponential smoothing</a:t>
            </a:r>
          </a:p>
          <a:p>
            <a:r>
              <a:rPr lang="en-US" dirty="0" smtClean="0"/>
              <a:t>Non-Linear Methods</a:t>
            </a:r>
          </a:p>
          <a:p>
            <a:pPr lvl="2">
              <a:buFont typeface="Wingdings" panose="05000000000000000000" pitchFamily="2" charset="2"/>
              <a:buChar char="§"/>
            </a:pPr>
            <a:r>
              <a:rPr lang="en-US" dirty="0" smtClean="0"/>
              <a:t>Bilinear </a:t>
            </a:r>
            <a:r>
              <a:rPr lang="en-US" dirty="0"/>
              <a:t>model </a:t>
            </a:r>
          </a:p>
          <a:p>
            <a:pPr lvl="2">
              <a:buFont typeface="Wingdings" panose="05000000000000000000" pitchFamily="2" charset="2"/>
              <a:buChar char="§"/>
            </a:pPr>
            <a:r>
              <a:rPr lang="en-US" dirty="0" smtClean="0"/>
              <a:t>Threshold autoregressive </a:t>
            </a:r>
            <a:r>
              <a:rPr lang="en-US" dirty="0"/>
              <a:t>(TAR) model </a:t>
            </a:r>
            <a:endParaRPr lang="en-US" dirty="0" smtClean="0"/>
          </a:p>
          <a:p>
            <a:pPr lvl="2">
              <a:buFont typeface="Wingdings" panose="05000000000000000000" pitchFamily="2" charset="2"/>
              <a:buChar char="§"/>
            </a:pPr>
            <a:r>
              <a:rPr lang="en-US" dirty="0" smtClean="0"/>
              <a:t>Autoregressive </a:t>
            </a:r>
            <a:r>
              <a:rPr lang="en-US" dirty="0"/>
              <a:t>conditional </a:t>
            </a:r>
            <a:r>
              <a:rPr lang="en-US" dirty="0" smtClean="0"/>
              <a:t>heteroskedastic (ARCH)</a:t>
            </a:r>
          </a:p>
          <a:p>
            <a:pPr lvl="2">
              <a:buFont typeface="Wingdings" panose="05000000000000000000" pitchFamily="2" charset="2"/>
              <a:buChar char="§"/>
            </a:pPr>
            <a:r>
              <a:rPr lang="en-US" dirty="0" smtClean="0"/>
              <a:t>More recently artificial neural networks (ANN) and other machine learning </a:t>
            </a:r>
            <a:endParaRPr lang="en-US" dirty="0"/>
          </a:p>
          <a:p>
            <a:pPr marL="114300" indent="0">
              <a:buNone/>
            </a:pPr>
            <a:endParaRPr lang="en-US" dirty="0" smtClean="0"/>
          </a:p>
          <a:p>
            <a:endParaRPr lang="en-US" dirty="0" smtClean="0"/>
          </a:p>
          <a:p>
            <a:pPr marL="0" indent="0">
              <a:buNone/>
            </a:pPr>
            <a:endParaRPr lang="en-US" dirty="0"/>
          </a:p>
        </p:txBody>
      </p:sp>
      <p:sp>
        <p:nvSpPr>
          <p:cNvPr id="2" name="Title 1"/>
          <p:cNvSpPr>
            <a:spLocks noGrp="1"/>
          </p:cNvSpPr>
          <p:nvPr>
            <p:ph type="title"/>
          </p:nvPr>
        </p:nvSpPr>
        <p:spPr/>
        <p:txBody>
          <a:bodyPr>
            <a:normAutofit/>
          </a:bodyPr>
          <a:lstStyle/>
          <a:p>
            <a:r>
              <a:rPr lang="en-US" dirty="0" smtClean="0"/>
              <a:t>Traditional Time series forecasting models</a:t>
            </a:r>
            <a:endParaRPr lang="en-US" dirty="0"/>
          </a:p>
        </p:txBody>
      </p:sp>
      <p:grpSp>
        <p:nvGrpSpPr>
          <p:cNvPr id="4" name="Group 3"/>
          <p:cNvGrpSpPr/>
          <p:nvPr/>
        </p:nvGrpSpPr>
        <p:grpSpPr>
          <a:xfrm>
            <a:off x="5715000" y="2743200"/>
            <a:ext cx="2775523" cy="1631509"/>
            <a:chOff x="2418835" y="4547645"/>
            <a:chExt cx="3269772" cy="1942619"/>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8835" y="4547645"/>
              <a:ext cx="3269772" cy="1942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24386" y="6095999"/>
              <a:ext cx="237160" cy="394265"/>
            </a:xfrm>
            <a:prstGeom prst="rect">
              <a:avLst/>
            </a:prstGeom>
            <a:noFill/>
          </p:spPr>
          <p:txBody>
            <a:bodyPr wrap="none" rtlCol="0">
              <a:spAutoFit/>
            </a:bodyPr>
            <a:lstStyle/>
            <a:p>
              <a:endParaRPr lang="en-US" sz="1600" dirty="0"/>
            </a:p>
          </p:txBody>
        </p:sp>
      </p:grpSp>
    </p:spTree>
    <p:extLst>
      <p:ext uri="{BB962C8B-B14F-4D97-AF65-F5344CB8AC3E}">
        <p14:creationId xmlns:p14="http://schemas.microsoft.com/office/powerpoint/2010/main" val="1582484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Autoregressive Integrated Moving Average (ARIMA) Models:</a:t>
            </a:r>
            <a:endParaRPr lang="en-US" dirty="0"/>
          </a:p>
          <a:p>
            <a:r>
              <a:rPr lang="en-US" dirty="0"/>
              <a:t>Refer to models where the dependent variable depends on its own past history as well as the past history of random shocks to its process.  </a:t>
            </a:r>
            <a:endParaRPr lang="en-US" dirty="0" smtClean="0"/>
          </a:p>
          <a:p>
            <a:pPr lvl="2"/>
            <a:r>
              <a:rPr lang="en-US" dirty="0"/>
              <a:t>Auto Regressive (AR)</a:t>
            </a:r>
          </a:p>
          <a:p>
            <a:pPr lvl="2"/>
            <a:r>
              <a:rPr lang="en-US" dirty="0"/>
              <a:t>Integrated (I)</a:t>
            </a:r>
          </a:p>
          <a:p>
            <a:pPr lvl="2"/>
            <a:r>
              <a:rPr lang="en-US" dirty="0"/>
              <a:t>Moving Average (MA</a:t>
            </a:r>
            <a:r>
              <a:rPr lang="en-US" dirty="0" smtClean="0"/>
              <a:t>)</a:t>
            </a:r>
          </a:p>
          <a:p>
            <a:r>
              <a:rPr lang="en-US" dirty="0" smtClean="0"/>
              <a:t>An </a:t>
            </a:r>
            <a:r>
              <a:rPr lang="en-US" dirty="0"/>
              <a:t>ARIMA(p, d, q) is represented by three parameters: p, d, and q, where p is the degree of autoregressive, d is the degree of integration, and q is the degree of moving average</a:t>
            </a:r>
            <a:r>
              <a:rPr lang="en-US" dirty="0" smtClean="0"/>
              <a:t>.</a:t>
            </a:r>
            <a:r>
              <a:rPr lang="en-US" dirty="0"/>
              <a:t>	</a:t>
            </a:r>
          </a:p>
        </p:txBody>
      </p:sp>
      <p:sp>
        <p:nvSpPr>
          <p:cNvPr id="3" name="Title 2"/>
          <p:cNvSpPr>
            <a:spLocks noGrp="1"/>
          </p:cNvSpPr>
          <p:nvPr>
            <p:ph type="title"/>
          </p:nvPr>
        </p:nvSpPr>
        <p:spPr/>
        <p:txBody>
          <a:bodyPr/>
          <a:lstStyle/>
          <a:p>
            <a:r>
              <a:rPr lang="en-US" dirty="0"/>
              <a:t>ARIMA</a:t>
            </a:r>
          </a:p>
        </p:txBody>
      </p:sp>
    </p:spTree>
    <p:extLst>
      <p:ext uri="{BB962C8B-B14F-4D97-AF65-F5344CB8AC3E}">
        <p14:creationId xmlns:p14="http://schemas.microsoft.com/office/powerpoint/2010/main" val="2650198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r>
                  <a:rPr lang="en-US" dirty="0" smtClean="0"/>
                  <a:t>An </a:t>
                </a:r>
                <a:r>
                  <a:rPr lang="en-US" dirty="0"/>
                  <a:t>ARIMA (1,0,0)=AR(1) process: </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a:rPr>
                          </m:ctrlPr>
                        </m:sSubPr>
                        <m:e>
                          <m:r>
                            <a:rPr lang="en-US" sz="3200" i="1">
                              <a:latin typeface="Cambria Math"/>
                            </a:rPr>
                            <m:t>𝑦</m:t>
                          </m:r>
                        </m:e>
                        <m:sub>
                          <m:r>
                            <a:rPr lang="en-US" sz="3200" i="1">
                              <a:latin typeface="Cambria Math"/>
                            </a:rPr>
                            <m:t>𝑡</m:t>
                          </m:r>
                        </m:sub>
                      </m:sSub>
                      <m:r>
                        <a:rPr lang="en-US" sz="3200" i="1">
                          <a:latin typeface="Cambria Math"/>
                        </a:rPr>
                        <m:t>=</m:t>
                      </m:r>
                      <m:r>
                        <a:rPr lang="en-US" sz="3200" i="1">
                          <a:latin typeface="Cambria Math"/>
                          <a:ea typeface="Cambria Math"/>
                        </a:rPr>
                        <m:t>𝜌</m:t>
                      </m:r>
                      <m:sSub>
                        <m:sSubPr>
                          <m:ctrlPr>
                            <a:rPr lang="en-US" sz="3200" i="1">
                              <a:latin typeface="Cambria Math"/>
                              <a:ea typeface="Cambria Math"/>
                            </a:rPr>
                          </m:ctrlPr>
                        </m:sSubPr>
                        <m:e>
                          <m:r>
                            <a:rPr lang="en-US" sz="3200" i="1">
                              <a:latin typeface="Cambria Math"/>
                              <a:ea typeface="Cambria Math"/>
                            </a:rPr>
                            <m:t>𝑦</m:t>
                          </m:r>
                        </m:e>
                        <m:sub>
                          <m:r>
                            <a:rPr lang="en-US" sz="3200" i="1">
                              <a:latin typeface="Cambria Math"/>
                              <a:ea typeface="Cambria Math"/>
                            </a:rPr>
                            <m:t>𝑡</m:t>
                          </m:r>
                          <m:r>
                            <a:rPr lang="en-US" sz="3200" i="1">
                              <a:latin typeface="Cambria Math"/>
                              <a:ea typeface="Cambria Math"/>
                            </a:rPr>
                            <m:t>−1</m:t>
                          </m:r>
                        </m:sub>
                      </m:sSub>
                      <m:r>
                        <a:rPr lang="en-US" sz="3200" i="1">
                          <a:latin typeface="Cambria Math"/>
                          <a:ea typeface="Cambria Math"/>
                        </a:rPr>
                        <m:t>+</m:t>
                      </m:r>
                      <m:sSub>
                        <m:sSubPr>
                          <m:ctrlPr>
                            <a:rPr lang="en-US" sz="3200" i="1">
                              <a:latin typeface="Cambria Math"/>
                              <a:ea typeface="Cambria Math"/>
                            </a:rPr>
                          </m:ctrlPr>
                        </m:sSubPr>
                        <m:e>
                          <m:r>
                            <a:rPr lang="en-US" sz="3200" i="1">
                              <a:latin typeface="Cambria Math"/>
                              <a:ea typeface="Cambria Math"/>
                            </a:rPr>
                            <m:t>𝑣</m:t>
                          </m:r>
                        </m:e>
                        <m:sub>
                          <m:r>
                            <a:rPr lang="en-US" sz="3200" i="1">
                              <a:latin typeface="Cambria Math"/>
                              <a:ea typeface="Cambria Math"/>
                            </a:rPr>
                            <m:t>𝑡</m:t>
                          </m:r>
                        </m:sub>
                      </m:sSub>
                    </m:oMath>
                  </m:oMathPara>
                </a14:m>
                <a:endParaRPr lang="en-US" sz="3200" dirty="0"/>
              </a:p>
              <a:p>
                <a:r>
                  <a:rPr lang="en-US" dirty="0" smtClean="0"/>
                  <a:t>An </a:t>
                </a:r>
                <a:r>
                  <a:rPr lang="en-US" dirty="0"/>
                  <a:t>ARIMA (0,0,1)=MA(1) process: </a:t>
                </a:r>
                <a:endParaRPr lang="en-US"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sz="3000" i="1">
                              <a:latin typeface="Cambria Math"/>
                            </a:rPr>
                          </m:ctrlPr>
                        </m:sSubPr>
                        <m:e>
                          <m:r>
                            <a:rPr lang="en-US" sz="3000" i="1">
                              <a:latin typeface="Cambria Math"/>
                            </a:rPr>
                            <m:t>𝑦</m:t>
                          </m:r>
                        </m:e>
                        <m:sub>
                          <m:r>
                            <a:rPr lang="en-US" sz="3000" i="1">
                              <a:latin typeface="Cambria Math"/>
                            </a:rPr>
                            <m:t>𝑡</m:t>
                          </m:r>
                        </m:sub>
                      </m:sSub>
                      <m:r>
                        <a:rPr lang="en-US" sz="3000" i="1">
                          <a:latin typeface="Cambria Math"/>
                        </a:rPr>
                        <m:t>=</m:t>
                      </m:r>
                      <m:sSub>
                        <m:sSubPr>
                          <m:ctrlPr>
                            <a:rPr lang="en-US" sz="3000" i="1">
                              <a:latin typeface="Cambria Math"/>
                              <a:ea typeface="Cambria Math"/>
                            </a:rPr>
                          </m:ctrlPr>
                        </m:sSubPr>
                        <m:e>
                          <m:r>
                            <a:rPr lang="en-US" sz="3000" i="1">
                              <a:latin typeface="Cambria Math"/>
                              <a:ea typeface="Cambria Math"/>
                            </a:rPr>
                            <m:t>𝑒</m:t>
                          </m:r>
                        </m:e>
                        <m:sub>
                          <m:r>
                            <a:rPr lang="en-US" sz="3000" i="1">
                              <a:latin typeface="Cambria Math"/>
                              <a:ea typeface="Cambria Math"/>
                            </a:rPr>
                            <m:t>𝑡</m:t>
                          </m:r>
                        </m:sub>
                      </m:sSub>
                      <m:r>
                        <a:rPr lang="en-US" sz="3000" i="1">
                          <a:latin typeface="Cambria Math"/>
                          <a:ea typeface="Cambria Math"/>
                        </a:rPr>
                        <m:t>+</m:t>
                      </m:r>
                      <m:r>
                        <a:rPr lang="en-US" sz="3000" i="1">
                          <a:latin typeface="Cambria Math"/>
                          <a:ea typeface="Cambria Math"/>
                        </a:rPr>
                        <m:t>𝛼</m:t>
                      </m:r>
                      <m:sSub>
                        <m:sSubPr>
                          <m:ctrlPr>
                            <a:rPr lang="en-US" sz="3000" i="1">
                              <a:latin typeface="Cambria Math"/>
                              <a:ea typeface="Cambria Math"/>
                            </a:rPr>
                          </m:ctrlPr>
                        </m:sSubPr>
                        <m:e>
                          <m:r>
                            <a:rPr lang="en-US" sz="3000" i="1">
                              <a:latin typeface="Cambria Math"/>
                              <a:ea typeface="Cambria Math"/>
                            </a:rPr>
                            <m:t>𝑒</m:t>
                          </m:r>
                        </m:e>
                        <m:sub>
                          <m:r>
                            <a:rPr lang="en-US" sz="3000" i="1">
                              <a:latin typeface="Cambria Math"/>
                              <a:ea typeface="Cambria Math"/>
                            </a:rPr>
                            <m:t>𝑡</m:t>
                          </m:r>
                          <m:r>
                            <a:rPr lang="en-US" sz="3000" i="1">
                              <a:latin typeface="Cambria Math"/>
                              <a:ea typeface="Cambria Math"/>
                            </a:rPr>
                            <m:t>−1</m:t>
                          </m:r>
                        </m:sub>
                      </m:sSub>
                    </m:oMath>
                  </m:oMathPara>
                </a14:m>
                <a:endParaRPr lang="en-US" sz="3000" dirty="0"/>
              </a:p>
              <a:p>
                <a:r>
                  <a:rPr lang="en-US" dirty="0" smtClean="0"/>
                  <a:t>An </a:t>
                </a:r>
                <a:r>
                  <a:rPr lang="en-US" dirty="0"/>
                  <a:t>ARIMA (0,1,0)=I(1) process</a:t>
                </a:r>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sz="3000" i="1">
                              <a:latin typeface="Cambria Math"/>
                            </a:rPr>
                          </m:ctrlPr>
                        </m:sSubPr>
                        <m:e>
                          <m:r>
                            <a:rPr lang="en-US" sz="3000" i="1">
                              <a:latin typeface="Cambria Math"/>
                            </a:rPr>
                            <m:t>𝑦</m:t>
                          </m:r>
                        </m:e>
                        <m:sub>
                          <m:r>
                            <a:rPr lang="en-US" sz="3000" i="1">
                              <a:latin typeface="Cambria Math"/>
                            </a:rPr>
                            <m:t>𝑡</m:t>
                          </m:r>
                        </m:sub>
                      </m:sSub>
                      <m:r>
                        <a:rPr lang="en-US" sz="3000" i="1">
                          <a:latin typeface="Cambria Math"/>
                        </a:rPr>
                        <m:t>=</m:t>
                      </m:r>
                      <m:sSub>
                        <m:sSubPr>
                          <m:ctrlPr>
                            <a:rPr lang="en-US" sz="3000" i="1">
                              <a:latin typeface="Cambria Math"/>
                              <a:ea typeface="Cambria Math"/>
                            </a:rPr>
                          </m:ctrlPr>
                        </m:sSubPr>
                        <m:e>
                          <m:r>
                            <a:rPr lang="en-US" sz="3000" i="1">
                              <a:latin typeface="Cambria Math"/>
                              <a:ea typeface="Cambria Math"/>
                            </a:rPr>
                            <m:t>𝑦</m:t>
                          </m:r>
                        </m:e>
                        <m:sub>
                          <m:r>
                            <a:rPr lang="en-US" sz="3000" i="1">
                              <a:latin typeface="Cambria Math"/>
                              <a:ea typeface="Cambria Math"/>
                            </a:rPr>
                            <m:t>𝑡</m:t>
                          </m:r>
                          <m:r>
                            <a:rPr lang="en-US" sz="3000" i="1">
                              <a:latin typeface="Cambria Math"/>
                              <a:ea typeface="Cambria Math"/>
                            </a:rPr>
                            <m:t>−1</m:t>
                          </m:r>
                        </m:sub>
                      </m:sSub>
                      <m:r>
                        <a:rPr lang="en-US" sz="3000" i="1">
                          <a:latin typeface="Cambria Math"/>
                          <a:ea typeface="Cambria Math"/>
                        </a:rPr>
                        <m:t>+</m:t>
                      </m:r>
                      <m:sSub>
                        <m:sSubPr>
                          <m:ctrlPr>
                            <a:rPr lang="en-US" sz="3000" i="1">
                              <a:latin typeface="Cambria Math"/>
                              <a:ea typeface="Cambria Math"/>
                            </a:rPr>
                          </m:ctrlPr>
                        </m:sSubPr>
                        <m:e>
                          <m:r>
                            <a:rPr lang="en-US" sz="3000" i="1">
                              <a:latin typeface="Cambria Math"/>
                              <a:ea typeface="Cambria Math"/>
                            </a:rPr>
                            <m:t>𝑢</m:t>
                          </m:r>
                        </m:e>
                        <m:sub>
                          <m:r>
                            <a:rPr lang="en-US" sz="3000" i="1">
                              <a:latin typeface="Cambria Math"/>
                              <a:ea typeface="Cambria Math"/>
                            </a:rPr>
                            <m:t>𝑡</m:t>
                          </m:r>
                        </m:sub>
                      </m:sSub>
                      <m:r>
                        <a:rPr lang="en-US" sz="3000" i="1">
                          <a:latin typeface="Cambria Math"/>
                          <a:ea typeface="Cambria Math"/>
                        </a:rPr>
                        <m:t> </m:t>
                      </m:r>
                      <m:r>
                        <a:rPr lang="en-US" sz="3000" i="1">
                          <a:latin typeface="Cambria Math"/>
                          <a:ea typeface="Cambria Math"/>
                        </a:rPr>
                        <m:t>𝑜𝑟</m:t>
                      </m:r>
                      <m:r>
                        <a:rPr lang="en-US" sz="3000" i="1">
                          <a:latin typeface="Cambria Math"/>
                          <a:ea typeface="Cambria Math"/>
                        </a:rPr>
                        <m:t> ∆</m:t>
                      </m:r>
                      <m:sSub>
                        <m:sSubPr>
                          <m:ctrlPr>
                            <a:rPr lang="en-US" sz="3000" i="1">
                              <a:latin typeface="Cambria Math"/>
                              <a:ea typeface="Cambria Math"/>
                            </a:rPr>
                          </m:ctrlPr>
                        </m:sSubPr>
                        <m:e>
                          <m:r>
                            <a:rPr lang="en-US" sz="3000" i="1">
                              <a:latin typeface="Cambria Math"/>
                              <a:ea typeface="Cambria Math"/>
                            </a:rPr>
                            <m:t>𝑦</m:t>
                          </m:r>
                        </m:e>
                        <m:sub>
                          <m:r>
                            <a:rPr lang="en-US" sz="3000" i="1">
                              <a:latin typeface="Cambria Math"/>
                              <a:ea typeface="Cambria Math"/>
                            </a:rPr>
                            <m:t>𝑡</m:t>
                          </m:r>
                        </m:sub>
                      </m:sSub>
                      <m:r>
                        <a:rPr lang="en-US" sz="3000" i="1">
                          <a:latin typeface="Cambria Math"/>
                          <a:ea typeface="Cambria Math"/>
                        </a:rPr>
                        <m:t>=</m:t>
                      </m:r>
                      <m:sSub>
                        <m:sSubPr>
                          <m:ctrlPr>
                            <a:rPr lang="en-US" sz="3000" i="1">
                              <a:latin typeface="Cambria Math"/>
                              <a:ea typeface="Cambria Math"/>
                            </a:rPr>
                          </m:ctrlPr>
                        </m:sSubPr>
                        <m:e>
                          <m:r>
                            <a:rPr lang="en-US" sz="3000" i="1">
                              <a:latin typeface="Cambria Math"/>
                              <a:ea typeface="Cambria Math"/>
                            </a:rPr>
                            <m:t>𝑢</m:t>
                          </m:r>
                        </m:e>
                        <m:sub>
                          <m:r>
                            <a:rPr lang="en-US" sz="3000" i="1">
                              <a:latin typeface="Cambria Math"/>
                              <a:ea typeface="Cambria Math"/>
                            </a:rPr>
                            <m:t>𝑡</m:t>
                          </m:r>
                        </m:sub>
                      </m:sSub>
                    </m:oMath>
                  </m:oMathPara>
                </a14:m>
                <a:endParaRPr lang="en-US" sz="3000" dirty="0"/>
              </a:p>
              <a:p>
                <a:r>
                  <a:rPr lang="en-US" dirty="0" smtClean="0"/>
                  <a:t>An </a:t>
                </a:r>
                <a:r>
                  <a:rPr lang="en-US" dirty="0"/>
                  <a:t>ARIMA (1,0,1)=ARMA(1,1) process: </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sz="3000" i="1">
                              <a:latin typeface="Cambria Math"/>
                            </a:rPr>
                          </m:ctrlPr>
                        </m:sSubPr>
                        <m:e>
                          <m:r>
                            <a:rPr lang="en-US" sz="3000" i="1">
                              <a:latin typeface="Cambria Math"/>
                            </a:rPr>
                            <m:t>𝑦</m:t>
                          </m:r>
                        </m:e>
                        <m:sub>
                          <m:r>
                            <a:rPr lang="en-US" sz="3000" i="1">
                              <a:latin typeface="Cambria Math"/>
                            </a:rPr>
                            <m:t>𝑡</m:t>
                          </m:r>
                        </m:sub>
                      </m:sSub>
                      <m:r>
                        <a:rPr lang="en-US" sz="3000" i="1">
                          <a:latin typeface="Cambria Math"/>
                        </a:rPr>
                        <m:t>=</m:t>
                      </m:r>
                      <m:r>
                        <a:rPr lang="en-US" sz="3000" i="1">
                          <a:latin typeface="Cambria Math"/>
                          <a:ea typeface="Cambria Math"/>
                        </a:rPr>
                        <m:t>𝜌</m:t>
                      </m:r>
                      <m:sSub>
                        <m:sSubPr>
                          <m:ctrlPr>
                            <a:rPr lang="en-US" sz="3000" i="1">
                              <a:latin typeface="Cambria Math"/>
                              <a:ea typeface="Cambria Math"/>
                            </a:rPr>
                          </m:ctrlPr>
                        </m:sSubPr>
                        <m:e>
                          <m:r>
                            <a:rPr lang="en-US" sz="3000" i="1">
                              <a:latin typeface="Cambria Math"/>
                              <a:ea typeface="Cambria Math"/>
                            </a:rPr>
                            <m:t>𝑦</m:t>
                          </m:r>
                        </m:e>
                        <m:sub>
                          <m:r>
                            <a:rPr lang="en-US" sz="3000" i="1">
                              <a:latin typeface="Cambria Math"/>
                              <a:ea typeface="Cambria Math"/>
                            </a:rPr>
                            <m:t>𝑡</m:t>
                          </m:r>
                          <m:r>
                            <a:rPr lang="en-US" sz="3000" i="1">
                              <a:latin typeface="Cambria Math"/>
                              <a:ea typeface="Cambria Math"/>
                            </a:rPr>
                            <m:t>−1</m:t>
                          </m:r>
                        </m:sub>
                      </m:sSub>
                      <m:r>
                        <a:rPr lang="en-US" sz="3000" i="1">
                          <a:latin typeface="Cambria Math"/>
                          <a:ea typeface="Cambria Math"/>
                        </a:rPr>
                        <m:t>+</m:t>
                      </m:r>
                      <m:sSub>
                        <m:sSubPr>
                          <m:ctrlPr>
                            <a:rPr lang="en-US" sz="3000" i="1">
                              <a:latin typeface="Cambria Math"/>
                              <a:ea typeface="Cambria Math"/>
                            </a:rPr>
                          </m:ctrlPr>
                        </m:sSubPr>
                        <m:e>
                          <m:r>
                            <a:rPr lang="en-US" sz="3000" i="1">
                              <a:latin typeface="Cambria Math"/>
                              <a:ea typeface="Cambria Math"/>
                            </a:rPr>
                            <m:t>𝑒</m:t>
                          </m:r>
                        </m:e>
                        <m:sub>
                          <m:r>
                            <a:rPr lang="en-US" sz="3000" i="1">
                              <a:latin typeface="Cambria Math"/>
                              <a:ea typeface="Cambria Math"/>
                            </a:rPr>
                            <m:t>𝑡</m:t>
                          </m:r>
                        </m:sub>
                      </m:sSub>
                      <m:r>
                        <a:rPr lang="en-US" sz="3000" i="1">
                          <a:latin typeface="Cambria Math"/>
                          <a:ea typeface="Cambria Math"/>
                        </a:rPr>
                        <m:t>+</m:t>
                      </m:r>
                      <m:r>
                        <a:rPr lang="en-US" sz="3000" i="1">
                          <a:latin typeface="Cambria Math"/>
                          <a:ea typeface="Cambria Math"/>
                        </a:rPr>
                        <m:t>𝛼</m:t>
                      </m:r>
                      <m:sSub>
                        <m:sSubPr>
                          <m:ctrlPr>
                            <a:rPr lang="en-US" sz="3000" i="1">
                              <a:latin typeface="Cambria Math"/>
                              <a:ea typeface="Cambria Math"/>
                            </a:rPr>
                          </m:ctrlPr>
                        </m:sSubPr>
                        <m:e>
                          <m:r>
                            <a:rPr lang="en-US" sz="3000" i="1">
                              <a:latin typeface="Cambria Math"/>
                              <a:ea typeface="Cambria Math"/>
                            </a:rPr>
                            <m:t>𝑒</m:t>
                          </m:r>
                        </m:e>
                        <m:sub>
                          <m:r>
                            <a:rPr lang="en-US" sz="3000" i="1">
                              <a:latin typeface="Cambria Math"/>
                              <a:ea typeface="Cambria Math"/>
                            </a:rPr>
                            <m:t>𝑡</m:t>
                          </m:r>
                          <m:r>
                            <a:rPr lang="en-US" sz="3000" i="1">
                              <a:latin typeface="Cambria Math"/>
                              <a:ea typeface="Cambria Math"/>
                            </a:rPr>
                            <m:t>−1</m:t>
                          </m:r>
                        </m:sub>
                      </m:sSub>
                    </m:oMath>
                  </m:oMathPara>
                </a14:m>
                <a:endParaRPr lang="en-US" sz="3000" dirty="0"/>
              </a:p>
              <a:p>
                <a:r>
                  <a:rPr lang="en-US" dirty="0" smtClean="0"/>
                  <a:t>An </a:t>
                </a:r>
                <a:r>
                  <a:rPr lang="en-US" dirty="0"/>
                  <a:t>ARIMA (1,1,1) process: </a:t>
                </a:r>
                <a:endParaRPr lang="en-US"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sz="3000" i="1">
                              <a:latin typeface="Cambria Math"/>
                            </a:rPr>
                          </m:ctrlPr>
                        </m:sSubPr>
                        <m:e>
                          <m:r>
                            <a:rPr lang="en-US" sz="3000" i="1">
                              <a:latin typeface="Cambria Math"/>
                              <a:ea typeface="Cambria Math"/>
                            </a:rPr>
                            <m:t>∆</m:t>
                          </m:r>
                          <m:r>
                            <a:rPr lang="en-US" sz="3000" i="1">
                              <a:latin typeface="Cambria Math"/>
                            </a:rPr>
                            <m:t>𝑦</m:t>
                          </m:r>
                        </m:e>
                        <m:sub>
                          <m:r>
                            <a:rPr lang="en-US" sz="3000" i="1">
                              <a:latin typeface="Cambria Math"/>
                            </a:rPr>
                            <m:t>𝑡</m:t>
                          </m:r>
                        </m:sub>
                      </m:sSub>
                      <m:r>
                        <a:rPr lang="en-US" sz="3000" i="1">
                          <a:latin typeface="Cambria Math"/>
                        </a:rPr>
                        <m:t>=</m:t>
                      </m:r>
                      <m:r>
                        <a:rPr lang="en-US" sz="3000" i="1">
                          <a:latin typeface="Cambria Math"/>
                          <a:ea typeface="Cambria Math"/>
                        </a:rPr>
                        <m:t>𝜌</m:t>
                      </m:r>
                      <m:r>
                        <a:rPr lang="en-US" sz="3000" i="1">
                          <a:latin typeface="Cambria Math"/>
                          <a:ea typeface="Cambria Math"/>
                        </a:rPr>
                        <m:t>∆</m:t>
                      </m:r>
                      <m:sSub>
                        <m:sSubPr>
                          <m:ctrlPr>
                            <a:rPr lang="en-US" sz="3000" i="1">
                              <a:latin typeface="Cambria Math"/>
                              <a:ea typeface="Cambria Math"/>
                            </a:rPr>
                          </m:ctrlPr>
                        </m:sSubPr>
                        <m:e>
                          <m:r>
                            <a:rPr lang="en-US" sz="3000" i="1">
                              <a:latin typeface="Cambria Math"/>
                              <a:ea typeface="Cambria Math"/>
                            </a:rPr>
                            <m:t>𝑦</m:t>
                          </m:r>
                        </m:e>
                        <m:sub>
                          <m:r>
                            <a:rPr lang="en-US" sz="3000" i="1">
                              <a:latin typeface="Cambria Math"/>
                              <a:ea typeface="Cambria Math"/>
                            </a:rPr>
                            <m:t>𝑡</m:t>
                          </m:r>
                          <m:r>
                            <a:rPr lang="en-US" sz="3000" i="1">
                              <a:latin typeface="Cambria Math"/>
                              <a:ea typeface="Cambria Math"/>
                            </a:rPr>
                            <m:t>−1</m:t>
                          </m:r>
                        </m:sub>
                      </m:sSub>
                      <m:r>
                        <a:rPr lang="en-US" sz="3000" i="1">
                          <a:latin typeface="Cambria Math"/>
                          <a:ea typeface="Cambria Math"/>
                        </a:rPr>
                        <m:t>+</m:t>
                      </m:r>
                      <m:sSub>
                        <m:sSubPr>
                          <m:ctrlPr>
                            <a:rPr lang="en-US" sz="3000" i="1">
                              <a:latin typeface="Cambria Math"/>
                              <a:ea typeface="Cambria Math"/>
                            </a:rPr>
                          </m:ctrlPr>
                        </m:sSubPr>
                        <m:e>
                          <m:r>
                            <a:rPr lang="en-US" sz="3000" i="1">
                              <a:latin typeface="Cambria Math"/>
                              <a:ea typeface="Cambria Math"/>
                            </a:rPr>
                            <m:t>𝑒</m:t>
                          </m:r>
                        </m:e>
                        <m:sub>
                          <m:r>
                            <a:rPr lang="en-US" sz="3000" i="1">
                              <a:latin typeface="Cambria Math"/>
                              <a:ea typeface="Cambria Math"/>
                            </a:rPr>
                            <m:t>𝑡</m:t>
                          </m:r>
                        </m:sub>
                      </m:sSub>
                      <m:r>
                        <a:rPr lang="en-US" sz="3000" i="1">
                          <a:latin typeface="Cambria Math"/>
                          <a:ea typeface="Cambria Math"/>
                        </a:rPr>
                        <m:t>+</m:t>
                      </m:r>
                      <m:r>
                        <a:rPr lang="en-US" sz="3000" i="1">
                          <a:latin typeface="Cambria Math"/>
                          <a:ea typeface="Cambria Math"/>
                        </a:rPr>
                        <m:t>𝛼</m:t>
                      </m:r>
                      <m:sSub>
                        <m:sSubPr>
                          <m:ctrlPr>
                            <a:rPr lang="en-US" sz="3000" i="1">
                              <a:latin typeface="Cambria Math"/>
                              <a:ea typeface="Cambria Math"/>
                            </a:rPr>
                          </m:ctrlPr>
                        </m:sSubPr>
                        <m:e>
                          <m:r>
                            <a:rPr lang="en-US" sz="3000" i="1">
                              <a:latin typeface="Cambria Math"/>
                              <a:ea typeface="Cambria Math"/>
                            </a:rPr>
                            <m:t>𝑒</m:t>
                          </m:r>
                        </m:e>
                        <m:sub>
                          <m:r>
                            <a:rPr lang="en-US" sz="3000" i="1">
                              <a:latin typeface="Cambria Math"/>
                              <a:ea typeface="Cambria Math"/>
                            </a:rPr>
                            <m:t>𝑡</m:t>
                          </m:r>
                          <m:r>
                            <a:rPr lang="en-US" sz="3000" i="1">
                              <a:latin typeface="Cambria Math"/>
                              <a:ea typeface="Cambria Math"/>
                            </a:rPr>
                            <m:t>−1</m:t>
                          </m:r>
                        </m:sub>
                      </m:sSub>
                      <m:r>
                        <a:rPr lang="en-US" sz="3000" b="0" i="1" smtClean="0">
                          <a:latin typeface="Cambria Math"/>
                          <a:ea typeface="Cambria Math"/>
                        </a:rPr>
                        <m:t>+</m:t>
                      </m:r>
                      <m:sSub>
                        <m:sSubPr>
                          <m:ctrlPr>
                            <a:rPr lang="en-US" sz="3000" i="1">
                              <a:latin typeface="Cambria Math"/>
                              <a:ea typeface="Cambria Math"/>
                            </a:rPr>
                          </m:ctrlPr>
                        </m:sSubPr>
                        <m:e>
                          <m:r>
                            <a:rPr lang="en-US" sz="3000" i="1">
                              <a:latin typeface="Cambria Math"/>
                              <a:ea typeface="Cambria Math"/>
                            </a:rPr>
                            <m:t>𝑢</m:t>
                          </m:r>
                        </m:e>
                        <m:sub>
                          <m:r>
                            <a:rPr lang="en-US" sz="3000" i="1">
                              <a:latin typeface="Cambria Math"/>
                              <a:ea typeface="Cambria Math"/>
                            </a:rPr>
                            <m:t>𝑡</m:t>
                          </m:r>
                        </m:sub>
                      </m:sSub>
                    </m:oMath>
                  </m:oMathPara>
                </a14:m>
                <a:endParaRPr lang="en-US" sz="3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481" t="-229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ARIMA Examples</a:t>
            </a:r>
            <a:endParaRPr lang="en-US" dirty="0"/>
          </a:p>
        </p:txBody>
      </p:sp>
    </p:spTree>
    <p:extLst>
      <p:ext uri="{BB962C8B-B14F-4D97-AF65-F5344CB8AC3E}">
        <p14:creationId xmlns:p14="http://schemas.microsoft.com/office/powerpoint/2010/main" val="2354770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1710" y="1971148"/>
            <a:ext cx="329589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Artificial Neural Networks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810000" y="1982867"/>
                <a:ext cx="5105400" cy="4168642"/>
              </a:xfrm>
              <a:prstGeom prst="rect">
                <a:avLst/>
              </a:prstGeom>
            </p:spPr>
            <p:txBody>
              <a:bodyPr wrap="square">
                <a:spAutoFit/>
              </a:bodyPr>
              <a:lstStyle/>
              <a:p>
                <a:r>
                  <a:rPr lang="en-US" sz="2200" dirty="0"/>
                  <a:t>ANN is simply a linear combination of linear combinations.</a:t>
                </a:r>
              </a:p>
              <a:p>
                <a:pPr/>
                <a14:m>
                  <m:oMathPara xmlns:m="http://schemas.openxmlformats.org/officeDocument/2006/math">
                    <m:oMathParaPr>
                      <m:jc m:val="centerGroup"/>
                    </m:oMathParaPr>
                    <m:oMath xmlns:m="http://schemas.openxmlformats.org/officeDocument/2006/math">
                      <m:sSub>
                        <m:sSubPr>
                          <m:ctrlPr>
                            <a:rPr lang="en-US" sz="2200" i="1">
                              <a:latin typeface="Cambria Math"/>
                            </a:rPr>
                          </m:ctrlPr>
                        </m:sSubPr>
                        <m:e>
                          <m:r>
                            <a:rPr lang="en-US" sz="2200" i="1">
                              <a:latin typeface="Cambria Math"/>
                            </a:rPr>
                            <m:t>𝑍</m:t>
                          </m:r>
                        </m:e>
                        <m:sub>
                          <m:r>
                            <a:rPr lang="en-US" sz="2200" i="1">
                              <a:latin typeface="Cambria Math"/>
                            </a:rPr>
                            <m:t>𝑚</m:t>
                          </m:r>
                        </m:sub>
                      </m:sSub>
                      <m:r>
                        <a:rPr lang="en-US" sz="2200" i="1">
                          <a:latin typeface="Cambria Math"/>
                        </a:rPr>
                        <m:t>= </m:t>
                      </m:r>
                      <m:r>
                        <a:rPr lang="en-US" sz="2200" i="1">
                          <a:latin typeface="Cambria Math"/>
                        </a:rPr>
                        <m:t>𝜎</m:t>
                      </m:r>
                      <m:d>
                        <m:dPr>
                          <m:ctrlPr>
                            <a:rPr lang="en-US" sz="2200" i="1">
                              <a:latin typeface="Cambria Math"/>
                            </a:rPr>
                          </m:ctrlPr>
                        </m:dPr>
                        <m:e>
                          <m:sSub>
                            <m:sSubPr>
                              <m:ctrlPr>
                                <a:rPr lang="en-US" sz="2200" i="1">
                                  <a:latin typeface="Cambria Math"/>
                                </a:rPr>
                              </m:ctrlPr>
                            </m:sSubPr>
                            <m:e>
                              <m:r>
                                <a:rPr lang="en-US" sz="2200" i="1">
                                  <a:latin typeface="Cambria Math"/>
                                </a:rPr>
                                <m:t>𝛼</m:t>
                              </m:r>
                            </m:e>
                            <m:sub>
                              <m:r>
                                <a:rPr lang="en-US" sz="2200" i="1">
                                  <a:latin typeface="Cambria Math"/>
                                </a:rPr>
                                <m:t>0</m:t>
                              </m:r>
                              <m:r>
                                <a:rPr lang="en-US" sz="2200" i="1">
                                  <a:latin typeface="Cambria Math"/>
                                </a:rPr>
                                <m:t>𝑚</m:t>
                              </m:r>
                            </m:sub>
                          </m:sSub>
                          <m:r>
                            <a:rPr lang="en-US" sz="2200" i="1">
                              <a:latin typeface="Cambria Math"/>
                            </a:rPr>
                            <m:t>+</m:t>
                          </m:r>
                          <m:sSubSup>
                            <m:sSubSupPr>
                              <m:ctrlPr>
                                <a:rPr lang="en-US" sz="2200" i="1">
                                  <a:latin typeface="Cambria Math"/>
                                </a:rPr>
                              </m:ctrlPr>
                            </m:sSubSupPr>
                            <m:e>
                              <m:r>
                                <a:rPr lang="en-US" sz="2200" i="1">
                                  <a:latin typeface="Cambria Math"/>
                                </a:rPr>
                                <m:t>𝛼</m:t>
                              </m:r>
                            </m:e>
                            <m:sub>
                              <m:r>
                                <a:rPr lang="en-US" sz="2200" i="1">
                                  <a:latin typeface="Cambria Math"/>
                                </a:rPr>
                                <m:t>𝑚</m:t>
                              </m:r>
                            </m:sub>
                            <m:sup>
                              <m:r>
                                <a:rPr lang="en-US" sz="2200" i="1">
                                  <a:latin typeface="Cambria Math"/>
                                </a:rPr>
                                <m:t>𝑇</m:t>
                              </m:r>
                            </m:sup>
                          </m:sSubSup>
                          <m:r>
                            <a:rPr lang="en-US" sz="2200" i="1">
                              <a:latin typeface="Cambria Math"/>
                            </a:rPr>
                            <m:t>𝑋</m:t>
                          </m:r>
                        </m:e>
                      </m:d>
                      <m:r>
                        <a:rPr lang="en-US" sz="2200" i="1">
                          <a:latin typeface="Cambria Math"/>
                        </a:rPr>
                        <m:t>, </m:t>
                      </m:r>
                      <m:r>
                        <a:rPr lang="en-US" sz="2200" i="1">
                          <a:latin typeface="Cambria Math"/>
                        </a:rPr>
                        <m:t>𝑚</m:t>
                      </m:r>
                      <m:r>
                        <a:rPr lang="en-US" sz="2200" i="1">
                          <a:latin typeface="Cambria Math"/>
                        </a:rPr>
                        <m:t>=1,..,</m:t>
                      </m:r>
                      <m:r>
                        <a:rPr lang="en-US" sz="2200" i="1">
                          <a:latin typeface="Cambria Math"/>
                        </a:rPr>
                        <m:t>𝑀</m:t>
                      </m:r>
                    </m:oMath>
                  </m:oMathPara>
                </a14:m>
                <a:endParaRPr lang="en-US" sz="2200" dirty="0"/>
              </a:p>
              <a:p>
                <a:r>
                  <a:rPr lang="en-US" sz="2200" dirty="0"/>
                  <a:t>Activation function (</a:t>
                </a:r>
                <a14:m>
                  <m:oMath xmlns:m="http://schemas.openxmlformats.org/officeDocument/2006/math">
                    <m:r>
                      <a:rPr lang="en-US" sz="2200" i="1">
                        <a:latin typeface="Cambria Math"/>
                      </a:rPr>
                      <m:t>𝜎</m:t>
                    </m:r>
                  </m:oMath>
                </a14:m>
                <a:r>
                  <a:rPr lang="en-US" sz="2200" dirty="0"/>
                  <a:t>) is usually sigmoid, or sometimes Gaussian radial</a:t>
                </a:r>
                <a:r>
                  <a:rPr lang="en-US" sz="2200" dirty="0" smtClean="0"/>
                  <a:t>.</a:t>
                </a:r>
              </a:p>
              <a:p>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a:rPr>
                          </m:ctrlPr>
                        </m:sSubPr>
                        <m:e>
                          <m:r>
                            <a:rPr lang="en-US" sz="2200" i="1">
                              <a:latin typeface="Cambria Math"/>
                            </a:rPr>
                            <m:t>𝑇</m:t>
                          </m:r>
                        </m:e>
                        <m:sub>
                          <m:r>
                            <a:rPr lang="en-US" sz="2200" i="1">
                              <a:latin typeface="Cambria Math"/>
                            </a:rPr>
                            <m:t>𝑘</m:t>
                          </m:r>
                        </m:sub>
                      </m:sSub>
                      <m:r>
                        <a:rPr lang="en-US" sz="2200" i="1">
                          <a:latin typeface="Cambria Math"/>
                        </a:rPr>
                        <m:t>=</m:t>
                      </m:r>
                      <m:sSub>
                        <m:sSubPr>
                          <m:ctrlPr>
                            <a:rPr lang="en-US" sz="2200" i="1">
                              <a:latin typeface="Cambria Math"/>
                            </a:rPr>
                          </m:ctrlPr>
                        </m:sSubPr>
                        <m:e>
                          <m:r>
                            <a:rPr lang="en-US" sz="2200" i="1">
                              <a:latin typeface="Cambria Math"/>
                            </a:rPr>
                            <m:t>𝛽</m:t>
                          </m:r>
                        </m:e>
                        <m:sub>
                          <m:r>
                            <a:rPr lang="en-US" sz="2200" i="1">
                              <a:latin typeface="Cambria Math"/>
                            </a:rPr>
                            <m:t>0</m:t>
                          </m:r>
                          <m:r>
                            <a:rPr lang="en-US" sz="2200" i="1">
                              <a:latin typeface="Cambria Math"/>
                            </a:rPr>
                            <m:t>𝑘</m:t>
                          </m:r>
                        </m:sub>
                      </m:sSub>
                      <m:r>
                        <a:rPr lang="en-US" sz="2200" i="1">
                          <a:latin typeface="Cambria Math"/>
                        </a:rPr>
                        <m:t>+</m:t>
                      </m:r>
                      <m:sSubSup>
                        <m:sSubSupPr>
                          <m:ctrlPr>
                            <a:rPr lang="en-US" sz="2200" i="1">
                              <a:latin typeface="Cambria Math"/>
                            </a:rPr>
                          </m:ctrlPr>
                        </m:sSubSupPr>
                        <m:e>
                          <m:r>
                            <a:rPr lang="en-US" sz="2200" i="1">
                              <a:latin typeface="Cambria Math"/>
                            </a:rPr>
                            <m:t>𝛽</m:t>
                          </m:r>
                        </m:e>
                        <m:sub>
                          <m:r>
                            <a:rPr lang="en-US" sz="2200" i="1">
                              <a:latin typeface="Cambria Math"/>
                            </a:rPr>
                            <m:t>𝑘</m:t>
                          </m:r>
                        </m:sub>
                        <m:sup>
                          <m:r>
                            <a:rPr lang="en-US" sz="2200" i="1">
                              <a:latin typeface="Cambria Math"/>
                            </a:rPr>
                            <m:t>𝑇</m:t>
                          </m:r>
                        </m:sup>
                      </m:sSubSup>
                      <m:r>
                        <a:rPr lang="en-US" sz="2200" i="1">
                          <a:latin typeface="Cambria Math"/>
                        </a:rPr>
                        <m:t>𝑍</m:t>
                      </m:r>
                      <m:r>
                        <a:rPr lang="en-US" sz="2200" i="1">
                          <a:latin typeface="Cambria Math"/>
                        </a:rPr>
                        <m:t>,</m:t>
                      </m:r>
                      <m:r>
                        <a:rPr lang="en-US" sz="2200" i="1">
                          <a:latin typeface="Cambria Math"/>
                        </a:rPr>
                        <m:t>𝑘</m:t>
                      </m:r>
                      <m:r>
                        <a:rPr lang="en-US" sz="2200" i="1">
                          <a:latin typeface="Cambria Math"/>
                        </a:rPr>
                        <m:t>=1,…,</m:t>
                      </m:r>
                      <m:r>
                        <a:rPr lang="en-US" sz="2200" i="1">
                          <a:latin typeface="Cambria Math"/>
                        </a:rPr>
                        <m:t>𝐾</m:t>
                      </m:r>
                    </m:oMath>
                  </m:oMathPara>
                </a14:m>
                <a:endParaRPr lang="en-US" sz="2200" dirty="0"/>
              </a:p>
              <a:p>
                <a:r>
                  <a:rPr lang="en-US" sz="2200" dirty="0"/>
                  <a:t>Final transformation is also possible</a:t>
                </a:r>
                <a:r>
                  <a:rPr lang="en-US" sz="2200" dirty="0" smtClean="0"/>
                  <a:t>.</a:t>
                </a:r>
              </a:p>
              <a:p>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a:rPr>
                          </m:ctrlPr>
                        </m:sSubPr>
                        <m:e>
                          <m:r>
                            <a:rPr lang="en-US" sz="2200" i="1">
                              <a:latin typeface="Cambria Math"/>
                            </a:rPr>
                            <m:t>𝑓</m:t>
                          </m:r>
                        </m:e>
                        <m:sub>
                          <m:r>
                            <a:rPr lang="en-US" sz="2200" i="1">
                              <a:latin typeface="Cambria Math"/>
                            </a:rPr>
                            <m:t>𝑘</m:t>
                          </m:r>
                        </m:sub>
                      </m:sSub>
                      <m:d>
                        <m:dPr>
                          <m:ctrlPr>
                            <a:rPr lang="en-US" sz="2200" i="1">
                              <a:latin typeface="Cambria Math"/>
                            </a:rPr>
                          </m:ctrlPr>
                        </m:dPr>
                        <m:e>
                          <m:r>
                            <a:rPr lang="en-US" sz="2200" i="1">
                              <a:latin typeface="Cambria Math"/>
                            </a:rPr>
                            <m:t>𝑋</m:t>
                          </m:r>
                        </m:e>
                      </m:d>
                      <m:r>
                        <a:rPr lang="en-US" sz="2200" i="1">
                          <a:latin typeface="Cambria Math"/>
                        </a:rPr>
                        <m:t>= </m:t>
                      </m:r>
                      <m:sSub>
                        <m:sSubPr>
                          <m:ctrlPr>
                            <a:rPr lang="en-US" sz="2200" i="1">
                              <a:latin typeface="Cambria Math"/>
                            </a:rPr>
                          </m:ctrlPr>
                        </m:sSubPr>
                        <m:e>
                          <m:r>
                            <a:rPr lang="en-US" sz="2200" i="1">
                              <a:latin typeface="Cambria Math"/>
                            </a:rPr>
                            <m:t>𝑔</m:t>
                          </m:r>
                        </m:e>
                        <m:sub>
                          <m:r>
                            <a:rPr lang="en-US" sz="2200" i="1">
                              <a:latin typeface="Cambria Math"/>
                            </a:rPr>
                            <m:t>𝑘</m:t>
                          </m:r>
                        </m:sub>
                      </m:sSub>
                      <m:d>
                        <m:dPr>
                          <m:ctrlPr>
                            <a:rPr lang="en-US" sz="2200" i="1">
                              <a:latin typeface="Cambria Math"/>
                            </a:rPr>
                          </m:ctrlPr>
                        </m:dPr>
                        <m:e>
                          <m:r>
                            <a:rPr lang="en-US" sz="2200" i="1">
                              <a:latin typeface="Cambria Math"/>
                            </a:rPr>
                            <m:t>𝑇</m:t>
                          </m:r>
                        </m:e>
                      </m:d>
                      <m:r>
                        <a:rPr lang="en-US" sz="2200" i="1">
                          <a:latin typeface="Cambria Math"/>
                        </a:rPr>
                        <m:t>, </m:t>
                      </m:r>
                      <m:r>
                        <a:rPr lang="en-US" sz="2200" i="1">
                          <a:latin typeface="Cambria Math"/>
                        </a:rPr>
                        <m:t>𝑘</m:t>
                      </m:r>
                      <m:r>
                        <a:rPr lang="en-US" sz="2200" i="1">
                          <a:latin typeface="Cambria Math"/>
                        </a:rPr>
                        <m:t>=1,…,</m:t>
                      </m:r>
                      <m:r>
                        <a:rPr lang="en-US" sz="2200" i="1">
                          <a:latin typeface="Cambria Math"/>
                        </a:rPr>
                        <m:t>𝐾</m:t>
                      </m:r>
                    </m:oMath>
                  </m:oMathPara>
                </a14:m>
                <a:endParaRPr lang="en-US" sz="2200" dirty="0"/>
              </a:p>
              <a:p>
                <a:r>
                  <a:rPr lang="en-US" sz="2200" dirty="0"/>
                  <a:t>Where </a:t>
                </a:r>
                <a14:m>
                  <m:oMath xmlns:m="http://schemas.openxmlformats.org/officeDocument/2006/math">
                    <m:sSub>
                      <m:sSubPr>
                        <m:ctrlPr>
                          <a:rPr lang="en-US" sz="2200" i="1">
                            <a:latin typeface="Cambria Math"/>
                          </a:rPr>
                        </m:ctrlPr>
                      </m:sSubPr>
                      <m:e>
                        <m:r>
                          <a:rPr lang="en-US" sz="2200" i="1">
                            <a:latin typeface="Cambria Math"/>
                          </a:rPr>
                          <m:t>𝑔</m:t>
                        </m:r>
                      </m:e>
                      <m:sub>
                        <m:r>
                          <a:rPr lang="en-US" sz="2200" i="1">
                            <a:latin typeface="Cambria Math"/>
                          </a:rPr>
                          <m:t>𝑘</m:t>
                        </m:r>
                      </m:sub>
                    </m:sSub>
                    <m:d>
                      <m:dPr>
                        <m:ctrlPr>
                          <a:rPr lang="en-US" sz="2200" i="1">
                            <a:latin typeface="Cambria Math"/>
                          </a:rPr>
                        </m:ctrlPr>
                      </m:dPr>
                      <m:e>
                        <m:r>
                          <a:rPr lang="en-US" sz="2200" i="1">
                            <a:latin typeface="Cambria Math"/>
                          </a:rPr>
                          <m:t>𝑇</m:t>
                        </m:r>
                      </m:e>
                    </m:d>
                  </m:oMath>
                </a14:m>
                <a:r>
                  <a:rPr lang="en-US" sz="2200" dirty="0"/>
                  <a:t> is the identity or </a:t>
                </a:r>
                <a:r>
                  <a:rPr lang="en-US" sz="2200" i="1" dirty="0" err="1"/>
                  <a:t>softmax</a:t>
                </a:r>
                <a:r>
                  <a:rPr lang="en-US" sz="2200" dirty="0"/>
                  <a:t> function.</a:t>
                </a:r>
              </a:p>
            </p:txBody>
          </p:sp>
        </mc:Choice>
        <mc:Fallback xmlns="">
          <p:sp>
            <p:nvSpPr>
              <p:cNvPr id="3" name="Rectangle 2"/>
              <p:cNvSpPr>
                <a:spLocks noRot="1" noChangeAspect="1" noMove="1" noResize="1" noEditPoints="1" noAdjustHandles="1" noChangeArrowheads="1" noChangeShapeType="1" noTextEdit="1"/>
              </p:cNvSpPr>
              <p:nvPr/>
            </p:nvSpPr>
            <p:spPr>
              <a:xfrm>
                <a:off x="3810000" y="1982867"/>
                <a:ext cx="5105400" cy="4168642"/>
              </a:xfrm>
              <a:prstGeom prst="rect">
                <a:avLst/>
              </a:prstGeom>
              <a:blipFill rotWithShape="1">
                <a:blip r:embed="rId4"/>
                <a:stretch>
                  <a:fillRect l="-1432" t="-877" b="-1901"/>
                </a:stretch>
              </a:blipFill>
            </p:spPr>
            <p:txBody>
              <a:bodyPr/>
              <a:lstStyle/>
              <a:p>
                <a:r>
                  <a:rPr lang="en-US">
                    <a:noFill/>
                  </a:rPr>
                  <a:t> </a:t>
                </a:r>
              </a:p>
            </p:txBody>
          </p:sp>
        </mc:Fallback>
      </mc:AlternateContent>
    </p:spTree>
    <p:extLst>
      <p:ext uri="{BB962C8B-B14F-4D97-AF65-F5344CB8AC3E}">
        <p14:creationId xmlns:p14="http://schemas.microsoft.com/office/powerpoint/2010/main" val="41074618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dirty="0" smtClean="0">
                    <a:latin typeface="Cambria Math"/>
                  </a:rPr>
                  <a:t>Look at a time series composed of an </a:t>
                </a:r>
                <a:r>
                  <a:rPr lang="en-US" sz="2400" dirty="0" err="1">
                    <a:latin typeface="Cambria Math"/>
                  </a:rPr>
                  <a:t>autocorrelated</a:t>
                </a:r>
                <a:r>
                  <a:rPr lang="en-US" sz="2400" dirty="0">
                    <a:latin typeface="Cambria Math"/>
                  </a:rPr>
                  <a:t> linear and </a:t>
                </a:r>
                <a:r>
                  <a:rPr lang="en-US" sz="2400" dirty="0" smtClean="0">
                    <a:latin typeface="Cambria Math"/>
                  </a:rPr>
                  <a:t>non linear component.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𝑦</m:t>
                          </m:r>
                        </m:e>
                        <m:sub>
                          <m:r>
                            <a:rPr lang="en-US" b="0" i="1" smtClean="0">
                              <a:latin typeface="Cambria Math"/>
                            </a:rPr>
                            <m:t>𝑡</m:t>
                          </m:r>
                        </m:sub>
                      </m:sSub>
                      <m:r>
                        <a:rPr lang="en-US" b="0" i="1" smtClean="0">
                          <a:latin typeface="Cambria Math"/>
                        </a:rPr>
                        <m:t>= </m:t>
                      </m:r>
                      <m:sSub>
                        <m:sSubPr>
                          <m:ctrlPr>
                            <a:rPr lang="en-US" b="0" i="1" smtClean="0">
                              <a:latin typeface="Cambria Math"/>
                            </a:rPr>
                          </m:ctrlPr>
                        </m:sSubPr>
                        <m:e>
                          <m:r>
                            <a:rPr lang="en-US" b="0" i="1" smtClean="0">
                              <a:latin typeface="Cambria Math"/>
                            </a:rPr>
                            <m:t>𝐿</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𝑁</m:t>
                          </m:r>
                        </m:e>
                        <m:sub>
                          <m:r>
                            <a:rPr lang="en-US" b="0" i="1" smtClean="0">
                              <a:latin typeface="Cambria Math"/>
                            </a:rPr>
                            <m:t>𝑡</m:t>
                          </m:r>
                        </m:sub>
                      </m:sSub>
                    </m:oMath>
                  </m:oMathPara>
                </a14:m>
                <a:endParaRPr lang="en-US" b="0" dirty="0" smtClean="0"/>
              </a:p>
              <a:p>
                <a:pPr marL="0" indent="0">
                  <a:buNone/>
                </a:pPr>
                <a:r>
                  <a:rPr lang="en-US" sz="2400" dirty="0" smtClean="0"/>
                  <a:t>Fit </a:t>
                </a:r>
                <a14:m>
                  <m:oMath xmlns:m="http://schemas.openxmlformats.org/officeDocument/2006/math">
                    <m:acc>
                      <m:accPr>
                        <m:chr m:val="̂"/>
                        <m:ctrlPr>
                          <a:rPr lang="en-US" sz="2400" i="1">
                            <a:latin typeface="Cambria Math"/>
                          </a:rPr>
                        </m:ctrlPr>
                      </m:accPr>
                      <m:e>
                        <m:sSub>
                          <m:sSubPr>
                            <m:ctrlPr>
                              <a:rPr lang="en-US" sz="2400" i="1">
                                <a:latin typeface="Cambria Math"/>
                              </a:rPr>
                            </m:ctrlPr>
                          </m:sSubPr>
                          <m:e>
                            <m:r>
                              <a:rPr lang="en-US" sz="2400" i="1">
                                <a:latin typeface="Cambria Math"/>
                              </a:rPr>
                              <m:t>𝐿</m:t>
                            </m:r>
                          </m:e>
                          <m:sub>
                            <m:r>
                              <a:rPr lang="en-US" sz="2400" i="1">
                                <a:latin typeface="Cambria Math"/>
                              </a:rPr>
                              <m:t>𝑡</m:t>
                            </m:r>
                          </m:sub>
                        </m:sSub>
                      </m:e>
                    </m:acc>
                  </m:oMath>
                </a14:m>
                <a:r>
                  <a:rPr lang="en-US" sz="2400" dirty="0" smtClean="0"/>
                  <a:t>using ARIMA, and </a:t>
                </a:r>
                <a14:m>
                  <m:oMath xmlns:m="http://schemas.openxmlformats.org/officeDocument/2006/math">
                    <m:sSub>
                      <m:sSubPr>
                        <m:ctrlPr>
                          <a:rPr lang="en-US" sz="2400" i="1">
                            <a:latin typeface="Cambria Math"/>
                          </a:rPr>
                        </m:ctrlPr>
                      </m:sSubPr>
                      <m:e>
                        <m:r>
                          <a:rPr lang="en-US" sz="2400" i="1">
                            <a:latin typeface="Cambria Math"/>
                          </a:rPr>
                          <m:t>𝑒</m:t>
                        </m:r>
                      </m:e>
                      <m:sub>
                        <m:r>
                          <a:rPr lang="en-US" sz="2400" i="1">
                            <a:latin typeface="Cambria Math"/>
                          </a:rPr>
                          <m:t>𝑡</m:t>
                        </m:r>
                      </m:sub>
                    </m:sSub>
                  </m:oMath>
                </a14:m>
                <a:r>
                  <a:rPr lang="en-US" sz="2400" dirty="0" smtClean="0"/>
                  <a:t> to be the residuals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𝑒</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𝑦</m:t>
                          </m:r>
                        </m:e>
                        <m:sub>
                          <m:r>
                            <a:rPr lang="en-US" b="0" i="1" smtClean="0">
                              <a:latin typeface="Cambria Math"/>
                            </a:rPr>
                            <m:t>𝑡</m:t>
                          </m:r>
                        </m:sub>
                      </m:sSub>
                      <m:r>
                        <a:rPr lang="en-US" b="0" i="1" smtClean="0">
                          <a:latin typeface="Cambria Math"/>
                        </a:rPr>
                        <m:t>−</m:t>
                      </m:r>
                      <m:acc>
                        <m:accPr>
                          <m:chr m:val="̂"/>
                          <m:ctrlPr>
                            <a:rPr lang="en-US" b="0" i="1" smtClean="0">
                              <a:latin typeface="Cambria Math"/>
                            </a:rPr>
                          </m:ctrlPr>
                        </m:accPr>
                        <m:e>
                          <m:sSub>
                            <m:sSubPr>
                              <m:ctrlPr>
                                <a:rPr lang="en-US" i="1">
                                  <a:latin typeface="Cambria Math"/>
                                </a:rPr>
                              </m:ctrlPr>
                            </m:sSubPr>
                            <m:e>
                              <m:r>
                                <a:rPr lang="en-US" i="1">
                                  <a:latin typeface="Cambria Math"/>
                                </a:rPr>
                                <m:t>𝐿</m:t>
                              </m:r>
                            </m:e>
                            <m:sub>
                              <m:r>
                                <a:rPr lang="en-US" i="1">
                                  <a:latin typeface="Cambria Math"/>
                                </a:rPr>
                                <m:t>𝑡</m:t>
                              </m:r>
                            </m:sub>
                          </m:sSub>
                        </m:e>
                      </m:acc>
                    </m:oMath>
                  </m:oMathPara>
                </a14:m>
                <a:endParaRPr lang="en-US" dirty="0" smtClean="0"/>
              </a:p>
              <a:p>
                <a:pPr marL="0" indent="0">
                  <a:buNone/>
                </a:pPr>
                <a:r>
                  <a:rPr lang="en-US" sz="2400" dirty="0" smtClean="0"/>
                  <a:t>The non-linear relations can be modeled from past residuals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𝑒</m:t>
                          </m:r>
                        </m:e>
                        <m:sub>
                          <m:r>
                            <a:rPr lang="en-US" b="0" i="1" smtClean="0">
                              <a:latin typeface="Cambria Math"/>
                            </a:rPr>
                            <m:t>𝑡</m:t>
                          </m:r>
                        </m:sub>
                      </m:sSub>
                      <m:r>
                        <a:rPr lang="en-US" b="0" i="1" smtClean="0">
                          <a:latin typeface="Cambria Math"/>
                        </a:rPr>
                        <m:t>=</m:t>
                      </m:r>
                      <m:r>
                        <a:rPr lang="en-US" b="0" i="1" smtClean="0">
                          <a:latin typeface="Cambria Math"/>
                        </a:rPr>
                        <m:t>𝑓</m:t>
                      </m:r>
                      <m:d>
                        <m:dPr>
                          <m:ctrlPr>
                            <a:rPr lang="en-US" b="0" i="1" smtClean="0">
                              <a:latin typeface="Cambria Math"/>
                            </a:rPr>
                          </m:ctrlPr>
                        </m:dPr>
                        <m:e>
                          <m:sSub>
                            <m:sSubPr>
                              <m:ctrlPr>
                                <a:rPr lang="en-US" b="0" i="1" smtClean="0">
                                  <a:latin typeface="Cambria Math"/>
                                </a:rPr>
                              </m:ctrlPr>
                            </m:sSubPr>
                            <m:e>
                              <m:r>
                                <a:rPr lang="en-US" b="0" i="1" smtClean="0">
                                  <a:latin typeface="Cambria Math"/>
                                </a:rPr>
                                <m:t>𝑒</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𝑒</m:t>
                              </m:r>
                            </m:e>
                            <m:sub>
                              <m:r>
                                <a:rPr lang="en-US" b="0" i="1" smtClean="0">
                                  <a:latin typeface="Cambria Math"/>
                                </a:rPr>
                                <m:t>𝑡</m:t>
                              </m:r>
                              <m:r>
                                <a:rPr lang="en-US" b="0" i="1" smtClean="0">
                                  <a:latin typeface="Cambria Math"/>
                                </a:rPr>
                                <m:t>−2</m:t>
                              </m:r>
                            </m:sub>
                          </m:sSub>
                          <m:r>
                            <a:rPr lang="en-US" b="0" i="1" smtClean="0">
                              <a:latin typeface="Cambria Math"/>
                            </a:rPr>
                            <m:t>, …,</m:t>
                          </m:r>
                          <m:sSub>
                            <m:sSubPr>
                              <m:ctrlPr>
                                <a:rPr lang="en-US" b="0" i="1" smtClean="0">
                                  <a:latin typeface="Cambria Math"/>
                                </a:rPr>
                              </m:ctrlPr>
                            </m:sSubPr>
                            <m:e>
                              <m:r>
                                <a:rPr lang="en-US" b="0" i="1" smtClean="0">
                                  <a:latin typeface="Cambria Math"/>
                                </a:rPr>
                                <m:t>𝑒</m:t>
                              </m:r>
                            </m:e>
                            <m:sub>
                              <m:r>
                                <a:rPr lang="en-US" b="0" i="1" smtClean="0">
                                  <a:latin typeface="Cambria Math"/>
                                </a:rPr>
                                <m:t>𝑡</m:t>
                              </m:r>
                              <m:r>
                                <a:rPr lang="en-US" b="0" i="1" smtClean="0">
                                  <a:latin typeface="Cambria Math"/>
                                </a:rPr>
                                <m:t>−</m:t>
                              </m:r>
                              <m:r>
                                <a:rPr lang="en-US" b="0" i="1" smtClean="0">
                                  <a:latin typeface="Cambria Math"/>
                                </a:rPr>
                                <m:t>𝑛</m:t>
                              </m:r>
                            </m:sub>
                          </m:sSub>
                        </m:e>
                      </m:d>
                      <m:r>
                        <a:rPr lang="en-US" b="0" i="1" smtClean="0">
                          <a:latin typeface="Cambria Math"/>
                        </a:rPr>
                        <m:t>+</m:t>
                      </m:r>
                      <m:sSub>
                        <m:sSubPr>
                          <m:ctrlPr>
                            <a:rPr lang="en-US" b="0" i="1" smtClean="0">
                              <a:latin typeface="Cambria Math"/>
                            </a:rPr>
                          </m:ctrlPr>
                        </m:sSubPr>
                        <m:e>
                          <m:r>
                            <a:rPr lang="en-US" b="0" i="1" smtClean="0">
                              <a:latin typeface="Cambria Math"/>
                              <a:ea typeface="Cambria Math"/>
                            </a:rPr>
                            <m:t>𝜀</m:t>
                          </m:r>
                        </m:e>
                        <m:sub>
                          <m:r>
                            <a:rPr lang="en-US" b="0" i="1" smtClean="0">
                              <a:latin typeface="Cambria Math"/>
                            </a:rPr>
                            <m:t>𝑡</m:t>
                          </m:r>
                        </m:sub>
                      </m:sSub>
                    </m:oMath>
                  </m:oMathPara>
                </a14:m>
                <a:endParaRPr lang="en-US" b="0" dirty="0" smtClean="0"/>
              </a:p>
              <a:p>
                <a:pPr marL="0" indent="0">
                  <a:buNone/>
                </a:pPr>
                <a:r>
                  <a:rPr lang="en-US" sz="2400" dirty="0" smtClean="0"/>
                  <a:t>So then we can look at the forecast</a:t>
                </a:r>
                <a:endParaRPr lang="en-US" sz="2400" b="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sSub>
                            <m:sSubPr>
                              <m:ctrlPr>
                                <a:rPr lang="en-US" i="1">
                                  <a:latin typeface="Cambria Math"/>
                                </a:rPr>
                              </m:ctrlPr>
                            </m:sSubPr>
                            <m:e>
                              <m:r>
                                <a:rPr lang="en-US" i="1">
                                  <a:latin typeface="Cambria Math"/>
                                </a:rPr>
                                <m:t>𝑦</m:t>
                              </m:r>
                            </m:e>
                            <m:sub>
                              <m:r>
                                <a:rPr lang="en-US" i="1">
                                  <a:latin typeface="Cambria Math"/>
                                </a:rPr>
                                <m:t>𝑡</m:t>
                              </m:r>
                            </m:sub>
                          </m:sSub>
                        </m:e>
                      </m:acc>
                      <m:r>
                        <a:rPr lang="en-US" i="1">
                          <a:latin typeface="Cambria Math"/>
                        </a:rPr>
                        <m:t>= </m:t>
                      </m:r>
                      <m:acc>
                        <m:accPr>
                          <m:chr m:val="̂"/>
                          <m:ctrlPr>
                            <a:rPr lang="en-US" i="1" smtClean="0">
                              <a:latin typeface="Cambria Math"/>
                            </a:rPr>
                          </m:ctrlPr>
                        </m:accPr>
                        <m:e>
                          <m:sSub>
                            <m:sSubPr>
                              <m:ctrlPr>
                                <a:rPr lang="en-US" i="1">
                                  <a:latin typeface="Cambria Math"/>
                                </a:rPr>
                              </m:ctrlPr>
                            </m:sSubPr>
                            <m:e>
                              <m:r>
                                <a:rPr lang="en-US" i="1">
                                  <a:latin typeface="Cambria Math"/>
                                </a:rPr>
                                <m:t>𝐿</m:t>
                              </m:r>
                            </m:e>
                            <m:sub>
                              <m:r>
                                <a:rPr lang="en-US" i="1">
                                  <a:latin typeface="Cambria Math"/>
                                </a:rPr>
                                <m:t>𝑡</m:t>
                              </m:r>
                            </m:sub>
                          </m:sSub>
                        </m:e>
                      </m:acc>
                      <m:r>
                        <a:rPr lang="en-US" i="1">
                          <a:latin typeface="Cambria Math"/>
                        </a:rPr>
                        <m:t>+</m:t>
                      </m:r>
                      <m:acc>
                        <m:accPr>
                          <m:chr m:val="̂"/>
                          <m:ctrlPr>
                            <a:rPr lang="en-US" i="1" smtClean="0">
                              <a:latin typeface="Cambria Math"/>
                            </a:rPr>
                          </m:ctrlPr>
                        </m:accPr>
                        <m:e>
                          <m:sSub>
                            <m:sSubPr>
                              <m:ctrlPr>
                                <a:rPr lang="en-US" i="1">
                                  <a:latin typeface="Cambria Math"/>
                                </a:rPr>
                              </m:ctrlPr>
                            </m:sSubPr>
                            <m:e>
                              <m:r>
                                <a:rPr lang="en-US" i="1">
                                  <a:latin typeface="Cambria Math"/>
                                </a:rPr>
                                <m:t>𝑁</m:t>
                              </m:r>
                            </m:e>
                            <m:sub>
                              <m:r>
                                <a:rPr lang="en-US" i="1">
                                  <a:latin typeface="Cambria Math"/>
                                </a:rPr>
                                <m:t>𝑡</m:t>
                              </m:r>
                            </m:sub>
                          </m:sSub>
                        </m:e>
                      </m:acc>
                    </m:oMath>
                  </m:oMathPara>
                </a14:m>
                <a:endParaRPr lang="en-US" dirty="0"/>
              </a:p>
              <a:p>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t="-1078"/>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smtClean="0"/>
              <a:t>Hybrid Approach</a:t>
            </a:r>
            <a:endParaRPr lang="en-US" dirty="0"/>
          </a:p>
        </p:txBody>
      </p:sp>
    </p:spTree>
    <p:extLst>
      <p:ext uri="{BB962C8B-B14F-4D97-AF65-F5344CB8AC3E}">
        <p14:creationId xmlns:p14="http://schemas.microsoft.com/office/powerpoint/2010/main" val="1169421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ARIMA is implemented in this paper using SAS/ETS systems</a:t>
            </a:r>
          </a:p>
          <a:p>
            <a:r>
              <a:rPr lang="en-US" dirty="0" smtClean="0"/>
              <a:t>ANN models are built using Generalize Reduced Gradient Algorithm (GRG2).  GRG2 based training system is used for this portion.</a:t>
            </a:r>
          </a:p>
          <a:p>
            <a:endParaRPr lang="en-US" dirty="0"/>
          </a:p>
          <a:p>
            <a:r>
              <a:rPr lang="en-US" dirty="0" smtClean="0"/>
              <a:t>Side note that both of these are available in R.</a:t>
            </a:r>
            <a:endParaRPr lang="en-US" dirty="0"/>
          </a:p>
        </p:txBody>
      </p:sp>
      <p:sp>
        <p:nvSpPr>
          <p:cNvPr id="3" name="Title 2"/>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1753580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Three well-known data </a:t>
            </a:r>
            <a:r>
              <a:rPr lang="en-US" dirty="0" smtClean="0"/>
              <a:t>sets</a:t>
            </a:r>
          </a:p>
          <a:p>
            <a:pPr lvl="2">
              <a:buFont typeface="Wingdings" panose="05000000000000000000" pitchFamily="2" charset="2"/>
              <a:buChar char="§"/>
            </a:pPr>
            <a:r>
              <a:rPr lang="en-US" sz="2800" dirty="0" smtClean="0"/>
              <a:t>the </a:t>
            </a:r>
            <a:r>
              <a:rPr lang="en-US" sz="2800" dirty="0"/>
              <a:t>Wolf’s sunspot </a:t>
            </a:r>
            <a:r>
              <a:rPr lang="en-US" sz="2800" dirty="0" smtClean="0"/>
              <a:t>data</a:t>
            </a:r>
          </a:p>
          <a:p>
            <a:pPr lvl="2">
              <a:buFont typeface="Wingdings" panose="05000000000000000000" pitchFamily="2" charset="2"/>
              <a:buChar char="§"/>
            </a:pPr>
            <a:r>
              <a:rPr lang="en-US" sz="2800" dirty="0" smtClean="0"/>
              <a:t>the </a:t>
            </a:r>
            <a:r>
              <a:rPr lang="en-US" sz="2800" dirty="0"/>
              <a:t>Canadian lynx </a:t>
            </a:r>
            <a:r>
              <a:rPr lang="en-US" sz="2800" dirty="0" smtClean="0"/>
              <a:t>data</a:t>
            </a:r>
          </a:p>
          <a:p>
            <a:pPr lvl="2">
              <a:buFont typeface="Wingdings" panose="05000000000000000000" pitchFamily="2" charset="2"/>
              <a:buChar char="§"/>
            </a:pPr>
            <a:r>
              <a:rPr lang="en-US" sz="2800" dirty="0" smtClean="0"/>
              <a:t>the </a:t>
            </a:r>
            <a:r>
              <a:rPr lang="en-US" sz="2800" dirty="0"/>
              <a:t>British </a:t>
            </a:r>
            <a:r>
              <a:rPr lang="en-US" sz="2800" dirty="0" smtClean="0"/>
              <a:t>pound/US dollar exchange rate</a:t>
            </a:r>
          </a:p>
          <a:p>
            <a:endParaRPr lang="en-US" sz="3600" dirty="0" smtClean="0"/>
          </a:p>
        </p:txBody>
      </p:sp>
      <p:sp>
        <p:nvSpPr>
          <p:cNvPr id="2" name="Title 1"/>
          <p:cNvSpPr>
            <a:spLocks noGrp="1"/>
          </p:cNvSpPr>
          <p:nvPr>
            <p:ph type="title"/>
          </p:nvPr>
        </p:nvSpPr>
        <p:spPr/>
        <p:txBody>
          <a:bodyPr/>
          <a:lstStyle/>
          <a:p>
            <a:r>
              <a:rPr lang="en-US" dirty="0" smtClean="0"/>
              <a:t>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5482384"/>
              </p:ext>
            </p:extLst>
          </p:nvPr>
        </p:nvGraphicFramePr>
        <p:xfrm>
          <a:off x="990600" y="4267200"/>
          <a:ext cx="6629400" cy="1693545"/>
        </p:xfrm>
        <a:graphic>
          <a:graphicData uri="http://schemas.openxmlformats.org/drawingml/2006/table">
            <a:tbl>
              <a:tblPr>
                <a:tableStyleId>{073A0DAA-6AF3-43AB-8588-CEC1D06C72B9}</a:tableStyleId>
              </a:tblPr>
              <a:tblGrid>
                <a:gridCol w="1531076"/>
                <a:gridCol w="1262743"/>
                <a:gridCol w="2288722"/>
                <a:gridCol w="1546859"/>
              </a:tblGrid>
              <a:tr h="259080">
                <a:tc gridSpan="4">
                  <a:txBody>
                    <a:bodyPr/>
                    <a:lstStyle/>
                    <a:p>
                      <a:pPr algn="ctr" fontAlgn="b"/>
                      <a:r>
                        <a:rPr lang="en-US" sz="1800" u="none" strike="noStrike" dirty="0">
                          <a:effectLst/>
                        </a:rPr>
                        <a:t>Sample compositions in three data sets</a:t>
                      </a:r>
                      <a:endParaRPr lang="en-US" sz="18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259080">
                <a:tc>
                  <a:txBody>
                    <a:bodyPr/>
                    <a:lstStyle/>
                    <a:p>
                      <a:pPr algn="ctr" fontAlgn="b"/>
                      <a:r>
                        <a:rPr lang="en-US" sz="1800" u="none" strike="noStrike">
                          <a:effectLst/>
                        </a:rPr>
                        <a:t>Series</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Sample size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Training set (size)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Test set (size)</a:t>
                      </a:r>
                      <a:endParaRPr lang="en-US" sz="1800" b="1" i="0" u="none" strike="noStrike">
                        <a:solidFill>
                          <a:srgbClr val="000000"/>
                        </a:solidFill>
                        <a:effectLst/>
                        <a:latin typeface="Calibri"/>
                      </a:endParaRPr>
                    </a:p>
                  </a:txBody>
                  <a:tcPr marL="9525" marR="9525" marT="9525" marB="0" anchor="b"/>
                </a:tc>
              </a:tr>
              <a:tr h="259080">
                <a:tc>
                  <a:txBody>
                    <a:bodyPr/>
                    <a:lstStyle/>
                    <a:p>
                      <a:pPr algn="ctr" fontAlgn="b"/>
                      <a:r>
                        <a:rPr lang="en-US" sz="1800" u="none" strike="noStrike">
                          <a:effectLst/>
                        </a:rPr>
                        <a:t>Sunspot </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288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1700–1920 (221</a:t>
                      </a:r>
                      <a:r>
                        <a:rPr lang="en-US" sz="1800" u="none" strike="noStrike" dirty="0" smtClean="0">
                          <a:effectLst/>
                        </a:rPr>
                        <a:t>)</a:t>
                      </a:r>
                    </a:p>
                    <a:p>
                      <a:pPr algn="ctr" fontAlgn="b"/>
                      <a:r>
                        <a:rPr lang="en-US" sz="1800" b="0" i="0" u="none" strike="noStrike" baseline="0" dirty="0" smtClean="0">
                          <a:solidFill>
                            <a:srgbClr val="000000"/>
                          </a:solidFill>
                          <a:effectLst/>
                          <a:latin typeface="+mj-lt"/>
                        </a:rPr>
                        <a:t>1700-1951(253)</a:t>
                      </a:r>
                      <a:r>
                        <a:rPr lang="en-US" sz="1800" b="0" i="0" u="none" strike="noStrike" baseline="0" dirty="0" smtClean="0">
                          <a:solidFill>
                            <a:srgbClr val="000000"/>
                          </a:solidFill>
                          <a:effectLst/>
                          <a:latin typeface="Calibri"/>
                        </a:rPr>
                        <a:t> </a:t>
                      </a:r>
                      <a:endParaRPr lang="en-US" sz="1800" u="none" strike="noStrike" dirty="0" smtClean="0">
                        <a:effectLst/>
                      </a:endParaRPr>
                    </a:p>
                  </a:txBody>
                  <a:tcPr marL="9525" marR="9525" marT="9525" marB="0" anchor="b"/>
                </a:tc>
                <a:tc>
                  <a:txBody>
                    <a:bodyPr/>
                    <a:lstStyle/>
                    <a:p>
                      <a:pPr algn="ctr" fontAlgn="b"/>
                      <a:r>
                        <a:rPr lang="en-US" sz="1800" u="none" strike="noStrike" dirty="0">
                          <a:effectLst/>
                        </a:rPr>
                        <a:t>1921–1987 (67</a:t>
                      </a:r>
                      <a:r>
                        <a:rPr lang="en-US" sz="1800" u="none" strike="noStrike" dirty="0" smtClean="0">
                          <a:effectLst/>
                        </a:rPr>
                        <a:t>) 1952-1987(35)</a:t>
                      </a:r>
                      <a:endParaRPr lang="en-US" sz="1800" b="0" i="0" u="none" strike="noStrike" dirty="0">
                        <a:solidFill>
                          <a:srgbClr val="000000"/>
                        </a:solidFill>
                        <a:effectLst/>
                        <a:latin typeface="Calibri"/>
                      </a:endParaRPr>
                    </a:p>
                  </a:txBody>
                  <a:tcPr marL="9525" marR="9525" marT="9525" marB="0" anchor="b"/>
                </a:tc>
              </a:tr>
              <a:tr h="259080">
                <a:tc>
                  <a:txBody>
                    <a:bodyPr/>
                    <a:lstStyle/>
                    <a:p>
                      <a:pPr algn="ctr" fontAlgn="b"/>
                      <a:r>
                        <a:rPr lang="en-US" sz="1800" u="none" strike="noStrike">
                          <a:effectLst/>
                        </a:rPr>
                        <a:t>Lynx </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114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1821–1920 (100)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1921–1934 (14)</a:t>
                      </a:r>
                      <a:endParaRPr lang="en-US" sz="1800" b="0" i="0" u="none" strike="noStrike">
                        <a:solidFill>
                          <a:srgbClr val="000000"/>
                        </a:solidFill>
                        <a:effectLst/>
                        <a:latin typeface="Calibri"/>
                      </a:endParaRPr>
                    </a:p>
                  </a:txBody>
                  <a:tcPr marL="9525" marR="9525" marT="9525" marB="0" anchor="b"/>
                </a:tc>
              </a:tr>
              <a:tr h="259080">
                <a:tc>
                  <a:txBody>
                    <a:bodyPr/>
                    <a:lstStyle/>
                    <a:p>
                      <a:pPr algn="ctr" fontAlgn="b"/>
                      <a:r>
                        <a:rPr lang="en-US" sz="1800" u="none" strike="noStrike">
                          <a:effectLst/>
                        </a:rPr>
                        <a:t>Exchange rate </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731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1980–1992 (679)</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1993 (52)</a:t>
                      </a:r>
                      <a:endParaRPr lang="en-US" sz="1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0343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TS010073846</Template>
  <TotalTime>5320</TotalTime>
  <Words>1706</Words>
  <Application>Microsoft Office PowerPoint</Application>
  <PresentationFormat>On-screen Show (4:3)</PresentationFormat>
  <Paragraphs>276</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Theme</vt:lpstr>
      <vt:lpstr>Time series forecasting using a hybrid ARIMA and neural network model</vt:lpstr>
      <vt:lpstr>Overview</vt:lpstr>
      <vt:lpstr>Traditional Time series forecasting models</vt:lpstr>
      <vt:lpstr>ARIMA</vt:lpstr>
      <vt:lpstr>ARIMA Examples</vt:lpstr>
      <vt:lpstr>Artificial Neural Networks</vt:lpstr>
      <vt:lpstr>Hybrid Approach</vt:lpstr>
      <vt:lpstr>Implementation</vt:lpstr>
      <vt:lpstr>Data</vt:lpstr>
      <vt:lpstr>Data Visualized</vt:lpstr>
      <vt:lpstr>Sunspot Results</vt:lpstr>
      <vt:lpstr>Sunspot Results</vt:lpstr>
      <vt:lpstr>Lynx Results</vt:lpstr>
      <vt:lpstr>Lynx Results</vt:lpstr>
      <vt:lpstr>Pound/Dollar Conversion</vt:lpstr>
      <vt:lpstr>Additional Results</vt:lpstr>
      <vt:lpstr>Conclusions</vt:lpstr>
      <vt:lpstr>Conclusions cont.</vt:lpstr>
    </vt:vector>
  </TitlesOfParts>
  <Company>State Farm Insurance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using a hybrid ARIMA and neural network model</dc:title>
  <dc:creator>Authorized User</dc:creator>
  <cp:lastModifiedBy>Authorized User</cp:lastModifiedBy>
  <cp:revision>50</cp:revision>
  <cp:lastPrinted>2014-04-15T12:55:55Z</cp:lastPrinted>
  <dcterms:created xsi:type="dcterms:W3CDTF">2014-04-07T00:10:38Z</dcterms:created>
  <dcterms:modified xsi:type="dcterms:W3CDTF">2014-04-16T19:55:59Z</dcterms:modified>
</cp:coreProperties>
</file>