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71" r:id="rId3"/>
    <p:sldId id="257" r:id="rId4"/>
    <p:sldId id="258" r:id="rId5"/>
    <p:sldId id="259" r:id="rId6"/>
    <p:sldId id="260" r:id="rId7"/>
    <p:sldId id="278" r:id="rId8"/>
    <p:sldId id="261" r:id="rId9"/>
    <p:sldId id="262" r:id="rId10"/>
    <p:sldId id="263" r:id="rId11"/>
    <p:sldId id="264" r:id="rId12"/>
    <p:sldId id="265" r:id="rId13"/>
    <p:sldId id="275" r:id="rId14"/>
    <p:sldId id="272" r:id="rId15"/>
    <p:sldId id="273" r:id="rId16"/>
    <p:sldId id="277" r:id="rId17"/>
    <p:sldId id="276" r:id="rId18"/>
    <p:sldId id="266" r:id="rId19"/>
    <p:sldId id="269" r:id="rId20"/>
    <p:sldId id="270"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snapToGrid="0">
      <p:cViewPr varScale="1">
        <p:scale>
          <a:sx n="79" d="100"/>
          <a:sy n="79" d="100"/>
        </p:scale>
        <p:origin x="3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62977-F16E-43C2-BF1E-4581F09EED31}"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45122-E835-4431-B22D-00F2E62FDD21}" type="slidenum">
              <a:rPr lang="en-US" smtClean="0"/>
              <a:t>‹#›</a:t>
            </a:fld>
            <a:endParaRPr lang="en-US"/>
          </a:p>
        </p:txBody>
      </p:sp>
    </p:spTree>
    <p:extLst>
      <p:ext uri="{BB962C8B-B14F-4D97-AF65-F5344CB8AC3E}">
        <p14:creationId xmlns:p14="http://schemas.microsoft.com/office/powerpoint/2010/main" val="282473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185471-DC1F-4008-A794-48562859E390}"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49090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10DEF-B11A-444B-8A2D-310F689394ED}"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95905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95CF7-741E-4AD7-A061-8BA2D6E1FB9B}"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6136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D805D-5BFE-47BD-B484-40196C3CB5DA}"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3837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09E42-11D2-47C6-9496-2A7845E160B9}"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7947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31AD3F-C210-4AC2-A244-DEE9B24FE838}"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2205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FDD615-A466-4295-B871-EA555B9C4B5E}" type="datetime1">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89437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C63D6-ADD9-4F28-B001-94E59944C49F}"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59531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55196-E06A-43BC-89D1-EA1D440F8A16}" type="datetime1">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1018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AD66A-C71E-4480-9653-7EBC09D161E7}"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88110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A6B26-5554-4CB7-BCAA-7ECA19099CA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07348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A8B41-688E-4A3F-8EF3-B4FB95B7E6C1}" type="datetime1">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82683-5C6A-4808-A0A5-6DC033041A1F}" type="slidenum">
              <a:rPr lang="en-US" smtClean="0"/>
              <a:t>‹#›</a:t>
            </a:fld>
            <a:endParaRPr lang="en-US"/>
          </a:p>
        </p:txBody>
      </p:sp>
    </p:spTree>
    <p:extLst>
      <p:ext uri="{BB962C8B-B14F-4D97-AF65-F5344CB8AC3E}">
        <p14:creationId xmlns:p14="http://schemas.microsoft.com/office/powerpoint/2010/main" val="152420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Prediction</a:t>
            </a:r>
            <a:r>
              <a:rPr lang="vi-VN" b="0" i="0" dirty="0">
                <a:solidFill>
                  <a:srgbClr val="E8EAED"/>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Mobile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FC70F4-46DE-5EA1-DDDD-E82C7BEFC73F}"/>
              </a:ext>
            </a:extLst>
          </p:cNvPr>
          <p:cNvSpPr txBox="1"/>
          <p:nvPr/>
        </p:nvSpPr>
        <p:spPr>
          <a:xfrm>
            <a:off x="1435100" y="3289300"/>
            <a:ext cx="10756900" cy="2246769"/>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10</a:t>
            </a:r>
          </a:p>
          <a:p>
            <a:r>
              <a:rPr lang="en-US" sz="2000" b="1" dirty="0">
                <a:latin typeface="Times New Roman" panose="02020603050405020304" pitchFamily="18" charset="0"/>
                <a:cs typeface="Times New Roman" panose="02020603050405020304" pitchFamily="18" charset="0"/>
              </a:rPr>
              <a:t>Link GitHub:</a:t>
            </a:r>
          </a:p>
          <a:p>
            <a:r>
              <a:rPr lang="en-US" sz="2000" dirty="0">
                <a:latin typeface="Times New Roman" panose="02020603050405020304" pitchFamily="18" charset="0"/>
                <a:cs typeface="Times New Roman" panose="02020603050405020304" pitchFamily="18" charset="0"/>
              </a:rPr>
              <a:t>https://github.com/quocdunglxag123/Project-DM-Nhom10.git</a:t>
            </a:r>
          </a:p>
          <a:p>
            <a:r>
              <a:rPr lang="en-US" sz="2000" b="1" dirty="0">
                <a:latin typeface="Times New Roman" panose="02020603050405020304" pitchFamily="18" charset="0"/>
                <a:cs typeface="Times New Roman" panose="02020603050405020304" pitchFamily="18" charset="0"/>
              </a:rPr>
              <a:t>Link Video: </a:t>
            </a:r>
            <a:r>
              <a:rPr lang="en-US" sz="2000" dirty="0">
                <a:latin typeface="Times New Roman" panose="02020603050405020304" pitchFamily="18" charset="0"/>
                <a:cs typeface="Times New Roman" panose="02020603050405020304" pitchFamily="18" charset="0"/>
              </a:rPr>
              <a:t>https://drive.google.com/file/d/1jHVez2gMj1AHM8s_fXsdlltNalJwSmud/view?usp=sharing</a:t>
            </a:r>
          </a:p>
          <a:p>
            <a:r>
              <a:rPr lang="en-US" sz="2000" b="1" dirty="0">
                <a:latin typeface="Times New Roman" panose="02020603050405020304" pitchFamily="18" charset="0"/>
                <a:cs typeface="Times New Roman" panose="02020603050405020304" pitchFamily="18" charset="0"/>
              </a:rPr>
              <a:t>Link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r>
              <a:rPr lang="en-US" sz="2000" b="1"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https://www.kaggle.com/datasets/iabhishekofficial/mobile-price-classification?datasetId=1116</a:t>
            </a:r>
            <a:r>
              <a:rPr lang="en-US" sz="2000" dirty="0">
                <a:latin typeface="Times New Roman" panose="02020603050405020304" pitchFamily="18" charset="0"/>
                <a:cs typeface="Times New Roman" panose="02020603050405020304" pitchFamily="18" charset="0"/>
              </a:rPr>
              <a:t>7</a:t>
            </a:r>
            <a:endParaRPr lang="vi-VN" sz="2000" dirty="0">
              <a:latin typeface="Times New Roman" panose="02020603050405020304" pitchFamily="18" charset="0"/>
              <a:cs typeface="Times New Roman" panose="02020603050405020304" pitchFamily="18" charset="0"/>
            </a:endParaRPr>
          </a:p>
        </p:txBody>
      </p:sp>
      <p:pic>
        <p:nvPicPr>
          <p:cNvPr id="3074" name="Picture 2" descr="Hcmute Logo [ Download - Logo - icon ] png svg">
            <a:extLst>
              <a:ext uri="{FF2B5EF4-FFF2-40B4-BE49-F238E27FC236}">
                <a16:creationId xmlns:a16="http://schemas.microsoft.com/office/drawing/2014/main" id="{D60F5D87-79A0-FD68-9B05-F7DEA8BAD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937" y="-2372024"/>
            <a:ext cx="1696419" cy="13563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ường Đại Học Sư Phạm Kỹ Thuật TPHCM">
            <a:extLst>
              <a:ext uri="{FF2B5EF4-FFF2-40B4-BE49-F238E27FC236}">
                <a16:creationId xmlns:a16="http://schemas.microsoft.com/office/drawing/2014/main" id="{2FA40EA1-58FE-563B-8E15-AC8BA0238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017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74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716314-7F6A-F603-6B47-A45283558541}"/>
              </a:ext>
            </a:extLst>
          </p:cNvPr>
          <p:cNvPicPr>
            <a:picLocks noGrp="1" noChangeAspect="1"/>
          </p:cNvPicPr>
          <p:nvPr>
            <p:ph idx="1"/>
          </p:nvPr>
        </p:nvPicPr>
        <p:blipFill>
          <a:blip r:embed="rId2"/>
          <a:stretch>
            <a:fillRect/>
          </a:stretch>
        </p:blipFill>
        <p:spPr>
          <a:xfrm>
            <a:off x="2102403" y="643466"/>
            <a:ext cx="8713992" cy="6078009"/>
          </a:xfrm>
          <a:prstGeom prst="rect">
            <a:avLst/>
          </a:prstGeom>
        </p:spPr>
      </p:pic>
      <p:sp>
        <p:nvSpPr>
          <p:cNvPr id="4" name="Slide Number Placeholder 3">
            <a:extLst>
              <a:ext uri="{FF2B5EF4-FFF2-40B4-BE49-F238E27FC236}">
                <a16:creationId xmlns:a16="http://schemas.microsoft.com/office/drawing/2014/main" id="{238225F0-E9A8-2D61-CA3F-B32F7A60EB2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10</a:t>
            </a:fld>
            <a:endParaRPr lang="en-US"/>
          </a:p>
        </p:txBody>
      </p:sp>
      <p:sp>
        <p:nvSpPr>
          <p:cNvPr id="8" name="TextBox 7">
            <a:extLst>
              <a:ext uri="{FF2B5EF4-FFF2-40B4-BE49-F238E27FC236}">
                <a16:creationId xmlns:a16="http://schemas.microsoft.com/office/drawing/2014/main" id="{8748D68A-21BF-7BC8-2158-3B8A3938D5B9}"/>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04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AC503C-5F00-F792-D192-70934FA89488}"/>
              </a:ext>
            </a:extLst>
          </p:cNvPr>
          <p:cNvPicPr>
            <a:picLocks noGrp="1" noChangeAspect="1"/>
          </p:cNvPicPr>
          <p:nvPr>
            <p:ph idx="1"/>
          </p:nvPr>
        </p:nvPicPr>
        <p:blipFill>
          <a:blip r:embed="rId2"/>
          <a:stretch>
            <a:fillRect/>
          </a:stretch>
        </p:blipFill>
        <p:spPr>
          <a:xfrm>
            <a:off x="2213724" y="643466"/>
            <a:ext cx="8661370" cy="6214534"/>
          </a:xfrm>
          <a:prstGeom prst="rect">
            <a:avLst/>
          </a:prstGeom>
        </p:spPr>
      </p:pic>
      <p:sp>
        <p:nvSpPr>
          <p:cNvPr id="4" name="Slide Number Placeholder 3">
            <a:extLst>
              <a:ext uri="{FF2B5EF4-FFF2-40B4-BE49-F238E27FC236}">
                <a16:creationId xmlns:a16="http://schemas.microsoft.com/office/drawing/2014/main" id="{ED4ABC93-B082-678D-5113-5B4DDF1900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11</a:t>
            </a:fld>
            <a:endParaRPr lang="en-US"/>
          </a:p>
        </p:txBody>
      </p:sp>
      <p:sp>
        <p:nvSpPr>
          <p:cNvPr id="7" name="TextBox 6">
            <a:extLst>
              <a:ext uri="{FF2B5EF4-FFF2-40B4-BE49-F238E27FC236}">
                <a16:creationId xmlns:a16="http://schemas.microsoft.com/office/drawing/2014/main" id="{3492CAF3-28D1-CA52-A435-9AFEECF0168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36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43ABF-F9B4-3A95-B757-719B25005AA6}"/>
              </a:ext>
            </a:extLst>
          </p:cNvPr>
          <p:cNvPicPr>
            <a:picLocks noGrp="1" noChangeAspect="1"/>
          </p:cNvPicPr>
          <p:nvPr>
            <p:ph idx="1"/>
          </p:nvPr>
        </p:nvPicPr>
        <p:blipFill>
          <a:blip r:embed="rId2"/>
          <a:stretch>
            <a:fillRect/>
          </a:stretch>
        </p:blipFill>
        <p:spPr>
          <a:xfrm>
            <a:off x="1664581" y="723652"/>
            <a:ext cx="9195678" cy="6134348"/>
          </a:xfrm>
          <a:prstGeom prst="rect">
            <a:avLst/>
          </a:prstGeom>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12</a:t>
            </a:fld>
            <a:endParaRPr lang="en-US"/>
          </a:p>
        </p:txBody>
      </p:sp>
      <p:sp>
        <p:nvSpPr>
          <p:cNvPr id="7" name="TextBox 6">
            <a:extLst>
              <a:ext uri="{FF2B5EF4-FFF2-40B4-BE49-F238E27FC236}">
                <a16:creationId xmlns:a16="http://schemas.microsoft.com/office/drawing/2014/main" id="{E0FF0CC8-FC47-AC76-FD5B-8B5B7213B30F}"/>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17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13</a:t>
            </a:fld>
            <a:endParaRPr lang="en-US"/>
          </a:p>
        </p:txBody>
      </p:sp>
      <p:sp>
        <p:nvSpPr>
          <p:cNvPr id="17" name="TextBox 16">
            <a:extLst>
              <a:ext uri="{FF2B5EF4-FFF2-40B4-BE49-F238E27FC236}">
                <a16:creationId xmlns:a16="http://schemas.microsoft.com/office/drawing/2014/main" id="{26C045E9-54C1-E65B-B72A-FA28518DEA3A}"/>
              </a:ext>
            </a:extLst>
          </p:cNvPr>
          <p:cNvSpPr txBox="1"/>
          <p:nvPr/>
        </p:nvSpPr>
        <p:spPr>
          <a:xfrm>
            <a:off x="290694" y="0"/>
            <a:ext cx="4649030" cy="1015663"/>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Sự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ảnh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hưởng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200" b="1" dirty="0"/>
          </a:p>
          <a:p>
            <a:endParaRPr lang="vi-VN" sz="3000" b="1"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54841457-8376-2302-A533-39F811BE7190}"/>
              </a:ext>
            </a:extLst>
          </p:cNvPr>
          <p:cNvGraphicFramePr>
            <a:graphicFrameLocks noGrp="1"/>
          </p:cNvGraphicFramePr>
          <p:nvPr/>
        </p:nvGraphicFramePr>
        <p:xfrm>
          <a:off x="1521097" y="1908386"/>
          <a:ext cx="9149806" cy="2415420"/>
        </p:xfrm>
        <a:graphic>
          <a:graphicData uri="http://schemas.openxmlformats.org/drawingml/2006/table">
            <a:tbl>
              <a:tblPr firstRow="1" bandRow="1">
                <a:tableStyleId>{5C22544A-7EE6-4342-B048-85BDC9FD1C3A}</a:tableStyleId>
              </a:tblPr>
              <a:tblGrid>
                <a:gridCol w="4574903">
                  <a:extLst>
                    <a:ext uri="{9D8B030D-6E8A-4147-A177-3AD203B41FA5}">
                      <a16:colId xmlns:a16="http://schemas.microsoft.com/office/drawing/2014/main" val="1084309117"/>
                    </a:ext>
                  </a:extLst>
                </a:gridCol>
                <a:gridCol w="4574903">
                  <a:extLst>
                    <a:ext uri="{9D8B030D-6E8A-4147-A177-3AD203B41FA5}">
                      <a16:colId xmlns:a16="http://schemas.microsoft.com/office/drawing/2014/main" val="749428022"/>
                    </a:ext>
                  </a:extLst>
                </a:gridCol>
              </a:tblGrid>
              <a:tr h="603855">
                <a:tc>
                  <a:txBody>
                    <a:bodyPr/>
                    <a:lstStyle/>
                    <a:p>
                      <a:pPr algn="ctr"/>
                      <a:r>
                        <a:rPr lang="vi-VN" dirty="0"/>
                        <a:t>Biến tương quan đối với giá</a:t>
                      </a:r>
                    </a:p>
                  </a:txBody>
                  <a:tcPr/>
                </a:tc>
                <a:tc>
                  <a:txBody>
                    <a:bodyPr/>
                    <a:lstStyle/>
                    <a:p>
                      <a:pPr algn="ctr"/>
                      <a:r>
                        <a:rPr lang="vi-VN" dirty="0"/>
                        <a:t>R-squared</a:t>
                      </a:r>
                    </a:p>
                  </a:txBody>
                  <a:tcPr/>
                </a:tc>
                <a:extLst>
                  <a:ext uri="{0D108BD9-81ED-4DB2-BD59-A6C34878D82A}">
                    <a16:rowId xmlns:a16="http://schemas.microsoft.com/office/drawing/2014/main" val="694011950"/>
                  </a:ext>
                </a:extLst>
              </a:tr>
              <a:tr h="603855">
                <a:tc>
                  <a:txBody>
                    <a:bodyPr/>
                    <a:lstStyle/>
                    <a:p>
                      <a:pPr algn="ctr"/>
                      <a:r>
                        <a:rPr lang="vi-VN" dirty="0"/>
                        <a:t>ram</a:t>
                      </a:r>
                    </a:p>
                  </a:txBody>
                  <a:tcPr/>
                </a:tc>
                <a:tc>
                  <a:txBody>
                    <a:bodyPr/>
                    <a:lstStyle/>
                    <a:p>
                      <a:pPr algn="ctr"/>
                      <a:r>
                        <a:rPr lang="vi-VN" dirty="0"/>
                        <a:t>0.84</a:t>
                      </a:r>
                    </a:p>
                  </a:txBody>
                  <a:tcPr/>
                </a:tc>
                <a:extLst>
                  <a:ext uri="{0D108BD9-81ED-4DB2-BD59-A6C34878D82A}">
                    <a16:rowId xmlns:a16="http://schemas.microsoft.com/office/drawing/2014/main" val="1746795365"/>
                  </a:ext>
                </a:extLst>
              </a:tr>
              <a:tr h="603855">
                <a:tc>
                  <a:txBody>
                    <a:bodyPr/>
                    <a:lstStyle/>
                    <a:p>
                      <a:pPr algn="ctr"/>
                      <a:r>
                        <a:rPr lang="vi-VN" dirty="0"/>
                        <a:t>ram+ battery_power</a:t>
                      </a:r>
                    </a:p>
                  </a:txBody>
                  <a:tcPr/>
                </a:tc>
                <a:tc>
                  <a:txBody>
                    <a:bodyPr/>
                    <a:lstStyle/>
                    <a:p>
                      <a:pPr algn="ctr"/>
                      <a:r>
                        <a:rPr lang="vi-VN" dirty="0"/>
                        <a:t>0.88</a:t>
                      </a:r>
                    </a:p>
                  </a:txBody>
                  <a:tcPr/>
                </a:tc>
                <a:extLst>
                  <a:ext uri="{0D108BD9-81ED-4DB2-BD59-A6C34878D82A}">
                    <a16:rowId xmlns:a16="http://schemas.microsoft.com/office/drawing/2014/main" val="1680074031"/>
                  </a:ext>
                </a:extLst>
              </a:tr>
              <a:tr h="603855">
                <a:tc>
                  <a:txBody>
                    <a:bodyPr/>
                    <a:lstStyle/>
                    <a:p>
                      <a:pPr algn="ctr"/>
                      <a:r>
                        <a:rPr lang="en-GB" dirty="0" err="1"/>
                        <a:t>ram+battery_power+px_height</a:t>
                      </a:r>
                      <a:endParaRPr lang="vi-VN" dirty="0"/>
                    </a:p>
                  </a:txBody>
                  <a:tcPr/>
                </a:tc>
                <a:tc>
                  <a:txBody>
                    <a:bodyPr/>
                    <a:lstStyle/>
                    <a:p>
                      <a:pPr algn="ctr"/>
                      <a:r>
                        <a:rPr lang="vi-VN" dirty="0"/>
                        <a:t>0.91</a:t>
                      </a:r>
                    </a:p>
                  </a:txBody>
                  <a:tcPr/>
                </a:tc>
                <a:extLst>
                  <a:ext uri="{0D108BD9-81ED-4DB2-BD59-A6C34878D82A}">
                    <a16:rowId xmlns:a16="http://schemas.microsoft.com/office/drawing/2014/main" val="3367016082"/>
                  </a:ext>
                </a:extLst>
              </a:tr>
            </a:tbl>
          </a:graphicData>
        </a:graphic>
      </p:graphicFrame>
    </p:spTree>
    <p:extLst>
      <p:ext uri="{BB962C8B-B14F-4D97-AF65-F5344CB8AC3E}">
        <p14:creationId xmlns:p14="http://schemas.microsoft.com/office/powerpoint/2010/main" val="207695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483FB-3D4B-C99D-5BC6-7D4BD3C4EC55}"/>
              </a:ext>
            </a:extLst>
          </p:cNvPr>
          <p:cNvSpPr>
            <a:spLocks noGrp="1"/>
          </p:cNvSpPr>
          <p:nvPr>
            <p:ph type="sldNum" sz="quarter" idx="12"/>
          </p:nvPr>
        </p:nvSpPr>
        <p:spPr/>
        <p:txBody>
          <a:bodyPr/>
          <a:lstStyle/>
          <a:p>
            <a:fld id="{D1E82683-5C6A-4808-A0A5-6DC033041A1F}" type="slidenum">
              <a:rPr lang="en-US" smtClean="0"/>
              <a:t>14</a:t>
            </a:fld>
            <a:endParaRPr lang="en-US"/>
          </a:p>
        </p:txBody>
      </p:sp>
      <p:pic>
        <p:nvPicPr>
          <p:cNvPr id="6" name="Picture 5">
            <a:extLst>
              <a:ext uri="{FF2B5EF4-FFF2-40B4-BE49-F238E27FC236}">
                <a16:creationId xmlns:a16="http://schemas.microsoft.com/office/drawing/2014/main" id="{967DE219-DDBD-98D9-30CF-54F8C9290DA2}"/>
              </a:ext>
            </a:extLst>
          </p:cNvPr>
          <p:cNvPicPr>
            <a:picLocks noChangeAspect="1"/>
          </p:cNvPicPr>
          <p:nvPr/>
        </p:nvPicPr>
        <p:blipFill>
          <a:blip r:embed="rId2"/>
          <a:stretch>
            <a:fillRect/>
          </a:stretch>
        </p:blipFill>
        <p:spPr>
          <a:xfrm>
            <a:off x="2145838" y="948531"/>
            <a:ext cx="7900323" cy="4960938"/>
          </a:xfrm>
          <a:prstGeom prst="rect">
            <a:avLst/>
          </a:prstGeom>
        </p:spPr>
      </p:pic>
      <p:sp>
        <p:nvSpPr>
          <p:cNvPr id="11" name="TextBox 10">
            <a:extLst>
              <a:ext uri="{FF2B5EF4-FFF2-40B4-BE49-F238E27FC236}">
                <a16:creationId xmlns:a16="http://schemas.microsoft.com/office/drawing/2014/main" id="{FAA30F7E-C7B0-F754-647F-2A15BC4F1687}"/>
              </a:ext>
            </a:extLst>
          </p:cNvPr>
          <p:cNvSpPr txBox="1"/>
          <p:nvPr/>
        </p:nvSpPr>
        <p:spPr>
          <a:xfrm>
            <a:off x="0" y="0"/>
            <a:ext cx="2399311"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Decision Tree</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79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340BF6-A44C-63DA-5471-D2420BAA3E3D}"/>
              </a:ext>
            </a:extLst>
          </p:cNvPr>
          <p:cNvSpPr>
            <a:spLocks noGrp="1"/>
          </p:cNvSpPr>
          <p:nvPr>
            <p:ph type="sldNum" sz="quarter" idx="12"/>
          </p:nvPr>
        </p:nvSpPr>
        <p:spPr/>
        <p:txBody>
          <a:bodyPr/>
          <a:lstStyle/>
          <a:p>
            <a:fld id="{D1E82683-5C6A-4808-A0A5-6DC033041A1F}" type="slidenum">
              <a:rPr lang="en-US" smtClean="0"/>
              <a:t>15</a:t>
            </a:fld>
            <a:endParaRPr lang="en-US"/>
          </a:p>
        </p:txBody>
      </p:sp>
      <p:pic>
        <p:nvPicPr>
          <p:cNvPr id="6" name="Picture 5">
            <a:extLst>
              <a:ext uri="{FF2B5EF4-FFF2-40B4-BE49-F238E27FC236}">
                <a16:creationId xmlns:a16="http://schemas.microsoft.com/office/drawing/2014/main" id="{8C70DFFB-23D0-C4BA-E3D0-2F6B18F3D6B7}"/>
              </a:ext>
            </a:extLst>
          </p:cNvPr>
          <p:cNvPicPr>
            <a:picLocks noChangeAspect="1"/>
          </p:cNvPicPr>
          <p:nvPr/>
        </p:nvPicPr>
        <p:blipFill>
          <a:blip r:embed="rId2"/>
          <a:stretch>
            <a:fillRect/>
          </a:stretch>
        </p:blipFill>
        <p:spPr>
          <a:xfrm>
            <a:off x="3404979" y="276999"/>
            <a:ext cx="5382041" cy="3325980"/>
          </a:xfrm>
          <a:prstGeom prst="rect">
            <a:avLst/>
          </a:prstGeom>
        </p:spPr>
      </p:pic>
      <p:pic>
        <p:nvPicPr>
          <p:cNvPr id="8" name="Picture 7">
            <a:extLst>
              <a:ext uri="{FF2B5EF4-FFF2-40B4-BE49-F238E27FC236}">
                <a16:creationId xmlns:a16="http://schemas.microsoft.com/office/drawing/2014/main" id="{AD8A3E9B-6952-2564-C95A-F5625FC50161}"/>
              </a:ext>
            </a:extLst>
          </p:cNvPr>
          <p:cNvPicPr>
            <a:picLocks noChangeAspect="1"/>
          </p:cNvPicPr>
          <p:nvPr/>
        </p:nvPicPr>
        <p:blipFill>
          <a:blip r:embed="rId3"/>
          <a:stretch>
            <a:fillRect/>
          </a:stretch>
        </p:blipFill>
        <p:spPr>
          <a:xfrm>
            <a:off x="3344639" y="4774877"/>
            <a:ext cx="5991627" cy="990923"/>
          </a:xfrm>
          <a:prstGeom prst="rect">
            <a:avLst/>
          </a:prstGeom>
        </p:spPr>
      </p:pic>
      <p:sp>
        <p:nvSpPr>
          <p:cNvPr id="9" name="TextBox 8">
            <a:extLst>
              <a:ext uri="{FF2B5EF4-FFF2-40B4-BE49-F238E27FC236}">
                <a16:creationId xmlns:a16="http://schemas.microsoft.com/office/drawing/2014/main" id="{18203DFC-1C96-C735-7419-18B7F1DB1064}"/>
              </a:ext>
            </a:extLst>
          </p:cNvPr>
          <p:cNvSpPr txBox="1"/>
          <p:nvPr/>
        </p:nvSpPr>
        <p:spPr>
          <a:xfrm>
            <a:off x="254000" y="139700"/>
            <a:ext cx="4416594"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Dự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đoán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dựa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tập</a:t>
            </a:r>
            <a:r>
              <a:rPr lang="en-US" sz="3000" b="1" dirty="0">
                <a:latin typeface="Times New Roman" panose="02020603050405020304" pitchFamily="18" charset="0"/>
                <a:cs typeface="Times New Roman" panose="02020603050405020304" pitchFamily="18" charset="0"/>
              </a:rPr>
              <a:t> test</a:t>
            </a:r>
            <a:endParaRPr lang="vi-VN" sz="3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807E794-0D15-D602-E996-D420B5AB7727}"/>
              </a:ext>
            </a:extLst>
          </p:cNvPr>
          <p:cNvSpPr txBox="1"/>
          <p:nvPr/>
        </p:nvSpPr>
        <p:spPr>
          <a:xfrm>
            <a:off x="368299" y="3980051"/>
            <a:ext cx="9382697"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xác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bằng</a:t>
            </a:r>
            <a:r>
              <a:rPr lang="en-US" sz="3000" b="1" dirty="0">
                <a:latin typeface="Times New Roman" panose="02020603050405020304" pitchFamily="18" charset="0"/>
                <a:cs typeface="Times New Roman" panose="02020603050405020304" pitchFamily="18" charset="0"/>
              </a:rPr>
              <a:t> confusion matrix:</a:t>
            </a:r>
          </a:p>
        </p:txBody>
      </p:sp>
    </p:spTree>
    <p:extLst>
      <p:ext uri="{BB962C8B-B14F-4D97-AF65-F5344CB8AC3E}">
        <p14:creationId xmlns:p14="http://schemas.microsoft.com/office/powerpoint/2010/main" val="388483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16</a:t>
            </a:fld>
            <a:endParaRPr lang="en-US"/>
          </a:p>
        </p:txBody>
      </p:sp>
      <p:sp>
        <p:nvSpPr>
          <p:cNvPr id="17" name="TextBox 16">
            <a:extLst>
              <a:ext uri="{FF2B5EF4-FFF2-40B4-BE49-F238E27FC236}">
                <a16:creationId xmlns:a16="http://schemas.microsoft.com/office/drawing/2014/main" id="{26C045E9-54C1-E65B-B72A-FA28518DEA3A}"/>
              </a:ext>
            </a:extLst>
          </p:cNvPr>
          <p:cNvSpPr txBox="1"/>
          <p:nvPr/>
        </p:nvSpPr>
        <p:spPr>
          <a:xfrm>
            <a:off x="290694" y="0"/>
            <a:ext cx="6075702" cy="553998"/>
          </a:xfrm>
          <a:prstGeom prst="rect">
            <a:avLst/>
          </a:prstGeom>
          <a:noFill/>
        </p:spPr>
        <p:txBody>
          <a:bodyPr wrap="none" rtlCol="0">
            <a:spAutoFit/>
          </a:bodyPr>
          <a:lstStyle/>
          <a:p>
            <a:r>
              <a:rPr lang="vi-VN" sz="3000" b="1" dirty="0">
                <a:latin typeface="Times New Roman" panose="02020603050405020304" pitchFamily="18" charset="0"/>
                <a:cs typeface="Times New Roman" panose="02020603050405020304" pitchFamily="18" charset="0"/>
              </a:rPr>
              <a:t>Sự ảnh hưởng của biến tương quan</a:t>
            </a:r>
          </a:p>
        </p:txBody>
      </p:sp>
      <p:graphicFrame>
        <p:nvGraphicFramePr>
          <p:cNvPr id="6" name="Table 7">
            <a:extLst>
              <a:ext uri="{FF2B5EF4-FFF2-40B4-BE49-F238E27FC236}">
                <a16:creationId xmlns:a16="http://schemas.microsoft.com/office/drawing/2014/main" id="{54841457-8376-2302-A533-39F811BE7190}"/>
              </a:ext>
            </a:extLst>
          </p:cNvPr>
          <p:cNvGraphicFramePr>
            <a:graphicFrameLocks noGrp="1"/>
          </p:cNvGraphicFramePr>
          <p:nvPr/>
        </p:nvGraphicFramePr>
        <p:xfrm>
          <a:off x="1521097" y="1908386"/>
          <a:ext cx="9149806" cy="2415420"/>
        </p:xfrm>
        <a:graphic>
          <a:graphicData uri="http://schemas.openxmlformats.org/drawingml/2006/table">
            <a:tbl>
              <a:tblPr firstRow="1" bandRow="1">
                <a:tableStyleId>{5C22544A-7EE6-4342-B048-85BDC9FD1C3A}</a:tableStyleId>
              </a:tblPr>
              <a:tblGrid>
                <a:gridCol w="4574903">
                  <a:extLst>
                    <a:ext uri="{9D8B030D-6E8A-4147-A177-3AD203B41FA5}">
                      <a16:colId xmlns:a16="http://schemas.microsoft.com/office/drawing/2014/main" val="1084309117"/>
                    </a:ext>
                  </a:extLst>
                </a:gridCol>
                <a:gridCol w="4574903">
                  <a:extLst>
                    <a:ext uri="{9D8B030D-6E8A-4147-A177-3AD203B41FA5}">
                      <a16:colId xmlns:a16="http://schemas.microsoft.com/office/drawing/2014/main" val="749428022"/>
                    </a:ext>
                  </a:extLst>
                </a:gridCol>
              </a:tblGrid>
              <a:tr h="603855">
                <a:tc>
                  <a:txBody>
                    <a:bodyPr/>
                    <a:lstStyle/>
                    <a:p>
                      <a:pPr algn="ctr"/>
                      <a:r>
                        <a:rPr lang="vi-VN" dirty="0"/>
                        <a:t>Biến tương quan đối với giá</a:t>
                      </a:r>
                    </a:p>
                  </a:txBody>
                  <a:tcPr/>
                </a:tc>
                <a:tc>
                  <a:txBody>
                    <a:bodyPr/>
                    <a:lstStyle/>
                    <a:p>
                      <a:pPr algn="ctr"/>
                      <a:r>
                        <a:rPr lang="vi-VN" dirty="0"/>
                        <a:t>R-squared</a:t>
                      </a:r>
                    </a:p>
                  </a:txBody>
                  <a:tcPr/>
                </a:tc>
                <a:extLst>
                  <a:ext uri="{0D108BD9-81ED-4DB2-BD59-A6C34878D82A}">
                    <a16:rowId xmlns:a16="http://schemas.microsoft.com/office/drawing/2014/main" val="694011950"/>
                  </a:ext>
                </a:extLst>
              </a:tr>
              <a:tr h="603855">
                <a:tc>
                  <a:txBody>
                    <a:bodyPr/>
                    <a:lstStyle/>
                    <a:p>
                      <a:pPr algn="ctr"/>
                      <a:r>
                        <a:rPr lang="vi-VN" dirty="0"/>
                        <a:t>ram</a:t>
                      </a:r>
                    </a:p>
                  </a:txBody>
                  <a:tcPr/>
                </a:tc>
                <a:tc>
                  <a:txBody>
                    <a:bodyPr/>
                    <a:lstStyle/>
                    <a:p>
                      <a:pPr algn="ctr"/>
                      <a:r>
                        <a:rPr lang="vi-VN" dirty="0"/>
                        <a:t>0.84</a:t>
                      </a:r>
                    </a:p>
                  </a:txBody>
                  <a:tcPr/>
                </a:tc>
                <a:extLst>
                  <a:ext uri="{0D108BD9-81ED-4DB2-BD59-A6C34878D82A}">
                    <a16:rowId xmlns:a16="http://schemas.microsoft.com/office/drawing/2014/main" val="1746795365"/>
                  </a:ext>
                </a:extLst>
              </a:tr>
              <a:tr h="603855">
                <a:tc>
                  <a:txBody>
                    <a:bodyPr/>
                    <a:lstStyle/>
                    <a:p>
                      <a:pPr algn="ctr"/>
                      <a:r>
                        <a:rPr lang="vi-VN" dirty="0"/>
                        <a:t>ram+ battery_power</a:t>
                      </a:r>
                    </a:p>
                  </a:txBody>
                  <a:tcPr/>
                </a:tc>
                <a:tc>
                  <a:txBody>
                    <a:bodyPr/>
                    <a:lstStyle/>
                    <a:p>
                      <a:pPr algn="ctr"/>
                      <a:r>
                        <a:rPr lang="vi-VN" dirty="0"/>
                        <a:t>0.88</a:t>
                      </a:r>
                    </a:p>
                  </a:txBody>
                  <a:tcPr/>
                </a:tc>
                <a:extLst>
                  <a:ext uri="{0D108BD9-81ED-4DB2-BD59-A6C34878D82A}">
                    <a16:rowId xmlns:a16="http://schemas.microsoft.com/office/drawing/2014/main" val="1680074031"/>
                  </a:ext>
                </a:extLst>
              </a:tr>
              <a:tr h="603855">
                <a:tc>
                  <a:txBody>
                    <a:bodyPr/>
                    <a:lstStyle/>
                    <a:p>
                      <a:pPr algn="ctr"/>
                      <a:r>
                        <a:rPr lang="en-GB" dirty="0" err="1"/>
                        <a:t>ram+battery_power+px_height</a:t>
                      </a:r>
                      <a:endParaRPr lang="vi-VN" dirty="0"/>
                    </a:p>
                  </a:txBody>
                  <a:tcPr/>
                </a:tc>
                <a:tc>
                  <a:txBody>
                    <a:bodyPr/>
                    <a:lstStyle/>
                    <a:p>
                      <a:pPr algn="ctr"/>
                      <a:r>
                        <a:rPr lang="vi-VN" dirty="0"/>
                        <a:t>0.91</a:t>
                      </a:r>
                    </a:p>
                  </a:txBody>
                  <a:tcPr/>
                </a:tc>
                <a:extLst>
                  <a:ext uri="{0D108BD9-81ED-4DB2-BD59-A6C34878D82A}">
                    <a16:rowId xmlns:a16="http://schemas.microsoft.com/office/drawing/2014/main" val="3367016082"/>
                  </a:ext>
                </a:extLst>
              </a:tr>
            </a:tbl>
          </a:graphicData>
        </a:graphic>
      </p:graphicFrame>
    </p:spTree>
    <p:extLst>
      <p:ext uri="{BB962C8B-B14F-4D97-AF65-F5344CB8AC3E}">
        <p14:creationId xmlns:p14="http://schemas.microsoft.com/office/powerpoint/2010/main" val="344299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17</a:t>
            </a:fld>
            <a:endParaRPr lang="en-US"/>
          </a:p>
        </p:txBody>
      </p:sp>
      <p:sp>
        <p:nvSpPr>
          <p:cNvPr id="17" name="TextBox 16">
            <a:extLst>
              <a:ext uri="{FF2B5EF4-FFF2-40B4-BE49-F238E27FC236}">
                <a16:creationId xmlns:a16="http://schemas.microsoft.com/office/drawing/2014/main" id="{26C045E9-54C1-E65B-B72A-FA28518DEA3A}"/>
              </a:ext>
            </a:extLst>
          </p:cNvPr>
          <p:cNvSpPr txBox="1"/>
          <p:nvPr/>
        </p:nvSpPr>
        <p:spPr>
          <a:xfrm>
            <a:off x="290694" y="0"/>
            <a:ext cx="2906565" cy="1015663"/>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 </a:t>
            </a:r>
            <a:r>
              <a:rPr lang="en-US" sz="3000" b="1" dirty="0" err="1">
                <a:latin typeface="Times New Roman" panose="02020603050405020304" pitchFamily="18" charset="0"/>
                <a:cs typeface="Times New Roman" panose="02020603050405020304" pitchFamily="18" charset="0"/>
              </a:rPr>
              <a:t>sánh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200" b="1" dirty="0"/>
          </a:p>
          <a:p>
            <a:endParaRPr lang="vi-VN" sz="3000" b="1"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54841457-8376-2302-A533-39F811BE7190}"/>
              </a:ext>
            </a:extLst>
          </p:cNvPr>
          <p:cNvGraphicFramePr>
            <a:graphicFrameLocks noGrp="1"/>
          </p:cNvGraphicFramePr>
          <p:nvPr>
            <p:extLst>
              <p:ext uri="{D42A27DB-BD31-4B8C-83A1-F6EECF244321}">
                <p14:modId xmlns:p14="http://schemas.microsoft.com/office/powerpoint/2010/main" val="412302957"/>
              </p:ext>
            </p:extLst>
          </p:nvPr>
        </p:nvGraphicFramePr>
        <p:xfrm>
          <a:off x="1521097" y="1908386"/>
          <a:ext cx="9149806" cy="1811565"/>
        </p:xfrm>
        <a:graphic>
          <a:graphicData uri="http://schemas.openxmlformats.org/drawingml/2006/table">
            <a:tbl>
              <a:tblPr firstRow="1" bandRow="1">
                <a:tableStyleId>{5C22544A-7EE6-4342-B048-85BDC9FD1C3A}</a:tableStyleId>
              </a:tblPr>
              <a:tblGrid>
                <a:gridCol w="4574903">
                  <a:extLst>
                    <a:ext uri="{9D8B030D-6E8A-4147-A177-3AD203B41FA5}">
                      <a16:colId xmlns:a16="http://schemas.microsoft.com/office/drawing/2014/main" val="1084309117"/>
                    </a:ext>
                  </a:extLst>
                </a:gridCol>
                <a:gridCol w="4574903">
                  <a:extLst>
                    <a:ext uri="{9D8B030D-6E8A-4147-A177-3AD203B41FA5}">
                      <a16:colId xmlns:a16="http://schemas.microsoft.com/office/drawing/2014/main" val="749428022"/>
                    </a:ext>
                  </a:extLst>
                </a:gridCol>
              </a:tblGrid>
              <a:tr h="603855">
                <a:tc>
                  <a:txBody>
                    <a:bodyPr/>
                    <a:lstStyle/>
                    <a:p>
                      <a:pPr algn="ctr"/>
                      <a:r>
                        <a:rPr lang="vi-VN" dirty="0"/>
                        <a:t>Mô Hình</a:t>
                      </a:r>
                    </a:p>
                  </a:txBody>
                  <a:tcPr/>
                </a:tc>
                <a:tc>
                  <a:txBody>
                    <a:bodyPr/>
                    <a:lstStyle/>
                    <a:p>
                      <a:pPr algn="ctr"/>
                      <a:r>
                        <a:rPr lang="vi-VN" dirty="0"/>
                        <a:t>R-squared</a:t>
                      </a:r>
                    </a:p>
                  </a:txBody>
                  <a:tcPr/>
                </a:tc>
                <a:extLst>
                  <a:ext uri="{0D108BD9-81ED-4DB2-BD59-A6C34878D82A}">
                    <a16:rowId xmlns:a16="http://schemas.microsoft.com/office/drawing/2014/main" val="694011950"/>
                  </a:ext>
                </a:extLst>
              </a:tr>
              <a:tr h="603855">
                <a:tc>
                  <a:txBody>
                    <a:bodyPr/>
                    <a:lstStyle/>
                    <a:p>
                      <a:pPr algn="ctr"/>
                      <a:r>
                        <a:rPr lang="vi-VN" dirty="0"/>
                        <a:t>K-Nearest Neighbors</a:t>
                      </a:r>
                    </a:p>
                  </a:txBody>
                  <a:tcPr/>
                </a:tc>
                <a:tc>
                  <a:txBody>
                    <a:bodyPr/>
                    <a:lstStyle/>
                    <a:p>
                      <a:pPr algn="ctr"/>
                      <a:r>
                        <a:rPr lang="vi-VN" dirty="0"/>
                        <a:t>0.91</a:t>
                      </a:r>
                    </a:p>
                  </a:txBody>
                  <a:tcPr/>
                </a:tc>
                <a:extLst>
                  <a:ext uri="{0D108BD9-81ED-4DB2-BD59-A6C34878D82A}">
                    <a16:rowId xmlns:a16="http://schemas.microsoft.com/office/drawing/2014/main" val="1746795365"/>
                  </a:ext>
                </a:extLst>
              </a:tr>
              <a:tr h="603855">
                <a:tc>
                  <a:txBody>
                    <a:bodyPr/>
                    <a:lstStyle/>
                    <a:p>
                      <a:pPr algn="ctr"/>
                      <a:r>
                        <a:rPr lang="vi-VN" dirty="0"/>
                        <a:t>Decision Tree</a:t>
                      </a:r>
                    </a:p>
                  </a:txBody>
                  <a:tcPr/>
                </a:tc>
                <a:tc>
                  <a:txBody>
                    <a:bodyPr/>
                    <a:lstStyle/>
                    <a:p>
                      <a:pPr algn="ctr"/>
                      <a:r>
                        <a:rPr lang="vi-VN" dirty="0"/>
                        <a:t>0.89</a:t>
                      </a:r>
                    </a:p>
                  </a:txBody>
                  <a:tcPr/>
                </a:tc>
                <a:extLst>
                  <a:ext uri="{0D108BD9-81ED-4DB2-BD59-A6C34878D82A}">
                    <a16:rowId xmlns:a16="http://schemas.microsoft.com/office/drawing/2014/main" val="1680074031"/>
                  </a:ext>
                </a:extLst>
              </a:tr>
            </a:tbl>
          </a:graphicData>
        </a:graphic>
      </p:graphicFrame>
    </p:spTree>
    <p:extLst>
      <p:ext uri="{BB962C8B-B14F-4D97-AF65-F5344CB8AC3E}">
        <p14:creationId xmlns:p14="http://schemas.microsoft.com/office/powerpoint/2010/main" val="411233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18</a:t>
            </a:fld>
            <a:endParaRPr lang="en-US"/>
          </a:p>
        </p:txBody>
      </p:sp>
      <p:sp>
        <p:nvSpPr>
          <p:cNvPr id="7" name="TextBox 6">
            <a:extLst>
              <a:ext uri="{FF2B5EF4-FFF2-40B4-BE49-F238E27FC236}">
                <a16:creationId xmlns:a16="http://schemas.microsoft.com/office/drawing/2014/main" id="{33C17831-306A-76C1-AF24-294515F13AE6}"/>
              </a:ext>
            </a:extLst>
          </p:cNvPr>
          <p:cNvSpPr txBox="1"/>
          <p:nvPr/>
        </p:nvSpPr>
        <p:spPr>
          <a:xfrm>
            <a:off x="1303914" y="660400"/>
            <a:ext cx="792396"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Train</a:t>
            </a:r>
          </a:p>
        </p:txBody>
      </p:sp>
      <p:sp>
        <p:nvSpPr>
          <p:cNvPr id="11" name="TextBox 10">
            <a:extLst>
              <a:ext uri="{FF2B5EF4-FFF2-40B4-BE49-F238E27FC236}">
                <a16:creationId xmlns:a16="http://schemas.microsoft.com/office/drawing/2014/main" id="{6416AE58-2E0A-20E1-856F-02D17E0B3CEF}"/>
              </a:ext>
            </a:extLst>
          </p:cNvPr>
          <p:cNvSpPr txBox="1"/>
          <p:nvPr/>
        </p:nvSpPr>
        <p:spPr>
          <a:xfrm>
            <a:off x="1465496" y="3695700"/>
            <a:ext cx="630814"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Test</a:t>
            </a:r>
          </a:p>
        </p:txBody>
      </p:sp>
      <p:graphicFrame>
        <p:nvGraphicFramePr>
          <p:cNvPr id="13" name="Table 13">
            <a:extLst>
              <a:ext uri="{FF2B5EF4-FFF2-40B4-BE49-F238E27FC236}">
                <a16:creationId xmlns:a16="http://schemas.microsoft.com/office/drawing/2014/main" id="{F0EFE5DA-7695-7ED7-E062-8A43236D0BBA}"/>
              </a:ext>
            </a:extLst>
          </p:cNvPr>
          <p:cNvGraphicFramePr>
            <a:graphicFrameLocks noGrp="1"/>
          </p:cNvGraphicFramePr>
          <p:nvPr>
            <p:extLst>
              <p:ext uri="{D42A27DB-BD31-4B8C-83A1-F6EECF244321}">
                <p14:modId xmlns:p14="http://schemas.microsoft.com/office/powerpoint/2010/main" val="4267944032"/>
              </p:ext>
            </p:extLst>
          </p:nvPr>
        </p:nvGraphicFramePr>
        <p:xfrm>
          <a:off x="2523744" y="1162110"/>
          <a:ext cx="7590451" cy="1483360"/>
        </p:xfrm>
        <a:graphic>
          <a:graphicData uri="http://schemas.openxmlformats.org/drawingml/2006/table">
            <a:tbl>
              <a:tblPr firstRow="1" bandRow="1">
                <a:tableStyleId>{5C22544A-7EE6-4342-B048-85BDC9FD1C3A}</a:tableStyleId>
              </a:tblPr>
              <a:tblGrid>
                <a:gridCol w="2904152">
                  <a:extLst>
                    <a:ext uri="{9D8B030D-6E8A-4147-A177-3AD203B41FA5}">
                      <a16:colId xmlns:a16="http://schemas.microsoft.com/office/drawing/2014/main" val="2949401003"/>
                    </a:ext>
                  </a:extLst>
                </a:gridCol>
                <a:gridCol w="2476500">
                  <a:extLst>
                    <a:ext uri="{9D8B030D-6E8A-4147-A177-3AD203B41FA5}">
                      <a16:colId xmlns:a16="http://schemas.microsoft.com/office/drawing/2014/main" val="1013454858"/>
                    </a:ext>
                  </a:extLst>
                </a:gridCol>
                <a:gridCol w="2209799">
                  <a:extLst>
                    <a:ext uri="{9D8B030D-6E8A-4147-A177-3AD203B41FA5}">
                      <a16:colId xmlns:a16="http://schemas.microsoft.com/office/drawing/2014/main" val="977239712"/>
                    </a:ext>
                  </a:extLst>
                </a:gridCol>
              </a:tblGrid>
              <a:tr h="370840">
                <a:tc>
                  <a:txBody>
                    <a:bodyPr/>
                    <a:lstStyle/>
                    <a:p>
                      <a:pPr algn="ctr"/>
                      <a:r>
                        <a:rPr lang="en-US" dirty="0" err="1"/>
                        <a:t>Mô</a:t>
                      </a:r>
                      <a:r>
                        <a:rPr lang="en-US" dirty="0"/>
                        <a:t> </a:t>
                      </a:r>
                      <a:r>
                        <a:rPr lang="en-US" dirty="0" err="1"/>
                        <a:t>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a:t>0.24</a:t>
                      </a:r>
                      <a:endParaRPr lang="vi-VN" dirty="0"/>
                    </a:p>
                  </a:txBody>
                  <a:tcPr/>
                </a:tc>
                <a:tc>
                  <a:txBody>
                    <a:bodyPr/>
                    <a:lstStyle/>
                    <a:p>
                      <a:pPr algn="ctr"/>
                      <a:r>
                        <a:rPr lang="vi-VN" dirty="0"/>
                        <a:t>0.058</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0.0017</a:t>
                      </a:r>
                    </a:p>
                  </a:txBody>
                  <a:tcPr/>
                </a:tc>
                <a:tc>
                  <a:txBody>
                    <a:bodyPr/>
                    <a:lstStyle/>
                    <a:p>
                      <a:pPr algn="ctr"/>
                      <a:r>
                        <a:rPr lang="vi-VN" dirty="0"/>
                        <a:t>2.73e-06</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8.87e-15</a:t>
                      </a:r>
                    </a:p>
                  </a:txBody>
                  <a:tcPr/>
                </a:tc>
                <a:tc>
                  <a:txBody>
                    <a:bodyPr/>
                    <a:lstStyle/>
                    <a:p>
                      <a:pPr algn="ctr"/>
                      <a:r>
                        <a:rPr lang="vi-VN" dirty="0"/>
                        <a:t>7.87e-29</a:t>
                      </a:r>
                    </a:p>
                  </a:txBody>
                  <a:tcPr/>
                </a:tc>
                <a:extLst>
                  <a:ext uri="{0D108BD9-81ED-4DB2-BD59-A6C34878D82A}">
                    <a16:rowId xmlns:a16="http://schemas.microsoft.com/office/drawing/2014/main" val="2622014042"/>
                  </a:ext>
                </a:extLst>
              </a:tr>
            </a:tbl>
          </a:graphicData>
        </a:graphic>
      </p:graphicFrame>
      <p:graphicFrame>
        <p:nvGraphicFramePr>
          <p:cNvPr id="16" name="Table 13">
            <a:extLst>
              <a:ext uri="{FF2B5EF4-FFF2-40B4-BE49-F238E27FC236}">
                <a16:creationId xmlns:a16="http://schemas.microsoft.com/office/drawing/2014/main" id="{F354798D-9547-E7B5-2C4A-A669512FF053}"/>
              </a:ext>
            </a:extLst>
          </p:cNvPr>
          <p:cNvGraphicFramePr>
            <a:graphicFrameLocks noGrp="1"/>
          </p:cNvGraphicFramePr>
          <p:nvPr>
            <p:extLst>
              <p:ext uri="{D42A27DB-BD31-4B8C-83A1-F6EECF244321}">
                <p14:modId xmlns:p14="http://schemas.microsoft.com/office/powerpoint/2010/main" val="3490332569"/>
              </p:ext>
            </p:extLst>
          </p:nvPr>
        </p:nvGraphicFramePr>
        <p:xfrm>
          <a:off x="2506896" y="4105727"/>
          <a:ext cx="7607300" cy="148336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949401003"/>
                    </a:ext>
                  </a:extLst>
                </a:gridCol>
                <a:gridCol w="2438400">
                  <a:extLst>
                    <a:ext uri="{9D8B030D-6E8A-4147-A177-3AD203B41FA5}">
                      <a16:colId xmlns:a16="http://schemas.microsoft.com/office/drawing/2014/main" val="1013454858"/>
                    </a:ext>
                  </a:extLst>
                </a:gridCol>
                <a:gridCol w="2222500">
                  <a:extLst>
                    <a:ext uri="{9D8B030D-6E8A-4147-A177-3AD203B41FA5}">
                      <a16:colId xmlns:a16="http://schemas.microsoft.com/office/drawing/2014/main" val="977239712"/>
                    </a:ext>
                  </a:extLst>
                </a:gridCol>
              </a:tblGrid>
              <a:tr h="370840">
                <a:tc>
                  <a:txBody>
                    <a:bodyPr/>
                    <a:lstStyle/>
                    <a:p>
                      <a:pPr algn="ctr"/>
                      <a:r>
                        <a:rPr lang="en-US"/>
                        <a:t>Mô 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a:t>0.29</a:t>
                      </a:r>
                      <a:endParaRPr lang="vi-VN" dirty="0"/>
                    </a:p>
                  </a:txBody>
                  <a:tcPr/>
                </a:tc>
                <a:tc>
                  <a:txBody>
                    <a:bodyPr/>
                    <a:lstStyle/>
                    <a:p>
                      <a:pPr algn="ctr"/>
                      <a:r>
                        <a:rPr lang="vi-VN" dirty="0"/>
                        <a:t>0.085</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0.0037</a:t>
                      </a:r>
                    </a:p>
                  </a:txBody>
                  <a:tcPr/>
                </a:tc>
                <a:tc>
                  <a:txBody>
                    <a:bodyPr/>
                    <a:lstStyle/>
                    <a:p>
                      <a:pPr algn="ctr"/>
                      <a:r>
                        <a:rPr lang="vi-VN" dirty="0"/>
                        <a:t>1.36e-05</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0.0024</a:t>
                      </a:r>
                    </a:p>
                  </a:txBody>
                  <a:tcPr/>
                </a:tc>
                <a:tc>
                  <a:txBody>
                    <a:bodyPr/>
                    <a:lstStyle/>
                    <a:p>
                      <a:pPr algn="ctr"/>
                      <a:r>
                        <a:rPr lang="vi-VN" dirty="0"/>
                        <a:t>5.85e-06</a:t>
                      </a:r>
                    </a:p>
                  </a:txBody>
                  <a:tcPr/>
                </a:tc>
                <a:extLst>
                  <a:ext uri="{0D108BD9-81ED-4DB2-BD59-A6C34878D82A}">
                    <a16:rowId xmlns:a16="http://schemas.microsoft.com/office/drawing/2014/main" val="2622014042"/>
                  </a:ext>
                </a:extLst>
              </a:tr>
            </a:tbl>
          </a:graphicData>
        </a:graphic>
      </p:graphicFrame>
      <p:sp>
        <p:nvSpPr>
          <p:cNvPr id="17" name="TextBox 16">
            <a:extLst>
              <a:ext uri="{FF2B5EF4-FFF2-40B4-BE49-F238E27FC236}">
                <a16:creationId xmlns:a16="http://schemas.microsoft.com/office/drawing/2014/main" id="{26C045E9-54C1-E65B-B72A-FA28518DEA3A}"/>
              </a:ext>
            </a:extLst>
          </p:cNvPr>
          <p:cNvSpPr txBox="1"/>
          <p:nvPr/>
        </p:nvSpPr>
        <p:spPr>
          <a:xfrm>
            <a:off x="0" y="0"/>
            <a:ext cx="3100529"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 </a:t>
            </a:r>
            <a:r>
              <a:rPr lang="en-US" sz="3000" b="1" dirty="0" err="1">
                <a:latin typeface="Times New Roman" panose="02020603050405020304" pitchFamily="18" charset="0"/>
                <a:cs typeface="Times New Roman" panose="02020603050405020304" pitchFamily="18" charset="0"/>
              </a:rPr>
              <a:t>Sánh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15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B2F23F-AC4A-D17F-AC70-550A89100FB9}"/>
              </a:ext>
            </a:extLst>
          </p:cNvPr>
          <p:cNvPicPr>
            <a:picLocks noGrp="1" noChangeAspect="1"/>
          </p:cNvPicPr>
          <p:nvPr>
            <p:ph idx="1"/>
          </p:nvPr>
        </p:nvPicPr>
        <p:blipFill>
          <a:blip r:embed="rId2"/>
          <a:stretch>
            <a:fillRect/>
          </a:stretch>
        </p:blipFill>
        <p:spPr>
          <a:xfrm>
            <a:off x="1607840" y="779991"/>
            <a:ext cx="8185870" cy="6078009"/>
          </a:xfrm>
          <a:prstGeom prst="rect">
            <a:avLst/>
          </a:prstGeom>
        </p:spPr>
      </p:pic>
      <p:sp>
        <p:nvSpPr>
          <p:cNvPr id="4" name="Slide Number Placeholder 3">
            <a:extLst>
              <a:ext uri="{FF2B5EF4-FFF2-40B4-BE49-F238E27FC236}">
                <a16:creationId xmlns:a16="http://schemas.microsoft.com/office/drawing/2014/main" id="{4DB73A17-9DE7-F526-B0FE-3ECBB4470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19</a:t>
            </a:fld>
            <a:endParaRPr lang="en-US"/>
          </a:p>
        </p:txBody>
      </p:sp>
      <p:sp>
        <p:nvSpPr>
          <p:cNvPr id="7" name="TextBox 6">
            <a:extLst>
              <a:ext uri="{FF2B5EF4-FFF2-40B4-BE49-F238E27FC236}">
                <a16:creationId xmlns:a16="http://schemas.microsoft.com/office/drawing/2014/main" id="{B6CD9C08-AA53-2345-2429-857508FAD766}"/>
              </a:ext>
            </a:extLst>
          </p:cNvPr>
          <p:cNvSpPr txBox="1"/>
          <p:nvPr/>
        </p:nvSpPr>
        <p:spPr>
          <a:xfrm>
            <a:off x="0" y="0"/>
            <a:ext cx="4130874"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Visualization Prediction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00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11F-11E2-7857-5F13-CE55AC8F664C}"/>
              </a:ext>
            </a:extLst>
          </p:cNvPr>
          <p:cNvSpPr>
            <a:spLocks noGrp="1"/>
          </p:cNvSpPr>
          <p:nvPr>
            <p:ph type="title"/>
          </p:nvPr>
        </p:nvSpPr>
        <p:spPr/>
        <p:txBody>
          <a:bodyPr/>
          <a:lstStyle/>
          <a:p>
            <a:r>
              <a:rPr lang="en-US" b="1" dirty="0" err="1"/>
              <a:t>Thành</a:t>
            </a:r>
            <a:r>
              <a:rPr lang="en-US" b="1" dirty="0"/>
              <a:t> </a:t>
            </a:r>
            <a:r>
              <a:rPr lang="en-US" b="1" dirty="0" err="1"/>
              <a:t>Viên</a:t>
            </a:r>
            <a:r>
              <a:rPr lang="en-US" b="1" dirty="0"/>
              <a:t>:</a:t>
            </a:r>
            <a:endParaRPr lang="vi-VN" b="1" dirty="0"/>
          </a:p>
        </p:txBody>
      </p:sp>
      <p:graphicFrame>
        <p:nvGraphicFramePr>
          <p:cNvPr id="5" name="Table 5">
            <a:extLst>
              <a:ext uri="{FF2B5EF4-FFF2-40B4-BE49-F238E27FC236}">
                <a16:creationId xmlns:a16="http://schemas.microsoft.com/office/drawing/2014/main" id="{4A4D7D9C-C765-247C-5A20-76B0441C6E83}"/>
              </a:ext>
            </a:extLst>
          </p:cNvPr>
          <p:cNvGraphicFramePr>
            <a:graphicFrameLocks noGrp="1"/>
          </p:cNvGraphicFramePr>
          <p:nvPr>
            <p:ph idx="1"/>
            <p:extLst>
              <p:ext uri="{D42A27DB-BD31-4B8C-83A1-F6EECF244321}">
                <p14:modId xmlns:p14="http://schemas.microsoft.com/office/powerpoint/2010/main" val="3018594607"/>
              </p:ext>
            </p:extLst>
          </p:nvPr>
        </p:nvGraphicFramePr>
        <p:xfrm>
          <a:off x="838200" y="1825625"/>
          <a:ext cx="10756900" cy="1849120"/>
        </p:xfrm>
        <a:graphic>
          <a:graphicData uri="http://schemas.openxmlformats.org/drawingml/2006/table">
            <a:tbl>
              <a:tblPr firstRow="1" bandRow="1">
                <a:tableStyleId>{93296810-A885-4BE3-A3E7-6D5BEEA58F35}</a:tableStyleId>
              </a:tblPr>
              <a:tblGrid>
                <a:gridCol w="3164629">
                  <a:extLst>
                    <a:ext uri="{9D8B030D-6E8A-4147-A177-3AD203B41FA5}">
                      <a16:colId xmlns:a16="http://schemas.microsoft.com/office/drawing/2014/main" val="3759280923"/>
                    </a:ext>
                  </a:extLst>
                </a:gridCol>
                <a:gridCol w="3164629">
                  <a:extLst>
                    <a:ext uri="{9D8B030D-6E8A-4147-A177-3AD203B41FA5}">
                      <a16:colId xmlns:a16="http://schemas.microsoft.com/office/drawing/2014/main" val="2277304484"/>
                    </a:ext>
                  </a:extLst>
                </a:gridCol>
                <a:gridCol w="4427642">
                  <a:extLst>
                    <a:ext uri="{9D8B030D-6E8A-4147-A177-3AD203B41FA5}">
                      <a16:colId xmlns:a16="http://schemas.microsoft.com/office/drawing/2014/main" val="703490220"/>
                    </a:ext>
                  </a:extLst>
                </a:gridCol>
              </a:tblGrid>
              <a:tr h="370840">
                <a:tc>
                  <a:txBody>
                    <a:bodyPr/>
                    <a:lstStyle/>
                    <a:p>
                      <a:pPr algn="ctr"/>
                      <a:r>
                        <a:rPr lang="en-US" dirty="0" err="1"/>
                        <a:t>Thành</a:t>
                      </a:r>
                      <a:r>
                        <a:rPr lang="en-US" dirty="0"/>
                        <a:t> </a:t>
                      </a:r>
                      <a:r>
                        <a:rPr lang="en-US" dirty="0" err="1"/>
                        <a:t>Viên</a:t>
                      </a:r>
                      <a:endParaRPr lang="vi-VN" dirty="0"/>
                    </a:p>
                  </a:txBody>
                  <a:tcPr/>
                </a:tc>
                <a:tc>
                  <a:txBody>
                    <a:bodyPr/>
                    <a:lstStyle/>
                    <a:p>
                      <a:pPr algn="ctr"/>
                      <a:r>
                        <a:rPr lang="en-US" dirty="0"/>
                        <a:t>MSSV</a:t>
                      </a:r>
                      <a:endParaRPr lang="vi-VN" dirty="0"/>
                    </a:p>
                  </a:txBody>
                  <a:tcPr/>
                </a:tc>
                <a:tc>
                  <a:txBody>
                    <a:bodyPr/>
                    <a:lstStyle/>
                    <a:p>
                      <a:pPr algn="ctr"/>
                      <a:r>
                        <a:rPr lang="en-US" dirty="0" err="1"/>
                        <a:t>Nhiệm</a:t>
                      </a:r>
                      <a:r>
                        <a:rPr lang="en-US" dirty="0"/>
                        <a:t> </a:t>
                      </a:r>
                      <a:r>
                        <a:rPr lang="en-US" dirty="0" err="1"/>
                        <a:t>Vụ</a:t>
                      </a:r>
                      <a:endParaRPr lang="vi-VN" dirty="0"/>
                    </a:p>
                  </a:txBody>
                  <a:tcPr/>
                </a:tc>
                <a:extLst>
                  <a:ext uri="{0D108BD9-81ED-4DB2-BD59-A6C34878D82A}">
                    <a16:rowId xmlns:a16="http://schemas.microsoft.com/office/drawing/2014/main" val="3261625045"/>
                  </a:ext>
                </a:extLst>
              </a:tr>
              <a:tr h="370840">
                <a:tc>
                  <a:txBody>
                    <a:bodyPr/>
                    <a:lstStyle/>
                    <a:p>
                      <a:pPr algn="ctr"/>
                      <a:r>
                        <a:rPr lang="en-US" sz="1800" kern="1200" dirty="0" err="1">
                          <a:solidFill>
                            <a:schemeClr val="dk1"/>
                          </a:solidFill>
                          <a:effectLst/>
                          <a:latin typeface="+mn-lt"/>
                          <a:ea typeface="+mn-ea"/>
                          <a:cs typeface="+mn-cs"/>
                        </a:rPr>
                        <a:t>Lý</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Quốc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Dũng</a:t>
                      </a:r>
                      <a:endParaRPr lang="vi-VN" dirty="0"/>
                    </a:p>
                  </a:txBody>
                  <a:tcPr/>
                </a:tc>
                <a:tc>
                  <a:txBody>
                    <a:bodyPr/>
                    <a:lstStyle/>
                    <a:p>
                      <a:pPr algn="ctr"/>
                      <a:r>
                        <a:rPr lang="en-US" dirty="0"/>
                        <a:t>19133015</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1578816450"/>
                  </a:ext>
                </a:extLst>
              </a:tr>
              <a:tr h="370840">
                <a:tc>
                  <a:txBody>
                    <a:bodyPr/>
                    <a:lstStyle/>
                    <a:p>
                      <a:pPr algn="ctr"/>
                      <a:r>
                        <a:rPr lang="en-US" dirty="0" err="1"/>
                        <a:t>Đoàn</a:t>
                      </a:r>
                      <a:r>
                        <a:rPr lang="en-US" dirty="0"/>
                        <a:t> </a:t>
                      </a:r>
                      <a:r>
                        <a:rPr lang="en-US" dirty="0" err="1"/>
                        <a:t>Trần</a:t>
                      </a:r>
                      <a:r>
                        <a:rPr lang="en-US" dirty="0"/>
                        <a:t> </a:t>
                      </a:r>
                      <a:r>
                        <a:rPr lang="en-US" dirty="0" err="1"/>
                        <a:t>Đăng</a:t>
                      </a:r>
                      <a:r>
                        <a:rPr lang="en-US" dirty="0"/>
                        <a:t> Khoa</a:t>
                      </a:r>
                      <a:endParaRPr lang="vi-VN" dirty="0"/>
                    </a:p>
                  </a:txBody>
                  <a:tcPr/>
                </a:tc>
                <a:tc>
                  <a:txBody>
                    <a:bodyPr/>
                    <a:lstStyle/>
                    <a:p>
                      <a:pPr algn="ctr"/>
                      <a:r>
                        <a:rPr lang="en-US" dirty="0"/>
                        <a:t>19133028</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4284703978"/>
                  </a:ext>
                </a:extLst>
              </a:tr>
              <a:tr h="370840">
                <a:tc>
                  <a:txBody>
                    <a:bodyPr/>
                    <a:lstStyle/>
                    <a:p>
                      <a:pPr algn="ctr"/>
                      <a:r>
                        <a:rPr lang="en-US" dirty="0" err="1"/>
                        <a:t>Nguyễn</a:t>
                      </a:r>
                      <a:r>
                        <a:rPr lang="en-US" dirty="0"/>
                        <a:t> </a:t>
                      </a:r>
                      <a:r>
                        <a:rPr lang="en-US" dirty="0" err="1"/>
                        <a:t>Quốc</a:t>
                      </a:r>
                      <a:r>
                        <a:rPr lang="en-US" dirty="0"/>
                        <a:t> </a:t>
                      </a:r>
                      <a:r>
                        <a:rPr lang="en-US" dirty="0" err="1"/>
                        <a:t>Bảo</a:t>
                      </a:r>
                      <a:endParaRPr lang="vi-VN" dirty="0"/>
                    </a:p>
                  </a:txBody>
                  <a:tcPr/>
                </a:tc>
                <a:tc>
                  <a:txBody>
                    <a:bodyPr/>
                    <a:lstStyle/>
                    <a:p>
                      <a:pPr algn="ctr"/>
                      <a:r>
                        <a:rPr lang="en-US" dirty="0"/>
                        <a:t>19133002</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4100081066"/>
                  </a:ext>
                </a:extLst>
              </a:tr>
              <a:tr h="0">
                <a:tc>
                  <a:txBody>
                    <a:bodyPr/>
                    <a:lstStyle/>
                    <a:p>
                      <a:pPr algn="ctr"/>
                      <a:r>
                        <a:rPr lang="en-US" dirty="0" err="1"/>
                        <a:t>Võ</a:t>
                      </a:r>
                      <a:r>
                        <a:rPr lang="en-US" dirty="0"/>
                        <a:t> </a:t>
                      </a:r>
                      <a:r>
                        <a:rPr lang="en-US" dirty="0" err="1"/>
                        <a:t>Hoàng</a:t>
                      </a:r>
                      <a:r>
                        <a:rPr lang="en-US" dirty="0"/>
                        <a:t> </a:t>
                      </a:r>
                      <a:r>
                        <a:rPr lang="en-US" dirty="0" err="1"/>
                        <a:t>Khả</a:t>
                      </a:r>
                      <a:r>
                        <a:rPr lang="en-US" dirty="0"/>
                        <a:t> </a:t>
                      </a:r>
                      <a:r>
                        <a:rPr lang="en-US" dirty="0" err="1"/>
                        <a:t>Diệu</a:t>
                      </a:r>
                      <a:endParaRPr lang="vi-VN" dirty="0"/>
                    </a:p>
                  </a:txBody>
                  <a:tcPr/>
                </a:tc>
                <a:tc>
                  <a:txBody>
                    <a:bodyPr/>
                    <a:lstStyle/>
                    <a:p>
                      <a:pPr algn="ctr"/>
                      <a:r>
                        <a:rPr lang="en-US" dirty="0"/>
                        <a:t>19133014</a:t>
                      </a:r>
                      <a:endParaRPr lang="vi-V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Mô</a:t>
                      </a:r>
                      <a:r>
                        <a:rPr lang="en-US" dirty="0"/>
                        <a:t> </a:t>
                      </a:r>
                      <a:r>
                        <a:rPr lang="en-US" dirty="0" err="1"/>
                        <a:t>Hình</a:t>
                      </a:r>
                      <a:r>
                        <a:rPr lang="en-US" dirty="0"/>
                        <a:t> , EDA, </a:t>
                      </a:r>
                      <a:r>
                        <a:rPr lang="en-US" dirty="0" err="1"/>
                        <a:t>Xác</a:t>
                      </a:r>
                      <a:r>
                        <a:rPr lang="en-US" dirty="0"/>
                        <a:t> </a:t>
                      </a:r>
                      <a:r>
                        <a:rPr lang="en-US" dirty="0" err="1"/>
                        <a:t>Định</a:t>
                      </a:r>
                      <a:r>
                        <a:rPr lang="en-US" dirty="0"/>
                        <a:t> </a:t>
                      </a:r>
                      <a:r>
                        <a:rPr lang="en-US" dirty="0" err="1"/>
                        <a:t>BiếnTương</a:t>
                      </a:r>
                      <a:r>
                        <a:rPr lang="en-US" dirty="0"/>
                        <a:t> Quan</a:t>
                      </a:r>
                      <a:endParaRPr lang="vi-VN" dirty="0"/>
                    </a:p>
                  </a:txBody>
                  <a:tcPr/>
                </a:tc>
                <a:extLst>
                  <a:ext uri="{0D108BD9-81ED-4DB2-BD59-A6C34878D82A}">
                    <a16:rowId xmlns:a16="http://schemas.microsoft.com/office/drawing/2014/main" val="1459505558"/>
                  </a:ext>
                </a:extLst>
              </a:tr>
            </a:tbl>
          </a:graphicData>
        </a:graphic>
      </p:graphicFrame>
      <p:sp>
        <p:nvSpPr>
          <p:cNvPr id="4" name="Slide Number Placeholder 3">
            <a:extLst>
              <a:ext uri="{FF2B5EF4-FFF2-40B4-BE49-F238E27FC236}">
                <a16:creationId xmlns:a16="http://schemas.microsoft.com/office/drawing/2014/main" id="{E6F036EC-5E3D-02F0-B128-5D0E5FC2867C}"/>
              </a:ext>
            </a:extLst>
          </p:cNvPr>
          <p:cNvSpPr>
            <a:spLocks noGrp="1"/>
          </p:cNvSpPr>
          <p:nvPr>
            <p:ph type="sldNum" sz="quarter" idx="12"/>
          </p:nvPr>
        </p:nvSpPr>
        <p:spPr/>
        <p:txBody>
          <a:bodyPr/>
          <a:lstStyle/>
          <a:p>
            <a:fld id="{D1E82683-5C6A-4808-A0A5-6DC033041A1F}" type="slidenum">
              <a:rPr lang="en-US" smtClean="0"/>
              <a:t>2</a:t>
            </a:fld>
            <a:endParaRPr lang="en-US"/>
          </a:p>
        </p:txBody>
      </p:sp>
      <p:sp>
        <p:nvSpPr>
          <p:cNvPr id="6" name="TextBox 5">
            <a:extLst>
              <a:ext uri="{FF2B5EF4-FFF2-40B4-BE49-F238E27FC236}">
                <a16:creationId xmlns:a16="http://schemas.microsoft.com/office/drawing/2014/main" id="{8FFF36C1-2006-02A5-FA4F-58BF1074FDB0}"/>
              </a:ext>
            </a:extLst>
          </p:cNvPr>
          <p:cNvSpPr txBox="1"/>
          <p:nvPr/>
        </p:nvSpPr>
        <p:spPr>
          <a:xfrm>
            <a:off x="6096000" y="4095294"/>
            <a:ext cx="5305748"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GVHD: </a:t>
            </a:r>
            <a:r>
              <a:rPr lang="en-US" sz="3000" b="1" dirty="0" err="1">
                <a:latin typeface="Times New Roman" panose="02020603050405020304" pitchFamily="18" charset="0"/>
                <a:cs typeface="Times New Roman" panose="02020603050405020304" pitchFamily="18" charset="0"/>
              </a:rPr>
              <a:t>TS.Quách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Hoàng</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81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B60A52-26CC-4FCC-E034-032E2CAFFAE5}"/>
              </a:ext>
            </a:extLst>
          </p:cNvPr>
          <p:cNvPicPr>
            <a:picLocks noGrp="1" noChangeAspect="1"/>
          </p:cNvPicPr>
          <p:nvPr>
            <p:ph idx="1"/>
          </p:nvPr>
        </p:nvPicPr>
        <p:blipFill>
          <a:blip r:embed="rId2"/>
          <a:stretch>
            <a:fillRect/>
          </a:stretch>
        </p:blipFill>
        <p:spPr>
          <a:xfrm>
            <a:off x="605365" y="796395"/>
            <a:ext cx="9774499" cy="5742517"/>
          </a:xfrm>
          <a:prstGeom prst="rect">
            <a:avLst/>
          </a:prstGeom>
        </p:spPr>
      </p:pic>
      <p:sp>
        <p:nvSpPr>
          <p:cNvPr id="4" name="Slide Number Placeholder 3">
            <a:extLst>
              <a:ext uri="{FF2B5EF4-FFF2-40B4-BE49-F238E27FC236}">
                <a16:creationId xmlns:a16="http://schemas.microsoft.com/office/drawing/2014/main" id="{BDA356ED-7CDF-D9A4-8CF0-1527E61B46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20</a:t>
            </a:fld>
            <a:endParaRPr lang="en-US"/>
          </a:p>
        </p:txBody>
      </p:sp>
      <p:sp>
        <p:nvSpPr>
          <p:cNvPr id="9" name="TextBox 8">
            <a:extLst>
              <a:ext uri="{FF2B5EF4-FFF2-40B4-BE49-F238E27FC236}">
                <a16:creationId xmlns:a16="http://schemas.microsoft.com/office/drawing/2014/main" id="{8B442AB2-F481-E1CF-8309-34A53CB2EF70}"/>
              </a:ext>
            </a:extLst>
          </p:cNvPr>
          <p:cNvSpPr txBox="1"/>
          <p:nvPr/>
        </p:nvSpPr>
        <p:spPr>
          <a:xfrm>
            <a:off x="0" y="0"/>
            <a:ext cx="4894866"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Summary Linear Regression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57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A210-F6D5-DFBA-D657-98482CCFC09D}"/>
              </a:ext>
            </a:extLst>
          </p:cNvPr>
          <p:cNvSpPr>
            <a:spLocks noGrp="1"/>
          </p:cNvSpPr>
          <p:nvPr>
            <p:ph type="title"/>
          </p:nvPr>
        </p:nvSpPr>
        <p:spPr/>
        <p:txBody>
          <a:bodyPr/>
          <a:lstStyle/>
          <a:p>
            <a:r>
              <a:rPr lang="en-US" dirty="0" err="1"/>
              <a:t>Kết</a:t>
            </a:r>
            <a:r>
              <a:rPr lang="en-US" dirty="0"/>
              <a:t> </a:t>
            </a:r>
            <a:r>
              <a:rPr lang="en-US" dirty="0" err="1"/>
              <a:t>Luận</a:t>
            </a:r>
            <a:endParaRPr lang="vi-VN" dirty="0"/>
          </a:p>
        </p:txBody>
      </p:sp>
      <p:sp>
        <p:nvSpPr>
          <p:cNvPr id="3" name="Content Placeholder 2">
            <a:extLst>
              <a:ext uri="{FF2B5EF4-FFF2-40B4-BE49-F238E27FC236}">
                <a16:creationId xmlns:a16="http://schemas.microsoft.com/office/drawing/2014/main" id="{BC56601A-668F-7F32-EFD4-30E1C7435747}"/>
              </a:ext>
            </a:extLst>
          </p:cNvPr>
          <p:cNvSpPr>
            <a:spLocks noGrp="1"/>
          </p:cNvSpPr>
          <p:nvPr>
            <p:ph idx="1"/>
          </p:nvPr>
        </p:nvSpPr>
        <p:spPr>
          <a:xfrm>
            <a:off x="749300" y="1690688"/>
            <a:ext cx="10515600" cy="4351338"/>
          </a:xfrm>
        </p:spPr>
        <p:txBody>
          <a:bodyPr>
            <a:noAutofit/>
          </a:bodyPr>
          <a:lstStyle/>
          <a:p>
            <a:pPr marL="0" indent="0">
              <a:lnSpc>
                <a:spcPct val="120000"/>
              </a:lnSpc>
              <a:buNone/>
            </a:pPr>
            <a:r>
              <a:rPr lang="vi-VN" sz="1500" dirty="0">
                <a:latin typeface="+mj-lt"/>
              </a:rPr>
              <a:t>-Mô hình nào tốt hơn: SVM , Linear Regression, KNN, Decision Tree?</a:t>
            </a:r>
          </a:p>
          <a:p>
            <a:pPr marL="0" indent="0">
              <a:lnSpc>
                <a:spcPct val="120000"/>
              </a:lnSpc>
              <a:buNone/>
            </a:pPr>
            <a:r>
              <a:rPr lang="vi-VN" sz="1500" dirty="0">
                <a:latin typeface="+mj-lt"/>
              </a:rPr>
              <a:t>-Từ kết quả, Nhóm thấy rằng các giá trị của Mô hình Linear Regression cho RMSE và MSE tương ứng nhỏ hơn </a:t>
            </a:r>
          </a:p>
          <a:p>
            <a:pPr marL="0" indent="0">
              <a:lnSpc>
                <a:spcPct val="120000"/>
              </a:lnSpc>
              <a:buNone/>
            </a:pPr>
            <a:r>
              <a:rPr lang="vi-VN" sz="1500" dirty="0">
                <a:latin typeface="+mj-lt"/>
              </a:rPr>
              <a:t>-Vì vậy, Mô hình Linear Regression hoạt động tốt hơn mô hình SVM , Linear Regression, KNN, Decision Tree</a:t>
            </a:r>
          </a:p>
          <a:p>
            <a:pPr marL="0" indent="0">
              <a:lnSpc>
                <a:spcPct val="120000"/>
              </a:lnSpc>
              <a:buNone/>
            </a:pPr>
            <a:r>
              <a:rPr lang="vi-VN" sz="1500" dirty="0">
                <a:latin typeface="+mj-lt"/>
              </a:rPr>
              <a:t>-Giải quyết câu hỏi trọng tâm của Nhóm: Tính năng nào quan trọng nhất trong việc dự đoán Giá điện thoại di động?</a:t>
            </a:r>
          </a:p>
          <a:p>
            <a:pPr marL="0" indent="0">
              <a:lnSpc>
                <a:spcPct val="120000"/>
              </a:lnSpc>
              <a:buNone/>
            </a:pPr>
            <a:r>
              <a:rPr lang="vi-VN" sz="1500" dirty="0">
                <a:latin typeface="+mj-lt"/>
              </a:rPr>
              <a:t>-Đầu tiên, nhìn vào ma trận tương quan, Nhóm thấy rằng ram là biến có tương quan nhất với phạm vi giá, năng lượng pin là biến có tương quan nhiều thứ hai với phạm vi giá và chiều cao px là biến tương quan thứ ba với phạm vi giá.</a:t>
            </a:r>
          </a:p>
          <a:p>
            <a:pPr marL="0" indent="0">
              <a:lnSpc>
                <a:spcPct val="120000"/>
              </a:lnSpc>
              <a:buNone/>
            </a:pPr>
            <a:r>
              <a:rPr lang="vi-VN" sz="1500" dirty="0">
                <a:latin typeface="+mj-lt"/>
              </a:rPr>
              <a:t>- Ở  phần summary của Mô hình Linear Regression, thấy rằng cả 3 biến (ram, battery power, pixel height) đều có t-values cao, nghĩa là chúng đều quan trọng trong việc dự đoán biến y của nhóm. Cụ thể, ram có t-values cao nhất, battery power, có t-values cao thứ hai và pixel height có t-values cao thứ ba. "Thứ tự của tầm quan trọng thay đổi" này trực tiếp tương ứng với những phát hiện của nhóm từ ma trận tương quan nhóm đã làm!</a:t>
            </a:r>
          </a:p>
          <a:p>
            <a:pPr marL="0" indent="0">
              <a:lnSpc>
                <a:spcPct val="120000"/>
              </a:lnSpc>
              <a:buNone/>
            </a:pPr>
            <a:r>
              <a:rPr lang="vi-VN" sz="1500" dirty="0">
                <a:latin typeface="+mj-lt"/>
              </a:rPr>
              <a:t>-Tóm lại, các tính năng quan trọng nhất trong việc dự đoán giá của một chiếc Điện thoại di động là ram, battery power, pixel height.</a:t>
            </a:r>
          </a:p>
        </p:txBody>
      </p:sp>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21</a:t>
            </a:fld>
            <a:endParaRPr lang="en-US"/>
          </a:p>
        </p:txBody>
      </p:sp>
    </p:spTree>
    <p:extLst>
      <p:ext uri="{BB962C8B-B14F-4D97-AF65-F5344CB8AC3E}">
        <p14:creationId xmlns:p14="http://schemas.microsoft.com/office/powerpoint/2010/main" val="765333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Thank you for listening' card | Thank you for listening, Thank you  wallpaper, Thank you for listening powerpoint cute">
            <a:extLst>
              <a:ext uri="{FF2B5EF4-FFF2-40B4-BE49-F238E27FC236}">
                <a16:creationId xmlns:a16="http://schemas.microsoft.com/office/drawing/2014/main" id="{44FF87BA-0CF5-C27D-F7CD-DB082D96DB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23" b="1969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a:solidFill>
                  <a:srgbClr val="FFFFFF"/>
                </a:solidFill>
              </a:rPr>
              <a:pPr>
                <a:spcAft>
                  <a:spcPts val="600"/>
                </a:spcAft>
              </a:pPr>
              <a:t>22</a:t>
            </a:fld>
            <a:endParaRPr lang="en-US">
              <a:solidFill>
                <a:srgbClr val="FFFFFF"/>
              </a:solidFill>
            </a:endParaRPr>
          </a:p>
        </p:txBody>
      </p:sp>
    </p:spTree>
    <p:extLst>
      <p:ext uri="{BB962C8B-B14F-4D97-AF65-F5344CB8AC3E}">
        <p14:creationId xmlns:p14="http://schemas.microsoft.com/office/powerpoint/2010/main" val="145901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Mobile </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(0,1,2,3)</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Decision Tree</a:t>
            </a:r>
          </a:p>
          <a:p>
            <a:pPr lvl="1"/>
            <a:r>
              <a:rPr lang="en-US" dirty="0">
                <a:latin typeface="Times New Roman" panose="02020603050405020304" pitchFamily="18" charset="0"/>
                <a:cs typeface="Times New Roman" panose="02020603050405020304" pitchFamily="18" charset="0"/>
              </a:rPr>
              <a:t>linear regression,</a:t>
            </a:r>
          </a:p>
          <a:p>
            <a:pPr lvl="1"/>
            <a:r>
              <a:rPr lang="en-US" dirty="0">
                <a:latin typeface="Times New Roman" panose="02020603050405020304" pitchFamily="18" charset="0"/>
                <a:cs typeface="Times New Roman" panose="02020603050405020304" pitchFamily="18" charset="0"/>
              </a:rPr>
              <a:t>support vector machine (SVM), </a:t>
            </a:r>
          </a:p>
          <a:p>
            <a:pPr lvl="1"/>
            <a:r>
              <a:rPr lang="en-US" dirty="0">
                <a:latin typeface="Times New Roman" panose="02020603050405020304" pitchFamily="18" charset="0"/>
                <a:cs typeface="Times New Roman" panose="02020603050405020304" pitchFamily="18" charset="0"/>
              </a:rPr>
              <a:t>k-nearest neighbors </a:t>
            </a:r>
          </a:p>
        </p:txBody>
      </p:sp>
      <p:sp>
        <p:nvSpPr>
          <p:cNvPr id="5" name="Slide Number Placeholder 4"/>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30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câu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hỏi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nghệ</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71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Tiếp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cận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training set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75%), and test set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25%)</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8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 y="0"/>
            <a:ext cx="10515600" cy="759482"/>
          </a:xfrm>
        </p:spPr>
        <p:txBody>
          <a:bodyPr/>
          <a:lstStyle/>
          <a:p>
            <a:r>
              <a:rPr lang="en-US" b="1" dirty="0">
                <a:latin typeface="Times New Roman" panose="02020603050405020304" pitchFamily="18" charset="0"/>
                <a:ea typeface="Yu Gothic" panose="020B0400000000000000" pitchFamily="34" charset="-128"/>
                <a:cs typeface="Times New Roman" panose="02020603050405020304" pitchFamily="18" charset="0"/>
              </a:rPr>
              <a:t>DATA</a:t>
            </a:r>
          </a:p>
        </p:txBody>
      </p:sp>
      <p:sp>
        <p:nvSpPr>
          <p:cNvPr id="3" name="Content Placeholder 2"/>
          <p:cNvSpPr>
            <a:spLocks noGrp="1"/>
          </p:cNvSpPr>
          <p:nvPr>
            <p:ph idx="1"/>
          </p:nvPr>
        </p:nvSpPr>
        <p:spPr>
          <a:xfrm>
            <a:off x="283564" y="896312"/>
            <a:ext cx="5022954" cy="5854260"/>
          </a:xfrm>
        </p:spPr>
        <p:txBody>
          <a:bodyPr>
            <a:normAutofit fontScale="77500" lnSpcReduction="20000"/>
          </a:bodyPr>
          <a:lstStyle/>
          <a:p>
            <a:pPr>
              <a:lnSpc>
                <a:spcPct val="120000"/>
              </a:lnSpc>
            </a:pPr>
            <a:r>
              <a:rPr lang="vi-VN" sz="2800" dirty="0">
                <a:latin typeface="Times New Roman" panose="02020603050405020304" pitchFamily="18" charset="0"/>
                <a:cs typeface="Times New Roman" panose="02020603050405020304" pitchFamily="18" charset="0"/>
              </a:rPr>
              <a:t>Id</a:t>
            </a:r>
          </a:p>
          <a:p>
            <a:pPr>
              <a:lnSpc>
                <a:spcPct val="120000"/>
              </a:lnSpc>
            </a:pPr>
            <a:r>
              <a:rPr lang="vi-VN" sz="2800" dirty="0">
                <a:latin typeface="Times New Roman" panose="02020603050405020304" pitchFamily="18" charset="0"/>
                <a:cs typeface="Times New Roman" panose="02020603050405020304" pitchFamily="18" charset="0"/>
              </a:rPr>
              <a:t>battery_power: Tổng năng lượng pin có thể lưu trữ</a:t>
            </a:r>
          </a:p>
          <a:p>
            <a:pPr>
              <a:lnSpc>
                <a:spcPct val="120000"/>
              </a:lnSpc>
            </a:pPr>
            <a:r>
              <a:rPr lang="vi-VN" sz="2800" dirty="0">
                <a:latin typeface="Times New Roman" panose="02020603050405020304" pitchFamily="18" charset="0"/>
                <a:cs typeface="Times New Roman" panose="02020603050405020304" pitchFamily="18" charset="0"/>
              </a:rPr>
              <a:t>blue: Có bluetooth hay không</a:t>
            </a:r>
          </a:p>
          <a:p>
            <a:pPr>
              <a:lnSpc>
                <a:spcPct val="120000"/>
              </a:lnSpc>
            </a:pPr>
            <a:r>
              <a:rPr lang="vi-VN" sz="2800" dirty="0">
                <a:latin typeface="Times New Roman" panose="02020603050405020304" pitchFamily="18" charset="0"/>
                <a:cs typeface="Times New Roman" panose="02020603050405020304" pitchFamily="18" charset="0"/>
              </a:rPr>
              <a:t>clock_speed:tốc độ mà bộ vi xử lý thực hiện các lệnh</a:t>
            </a:r>
          </a:p>
          <a:p>
            <a:pPr>
              <a:lnSpc>
                <a:spcPct val="120000"/>
              </a:lnSpc>
            </a:pPr>
            <a:r>
              <a:rPr lang="vi-VN" sz="2800" dirty="0">
                <a:latin typeface="Times New Roman" panose="02020603050405020304" pitchFamily="18" charset="0"/>
                <a:cs typeface="Times New Roman" panose="02020603050405020304" pitchFamily="18" charset="0"/>
              </a:rPr>
              <a:t>dual_sim: có hỗ trợ hai sim hay không</a:t>
            </a:r>
          </a:p>
          <a:p>
            <a:pPr>
              <a:lnSpc>
                <a:spcPct val="120000"/>
              </a:lnSpc>
            </a:pPr>
            <a:r>
              <a:rPr lang="vi-VN" sz="2800" dirty="0">
                <a:latin typeface="Times New Roman" panose="02020603050405020304" pitchFamily="18" charset="0"/>
                <a:cs typeface="Times New Roman" panose="02020603050405020304" pitchFamily="18" charset="0"/>
              </a:rPr>
              <a:t>fc: Độ phân giải camera trước</a:t>
            </a:r>
          </a:p>
          <a:p>
            <a:pPr>
              <a:lnSpc>
                <a:spcPct val="120000"/>
              </a:lnSpc>
            </a:pPr>
            <a:r>
              <a:rPr lang="vi-VN" sz="2800" dirty="0">
                <a:latin typeface="Times New Roman" panose="02020603050405020304" pitchFamily="18" charset="0"/>
                <a:cs typeface="Times New Roman" panose="02020603050405020304" pitchFamily="18" charset="0"/>
              </a:rPr>
              <a:t>four_g: có 4g hay không</a:t>
            </a:r>
          </a:p>
          <a:p>
            <a:pPr>
              <a:lnSpc>
                <a:spcPct val="120000"/>
              </a:lnSpc>
            </a:pPr>
            <a:r>
              <a:rPr lang="vi-VN" sz="2800" dirty="0">
                <a:latin typeface="Times New Roman" panose="02020603050405020304" pitchFamily="18" charset="0"/>
                <a:cs typeface="Times New Roman" panose="02020603050405020304" pitchFamily="18" charset="0"/>
              </a:rPr>
              <a:t>int_memory: dung lượng bộ nhớ trong</a:t>
            </a:r>
          </a:p>
          <a:p>
            <a:pPr>
              <a:lnSpc>
                <a:spcPct val="120000"/>
              </a:lnSpc>
            </a:pPr>
            <a:r>
              <a:rPr lang="vi-VN" sz="2800" dirty="0">
                <a:latin typeface="Times New Roman" panose="02020603050405020304" pitchFamily="18" charset="0"/>
                <a:cs typeface="Times New Roman" panose="02020603050405020304" pitchFamily="18" charset="0"/>
              </a:rPr>
              <a:t>m_dep: độ dày điện thoại</a:t>
            </a:r>
          </a:p>
          <a:p>
            <a:pPr>
              <a:lnSpc>
                <a:spcPct val="120000"/>
              </a:lnSpc>
            </a:pPr>
            <a:r>
              <a:rPr lang="vi-VN" sz="2800" dirty="0">
                <a:latin typeface="Times New Roman" panose="02020603050405020304" pitchFamily="18" charset="0"/>
                <a:cs typeface="Times New Roman" panose="02020603050405020304" pitchFamily="18" charset="0"/>
              </a:rPr>
              <a:t>mobile_wt: độ nặng điện thoại</a:t>
            </a:r>
          </a:p>
          <a:p>
            <a:pPr>
              <a:lnSpc>
                <a:spcPct val="120000"/>
              </a:lnSpc>
            </a:pPr>
            <a:r>
              <a:rPr lang="vi-VN" sz="2800" dirty="0">
                <a:latin typeface="Times New Roman" panose="02020603050405020304" pitchFamily="18" charset="0"/>
                <a:cs typeface="Times New Roman" panose="02020603050405020304" pitchFamily="18" charset="0"/>
              </a:rPr>
              <a:t>n_cores:Số lõi của bộ xử lý</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633D742-CB07-8BFC-F95F-5AE4F3914E15}"/>
              </a:ext>
            </a:extLst>
          </p:cNvPr>
          <p:cNvSpPr txBox="1">
            <a:spLocks/>
          </p:cNvSpPr>
          <p:nvPr/>
        </p:nvSpPr>
        <p:spPr>
          <a:xfrm>
            <a:off x="6096000" y="867215"/>
            <a:ext cx="5022954" cy="585426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vi-VN" sz="2800" dirty="0">
                <a:latin typeface="Times New Roman" panose="02020603050405020304" pitchFamily="18" charset="0"/>
                <a:cs typeface="Times New Roman" panose="02020603050405020304" pitchFamily="18" charset="0"/>
              </a:rPr>
              <a:t>pc: Độ phân giải camera sau</a:t>
            </a:r>
          </a:p>
          <a:p>
            <a:pPr>
              <a:lnSpc>
                <a:spcPct val="120000"/>
              </a:lnSpc>
            </a:pPr>
            <a:r>
              <a:rPr lang="vi-VN" sz="2800" dirty="0">
                <a:latin typeface="Times New Roman" panose="02020603050405020304" pitchFamily="18" charset="0"/>
                <a:cs typeface="Times New Roman" panose="02020603050405020304" pitchFamily="18" charset="0"/>
              </a:rPr>
              <a:t>px_height: chiều cao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px_width: chiều rộng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ram: Dung lượng của Ram</a:t>
            </a:r>
          </a:p>
          <a:p>
            <a:pPr>
              <a:lnSpc>
                <a:spcPct val="120000"/>
              </a:lnSpc>
            </a:pPr>
            <a:r>
              <a:rPr lang="vi-VN" sz="2800" dirty="0">
                <a:latin typeface="Times New Roman" panose="02020603050405020304" pitchFamily="18" charset="0"/>
                <a:cs typeface="Times New Roman" panose="02020603050405020304" pitchFamily="18" charset="0"/>
              </a:rPr>
              <a:t>sc_h: chiều cao màn hình</a:t>
            </a:r>
          </a:p>
          <a:p>
            <a:pPr>
              <a:lnSpc>
                <a:spcPct val="120000"/>
              </a:lnSpc>
            </a:pPr>
            <a:r>
              <a:rPr lang="vi-VN" sz="2800" dirty="0">
                <a:latin typeface="Times New Roman" panose="02020603050405020304" pitchFamily="18" charset="0"/>
                <a:cs typeface="Times New Roman" panose="02020603050405020304" pitchFamily="18" charset="0"/>
              </a:rPr>
              <a:t>sc_w: chiều rộng màn hình</a:t>
            </a:r>
          </a:p>
          <a:p>
            <a:pPr>
              <a:lnSpc>
                <a:spcPct val="120000"/>
              </a:lnSpc>
            </a:pPr>
            <a:r>
              <a:rPr lang="vi-VN" sz="2800" dirty="0">
                <a:latin typeface="Times New Roman" panose="02020603050405020304" pitchFamily="18" charset="0"/>
                <a:cs typeface="Times New Roman" panose="02020603050405020304" pitchFamily="18" charset="0"/>
              </a:rPr>
              <a:t>talk_time: thời gian dài nhất khi sạc điện thoại</a:t>
            </a:r>
          </a:p>
          <a:p>
            <a:pPr>
              <a:lnSpc>
                <a:spcPct val="120000"/>
              </a:lnSpc>
            </a:pPr>
            <a:r>
              <a:rPr lang="vi-VN" sz="2800" dirty="0">
                <a:latin typeface="Times New Roman" panose="02020603050405020304" pitchFamily="18" charset="0"/>
                <a:cs typeface="Times New Roman" panose="02020603050405020304" pitchFamily="18" charset="0"/>
              </a:rPr>
              <a:t>three_g: có 3g hay không</a:t>
            </a:r>
          </a:p>
          <a:p>
            <a:pPr>
              <a:lnSpc>
                <a:spcPct val="120000"/>
              </a:lnSpc>
            </a:pPr>
            <a:r>
              <a:rPr lang="vi-VN" sz="2800" dirty="0">
                <a:latin typeface="Times New Roman" panose="02020603050405020304" pitchFamily="18" charset="0"/>
                <a:cs typeface="Times New Roman" panose="02020603050405020304" pitchFamily="18" charset="0"/>
              </a:rPr>
              <a:t>touch_screen: có màn hình cảm ứng hay không</a:t>
            </a:r>
          </a:p>
          <a:p>
            <a:pPr>
              <a:lnSpc>
                <a:spcPct val="120000"/>
              </a:lnSpc>
            </a:pPr>
            <a:r>
              <a:rPr lang="vi-VN" sz="2800" dirty="0">
                <a:latin typeface="Times New Roman" panose="02020603050405020304" pitchFamily="18" charset="0"/>
                <a:cs typeface="Times New Roman" panose="02020603050405020304" pitchFamily="18" charset="0"/>
              </a:rPr>
              <a:t>wifi: có wifi hay không</a:t>
            </a:r>
          </a:p>
          <a:p>
            <a:pPr>
              <a:lnSpc>
                <a:spcPct val="120000"/>
              </a:lnSpc>
            </a:pPr>
            <a:r>
              <a:rPr lang="vi-VN" sz="2800" dirty="0">
                <a:latin typeface="Times New Roman" panose="02020603050405020304" pitchFamily="18" charset="0"/>
                <a:cs typeface="Times New Roman" panose="02020603050405020304" pitchFamily="18" charset="0"/>
              </a:rPr>
              <a:t>price_range: khoảng giá trị chi phí điện thoại (0,1,2,3)</a:t>
            </a:r>
          </a:p>
        </p:txBody>
      </p:sp>
    </p:spTree>
    <p:extLst>
      <p:ext uri="{BB962C8B-B14F-4D97-AF65-F5344CB8AC3E}">
        <p14:creationId xmlns:p14="http://schemas.microsoft.com/office/powerpoint/2010/main" val="38570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 y="0"/>
            <a:ext cx="10515600" cy="759482"/>
          </a:xfrm>
        </p:spPr>
        <p:txBody>
          <a:bodyPr/>
          <a:lstStyle/>
          <a:p>
            <a:r>
              <a:rPr lang="en-US" b="1" dirty="0" err="1">
                <a:latin typeface="Times New Roman" panose="02020603050405020304" pitchFamily="18" charset="0"/>
                <a:ea typeface="Yu Gothic" panose="020B0400000000000000" pitchFamily="34" charset="-128"/>
                <a:cs typeface="Times New Roman" panose="02020603050405020304" pitchFamily="18" charset="0"/>
              </a:rPr>
              <a:t>Tiền</a:t>
            </a:r>
            <a:r>
              <a:rPr lang="en-US" b="1" dirty="0">
                <a:latin typeface="Times New Roman" panose="02020603050405020304" pitchFamily="18" charset="0"/>
                <a:ea typeface="Yu Gothic" panose="020B0400000000000000" pitchFamily="34" charset="-128"/>
                <a:cs typeface="Times New Roman" panose="02020603050405020304" pitchFamily="18" charset="0"/>
              </a:rPr>
              <a:t> </a:t>
            </a:r>
            <a:r>
              <a:rPr lang="en-US" b="1" dirty="0" err="1">
                <a:latin typeface="Times New Roman" panose="02020603050405020304" pitchFamily="18" charset="0"/>
                <a:ea typeface="Yu Gothic" panose="020B0400000000000000" pitchFamily="34" charset="-128"/>
                <a:cs typeface="Times New Roman" panose="02020603050405020304" pitchFamily="18" charset="0"/>
              </a:rPr>
              <a:t>Xử</a:t>
            </a:r>
            <a:r>
              <a:rPr lang="en-US" b="1" dirty="0">
                <a:latin typeface="Times New Roman" panose="02020603050405020304" pitchFamily="18" charset="0"/>
                <a:ea typeface="Yu Gothic" panose="020B0400000000000000" pitchFamily="34" charset="-128"/>
                <a:cs typeface="Times New Roman" panose="02020603050405020304" pitchFamily="18" charset="0"/>
              </a:rPr>
              <a:t> </a:t>
            </a:r>
            <a:r>
              <a:rPr lang="en-US" b="1" dirty="0" err="1">
                <a:latin typeface="Times New Roman" panose="02020603050405020304" pitchFamily="18" charset="0"/>
                <a:ea typeface="Yu Gothic" panose="020B0400000000000000" pitchFamily="34" charset="-128"/>
                <a:cs typeface="Times New Roman" panose="02020603050405020304" pitchFamily="18" charset="0"/>
              </a:rPr>
              <a:t>Lý</a:t>
            </a:r>
            <a:endParaRPr lang="en-US" b="1" dirty="0">
              <a:latin typeface="Times New Roman" panose="02020603050405020304" pitchFamily="18" charset="0"/>
              <a:ea typeface="Yu Gothic" panose="020B0400000000000000" pitchFamily="34" charset="-128"/>
              <a:cs typeface="Times New Roman" panose="02020603050405020304" pitchFamily="18" charset="0"/>
            </a:endParaRPr>
          </a:p>
        </p:txBody>
      </p:sp>
      <p:sp>
        <p:nvSpPr>
          <p:cNvPr id="3" name="Content Placeholder 2"/>
          <p:cNvSpPr>
            <a:spLocks noGrp="1"/>
          </p:cNvSpPr>
          <p:nvPr>
            <p:ph idx="1"/>
          </p:nvPr>
        </p:nvSpPr>
        <p:spPr>
          <a:xfrm>
            <a:off x="283564" y="896312"/>
            <a:ext cx="5022954" cy="5854260"/>
          </a:xfrm>
        </p:spPr>
        <p:txBody>
          <a:bodyPr>
            <a:normAutofit fontScale="77500" lnSpcReduction="20000"/>
          </a:bodyPr>
          <a:lstStyle/>
          <a:p>
            <a:pPr>
              <a:lnSpc>
                <a:spcPct val="120000"/>
              </a:lnSpc>
            </a:pPr>
            <a:r>
              <a:rPr lang="vi-VN" sz="2800" dirty="0">
                <a:latin typeface="Times New Roman" panose="02020603050405020304" pitchFamily="18" charset="0"/>
                <a:cs typeface="Times New Roman" panose="02020603050405020304" pitchFamily="18" charset="0"/>
              </a:rPr>
              <a:t>Id</a:t>
            </a:r>
          </a:p>
          <a:p>
            <a:pPr>
              <a:lnSpc>
                <a:spcPct val="120000"/>
              </a:lnSpc>
            </a:pPr>
            <a:r>
              <a:rPr lang="vi-VN" sz="2800" dirty="0">
                <a:latin typeface="Times New Roman" panose="02020603050405020304" pitchFamily="18" charset="0"/>
                <a:cs typeface="Times New Roman" panose="02020603050405020304" pitchFamily="18" charset="0"/>
              </a:rPr>
              <a:t>battery_power: Tổng năng lượng pin có thể lưu trữ</a:t>
            </a:r>
          </a:p>
          <a:p>
            <a:pPr>
              <a:lnSpc>
                <a:spcPct val="120000"/>
              </a:lnSpc>
            </a:pPr>
            <a:r>
              <a:rPr lang="vi-VN" sz="2800" dirty="0">
                <a:latin typeface="Times New Roman" panose="02020603050405020304" pitchFamily="18" charset="0"/>
                <a:cs typeface="Times New Roman" panose="02020603050405020304" pitchFamily="18" charset="0"/>
              </a:rPr>
              <a:t>blue: Có bluetooth hay không</a:t>
            </a:r>
          </a:p>
          <a:p>
            <a:pPr>
              <a:lnSpc>
                <a:spcPct val="120000"/>
              </a:lnSpc>
            </a:pPr>
            <a:r>
              <a:rPr lang="vi-VN" sz="2800" dirty="0">
                <a:latin typeface="Times New Roman" panose="02020603050405020304" pitchFamily="18" charset="0"/>
                <a:cs typeface="Times New Roman" panose="02020603050405020304" pitchFamily="18" charset="0"/>
              </a:rPr>
              <a:t>clock_speed:tốc độ mà bộ vi xử lý thực hiện các lệnh</a:t>
            </a:r>
          </a:p>
          <a:p>
            <a:pPr>
              <a:lnSpc>
                <a:spcPct val="120000"/>
              </a:lnSpc>
            </a:pPr>
            <a:r>
              <a:rPr lang="vi-VN" sz="2800" dirty="0">
                <a:latin typeface="Times New Roman" panose="02020603050405020304" pitchFamily="18" charset="0"/>
                <a:cs typeface="Times New Roman" panose="02020603050405020304" pitchFamily="18" charset="0"/>
              </a:rPr>
              <a:t>dual_sim: có hỗ trợ hai sim hay không</a:t>
            </a:r>
          </a:p>
          <a:p>
            <a:pPr>
              <a:lnSpc>
                <a:spcPct val="120000"/>
              </a:lnSpc>
            </a:pPr>
            <a:r>
              <a:rPr lang="vi-VN" sz="2800" dirty="0">
                <a:latin typeface="Times New Roman" panose="02020603050405020304" pitchFamily="18" charset="0"/>
                <a:cs typeface="Times New Roman" panose="02020603050405020304" pitchFamily="18" charset="0"/>
              </a:rPr>
              <a:t>fc: Độ phân giải camera trước</a:t>
            </a:r>
          </a:p>
          <a:p>
            <a:pPr>
              <a:lnSpc>
                <a:spcPct val="120000"/>
              </a:lnSpc>
            </a:pPr>
            <a:r>
              <a:rPr lang="vi-VN" sz="2800" dirty="0">
                <a:latin typeface="Times New Roman" panose="02020603050405020304" pitchFamily="18" charset="0"/>
                <a:cs typeface="Times New Roman" panose="02020603050405020304" pitchFamily="18" charset="0"/>
              </a:rPr>
              <a:t>four_g: có 4g hay không</a:t>
            </a:r>
          </a:p>
          <a:p>
            <a:pPr>
              <a:lnSpc>
                <a:spcPct val="120000"/>
              </a:lnSpc>
            </a:pPr>
            <a:r>
              <a:rPr lang="vi-VN" sz="2800" dirty="0">
                <a:latin typeface="Times New Roman" panose="02020603050405020304" pitchFamily="18" charset="0"/>
                <a:cs typeface="Times New Roman" panose="02020603050405020304" pitchFamily="18" charset="0"/>
              </a:rPr>
              <a:t>int_memory: dung lượng bộ nhớ trong</a:t>
            </a:r>
          </a:p>
          <a:p>
            <a:pPr>
              <a:lnSpc>
                <a:spcPct val="120000"/>
              </a:lnSpc>
            </a:pPr>
            <a:r>
              <a:rPr lang="vi-VN" sz="2800" dirty="0">
                <a:latin typeface="Times New Roman" panose="02020603050405020304" pitchFamily="18" charset="0"/>
                <a:cs typeface="Times New Roman" panose="02020603050405020304" pitchFamily="18" charset="0"/>
              </a:rPr>
              <a:t>m_dep: độ dày điện thoại</a:t>
            </a:r>
          </a:p>
          <a:p>
            <a:pPr>
              <a:lnSpc>
                <a:spcPct val="120000"/>
              </a:lnSpc>
            </a:pPr>
            <a:r>
              <a:rPr lang="vi-VN" sz="2800" dirty="0">
                <a:latin typeface="Times New Roman" panose="02020603050405020304" pitchFamily="18" charset="0"/>
                <a:cs typeface="Times New Roman" panose="02020603050405020304" pitchFamily="18" charset="0"/>
              </a:rPr>
              <a:t>mobile_wt: độ nặng điện thoại</a:t>
            </a:r>
          </a:p>
          <a:p>
            <a:pPr>
              <a:lnSpc>
                <a:spcPct val="120000"/>
              </a:lnSpc>
            </a:pPr>
            <a:r>
              <a:rPr lang="vi-VN" sz="2800" dirty="0">
                <a:latin typeface="Times New Roman" panose="02020603050405020304" pitchFamily="18" charset="0"/>
                <a:cs typeface="Times New Roman" panose="02020603050405020304" pitchFamily="18" charset="0"/>
              </a:rPr>
              <a:t>n_cores:Số lõi của bộ xử lý</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633D742-CB07-8BFC-F95F-5AE4F3914E15}"/>
              </a:ext>
            </a:extLst>
          </p:cNvPr>
          <p:cNvSpPr txBox="1">
            <a:spLocks/>
          </p:cNvSpPr>
          <p:nvPr/>
        </p:nvSpPr>
        <p:spPr>
          <a:xfrm>
            <a:off x="6096000" y="867215"/>
            <a:ext cx="5022954" cy="585426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vi-VN" sz="2800" dirty="0">
                <a:latin typeface="Times New Roman" panose="02020603050405020304" pitchFamily="18" charset="0"/>
                <a:cs typeface="Times New Roman" panose="02020603050405020304" pitchFamily="18" charset="0"/>
              </a:rPr>
              <a:t>pc: Độ phân giải camera sau</a:t>
            </a:r>
          </a:p>
          <a:p>
            <a:pPr>
              <a:lnSpc>
                <a:spcPct val="120000"/>
              </a:lnSpc>
            </a:pPr>
            <a:r>
              <a:rPr lang="vi-VN" sz="2800" dirty="0">
                <a:latin typeface="Times New Roman" panose="02020603050405020304" pitchFamily="18" charset="0"/>
                <a:cs typeface="Times New Roman" panose="02020603050405020304" pitchFamily="18" charset="0"/>
              </a:rPr>
              <a:t>px_height: chiều cao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px_width: chiều rộng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ram: Dung lượng của Ram</a:t>
            </a:r>
          </a:p>
          <a:p>
            <a:pPr>
              <a:lnSpc>
                <a:spcPct val="120000"/>
              </a:lnSpc>
            </a:pPr>
            <a:r>
              <a:rPr lang="vi-VN" sz="2800" dirty="0">
                <a:latin typeface="Times New Roman" panose="02020603050405020304" pitchFamily="18" charset="0"/>
                <a:cs typeface="Times New Roman" panose="02020603050405020304" pitchFamily="18" charset="0"/>
              </a:rPr>
              <a:t>sc_h: chiều cao màn hình</a:t>
            </a:r>
          </a:p>
          <a:p>
            <a:pPr>
              <a:lnSpc>
                <a:spcPct val="120000"/>
              </a:lnSpc>
            </a:pPr>
            <a:r>
              <a:rPr lang="vi-VN" sz="2800" dirty="0">
                <a:latin typeface="Times New Roman" panose="02020603050405020304" pitchFamily="18" charset="0"/>
                <a:cs typeface="Times New Roman" panose="02020603050405020304" pitchFamily="18" charset="0"/>
              </a:rPr>
              <a:t>sc_w: chiều rộng màn hình</a:t>
            </a:r>
          </a:p>
          <a:p>
            <a:pPr>
              <a:lnSpc>
                <a:spcPct val="120000"/>
              </a:lnSpc>
            </a:pPr>
            <a:r>
              <a:rPr lang="vi-VN" sz="2800" dirty="0">
                <a:latin typeface="Times New Roman" panose="02020603050405020304" pitchFamily="18" charset="0"/>
                <a:cs typeface="Times New Roman" panose="02020603050405020304" pitchFamily="18" charset="0"/>
              </a:rPr>
              <a:t>talk_time: thời gian dài nhất khi sạc điện thoại</a:t>
            </a:r>
          </a:p>
          <a:p>
            <a:pPr>
              <a:lnSpc>
                <a:spcPct val="120000"/>
              </a:lnSpc>
            </a:pPr>
            <a:r>
              <a:rPr lang="vi-VN" sz="2800" dirty="0">
                <a:latin typeface="Times New Roman" panose="02020603050405020304" pitchFamily="18" charset="0"/>
                <a:cs typeface="Times New Roman" panose="02020603050405020304" pitchFamily="18" charset="0"/>
              </a:rPr>
              <a:t>three_g: có 3g hay không</a:t>
            </a:r>
          </a:p>
          <a:p>
            <a:pPr>
              <a:lnSpc>
                <a:spcPct val="120000"/>
              </a:lnSpc>
            </a:pPr>
            <a:r>
              <a:rPr lang="vi-VN" sz="2800" dirty="0">
                <a:latin typeface="Times New Roman" panose="02020603050405020304" pitchFamily="18" charset="0"/>
                <a:cs typeface="Times New Roman" panose="02020603050405020304" pitchFamily="18" charset="0"/>
              </a:rPr>
              <a:t>touch_screen: có màn hình cảm ứng hay không</a:t>
            </a:r>
          </a:p>
          <a:p>
            <a:pPr>
              <a:lnSpc>
                <a:spcPct val="120000"/>
              </a:lnSpc>
            </a:pPr>
            <a:r>
              <a:rPr lang="vi-VN" sz="2800" dirty="0">
                <a:latin typeface="Times New Roman" panose="02020603050405020304" pitchFamily="18" charset="0"/>
                <a:cs typeface="Times New Roman" panose="02020603050405020304" pitchFamily="18" charset="0"/>
              </a:rPr>
              <a:t>wifi: có wifi hay không</a:t>
            </a:r>
          </a:p>
          <a:p>
            <a:pPr>
              <a:lnSpc>
                <a:spcPct val="120000"/>
              </a:lnSpc>
            </a:pPr>
            <a:r>
              <a:rPr lang="vi-VN" sz="2800" dirty="0">
                <a:latin typeface="Times New Roman" panose="02020603050405020304" pitchFamily="18" charset="0"/>
                <a:cs typeface="Times New Roman" panose="02020603050405020304" pitchFamily="18" charset="0"/>
              </a:rPr>
              <a:t>price_range: khoảng giá trị chi phí điện thoại (0,1,2,3)</a:t>
            </a:r>
          </a:p>
        </p:txBody>
      </p:sp>
    </p:spTree>
    <p:extLst>
      <p:ext uri="{BB962C8B-B14F-4D97-AF65-F5344CB8AC3E}">
        <p14:creationId xmlns:p14="http://schemas.microsoft.com/office/powerpoint/2010/main" val="120568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BCFA95-776C-4406-0F37-5D82C05AC6A5}"/>
              </a:ext>
            </a:extLst>
          </p:cNvPr>
          <p:cNvPicPr>
            <a:picLocks noChangeAspect="1"/>
          </p:cNvPicPr>
          <p:nvPr/>
        </p:nvPicPr>
        <p:blipFill>
          <a:blip r:embed="rId2"/>
          <a:stretch>
            <a:fillRect/>
          </a:stretch>
        </p:blipFill>
        <p:spPr>
          <a:xfrm>
            <a:off x="1881783" y="740515"/>
            <a:ext cx="9125220" cy="5798397"/>
          </a:xfrm>
          <a:prstGeom prst="rect">
            <a:avLst/>
          </a:prstGeom>
        </p:spPr>
      </p:pic>
      <p:sp>
        <p:nvSpPr>
          <p:cNvPr id="4" name="Slide Number Placeholder 3">
            <a:extLst>
              <a:ext uri="{FF2B5EF4-FFF2-40B4-BE49-F238E27FC236}">
                <a16:creationId xmlns:a16="http://schemas.microsoft.com/office/drawing/2014/main" id="{32013F41-7BFE-EDDA-B55A-016545B962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8</a:t>
            </a:fld>
            <a:endParaRPr lang="en-US"/>
          </a:p>
        </p:txBody>
      </p:sp>
      <p:sp>
        <p:nvSpPr>
          <p:cNvPr id="7" name="TextBox 6">
            <a:extLst>
              <a:ext uri="{FF2B5EF4-FFF2-40B4-BE49-F238E27FC236}">
                <a16:creationId xmlns:a16="http://schemas.microsoft.com/office/drawing/2014/main" id="{E389E0C4-B161-87AF-AB10-2491EA84BC3E}"/>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12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14FB3C-D526-5FAB-5955-60FF1A338F78}"/>
              </a:ext>
            </a:extLst>
          </p:cNvPr>
          <p:cNvPicPr>
            <a:picLocks noChangeAspect="1"/>
          </p:cNvPicPr>
          <p:nvPr/>
        </p:nvPicPr>
        <p:blipFill>
          <a:blip r:embed="rId2"/>
          <a:stretch>
            <a:fillRect/>
          </a:stretch>
        </p:blipFill>
        <p:spPr>
          <a:xfrm>
            <a:off x="2045705" y="558525"/>
            <a:ext cx="8673877" cy="6162950"/>
          </a:xfrm>
          <a:prstGeom prst="rect">
            <a:avLst/>
          </a:prstGeom>
        </p:spPr>
      </p:pic>
      <p:sp>
        <p:nvSpPr>
          <p:cNvPr id="4" name="Slide Number Placeholder 3">
            <a:extLst>
              <a:ext uri="{FF2B5EF4-FFF2-40B4-BE49-F238E27FC236}">
                <a16:creationId xmlns:a16="http://schemas.microsoft.com/office/drawing/2014/main" id="{9E571214-7EB9-5CEC-B634-18F90CF6CA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9</a:t>
            </a:fld>
            <a:endParaRPr lang="en-US"/>
          </a:p>
        </p:txBody>
      </p:sp>
      <p:sp>
        <p:nvSpPr>
          <p:cNvPr id="7" name="TextBox 6">
            <a:extLst>
              <a:ext uri="{FF2B5EF4-FFF2-40B4-BE49-F238E27FC236}">
                <a16:creationId xmlns:a16="http://schemas.microsoft.com/office/drawing/2014/main" id="{20ECBCB2-8E05-769B-05FD-5F6AF6656AD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499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1141</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Đề Tài: Prediction Mobile </vt:lpstr>
      <vt:lpstr>Thành Viên:</vt:lpstr>
      <vt:lpstr>Mục tiêu của đề tài</vt:lpstr>
      <vt:lpstr>Các câu hỏi chính về công nghệ</vt:lpstr>
      <vt:lpstr>Tiếp cận</vt:lpstr>
      <vt:lpstr>DATA</vt:lpstr>
      <vt:lpstr>Tiền Xử Lý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Classiﬁcation</dc:title>
  <dc:creator>hoangqd@hcmute.edu.vn</dc:creator>
  <cp:lastModifiedBy>Ly Quoc Dung</cp:lastModifiedBy>
  <cp:revision>56</cp:revision>
  <dcterms:created xsi:type="dcterms:W3CDTF">2022-05-17T04:31:31Z</dcterms:created>
  <dcterms:modified xsi:type="dcterms:W3CDTF">2022-05-26T17:09:14Z</dcterms:modified>
</cp:coreProperties>
</file>