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57" r:id="rId4"/>
    <p:sldId id="258" r:id="rId5"/>
    <p:sldId id="259" r:id="rId6"/>
    <p:sldId id="260" r:id="rId7"/>
    <p:sldId id="280" r:id="rId8"/>
    <p:sldId id="261" r:id="rId9"/>
    <p:sldId id="262" r:id="rId10"/>
    <p:sldId id="263" r:id="rId11"/>
    <p:sldId id="264" r:id="rId12"/>
    <p:sldId id="265" r:id="rId13"/>
    <p:sldId id="272" r:id="rId14"/>
    <p:sldId id="273" r:id="rId15"/>
    <p:sldId id="277" r:id="rId16"/>
    <p:sldId id="276" r:id="rId17"/>
    <p:sldId id="266" r:id="rId18"/>
    <p:sldId id="269" r:id="rId19"/>
    <p:sldId id="270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2" autoAdjust="0"/>
  </p:normalViewPr>
  <p:slideViewPr>
    <p:cSldViewPr snapToGrid="0">
      <p:cViewPr varScale="1">
        <p:scale>
          <a:sx n="76" d="100"/>
          <a:sy n="7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2977-F16E-43C2-BF1E-4581F09EED3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45122-E835-4431-B22D-00F2E62F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5471-DC1F-4008-A794-48562859E390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0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0DEF-B11A-444B-8A2D-310F689394ED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CF7-741E-4AD7-A061-8BA2D6E1FB9B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805D-5BFE-47BD-B484-40196C3CB5DA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E42-11D2-47C6-9496-2A7845E160B9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D3F-C210-4AC2-A244-DEE9B24FE838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D615-A466-4295-B871-EA555B9C4B5E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7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3D6-ADD9-4F28-B001-94E59944C49F}" type="datetime1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96-E06A-43BC-89D1-EA1D440F8A16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66A-C71E-4480-9653-7EBC09D161E7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6B26-5554-4CB7-BCAA-7ECA19099CAE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8B41-688E-4A3F-8EF3-B4FB95B7E6C1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vi-VN" b="0" i="0" dirty="0">
                <a:solidFill>
                  <a:srgbClr val="E8EAE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C70F4-46DE-5EA1-DDDD-E82C7BEFC73F}"/>
              </a:ext>
            </a:extLst>
          </p:cNvPr>
          <p:cNvSpPr txBox="1"/>
          <p:nvPr/>
        </p:nvSpPr>
        <p:spPr>
          <a:xfrm>
            <a:off x="1435100" y="3289300"/>
            <a:ext cx="10756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GitHub: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https://github.com/quocdunglxag123/Project-DM-Nhom10.git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Video: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https://drive.google.com/file/d/1jHVez2gMj1AHM8s_fXsdlltNalJwSmud/view?usp=sharing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https://www.kaggle.com/datasets/iabhishekofficial/mobile-price-classification?datasetId=1116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cmute Logo [ Download - Logo - icon ] png svg">
            <a:extLst>
              <a:ext uri="{FF2B5EF4-FFF2-40B4-BE49-F238E27FC236}">
                <a16:creationId xmlns:a16="http://schemas.microsoft.com/office/drawing/2014/main" id="{D60F5D87-79A0-FD68-9B05-F7DEA8BAD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7" y="-2372024"/>
            <a:ext cx="1696419" cy="13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ường Đại Học Sư Phạm Kỹ Thuật TPHCM">
            <a:extLst>
              <a:ext uri="{FF2B5EF4-FFF2-40B4-BE49-F238E27FC236}">
                <a16:creationId xmlns:a16="http://schemas.microsoft.com/office/drawing/2014/main" id="{2FA40EA1-58FE-563B-8E15-AC8BA0238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9017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4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716314-7F6A-F603-6B47-A45283558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03" y="643466"/>
            <a:ext cx="8713992" cy="60780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225F0-E9A8-2D61-CA3F-B32F7A60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8D68A-21BF-7BC8-2158-3B8A3938D5B9}"/>
              </a:ext>
            </a:extLst>
          </p:cNvPr>
          <p:cNvSpPr txBox="1"/>
          <p:nvPr/>
        </p:nvSpPr>
        <p:spPr>
          <a:xfrm>
            <a:off x="0" y="0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4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AC503C-5F00-F792-D192-70934FA89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24" y="643466"/>
            <a:ext cx="8661370" cy="62145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ABC93-B082-678D-5113-5B4DDF19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2CAF3-28D1-CA52-A435-9AFEECF01684}"/>
              </a:ext>
            </a:extLst>
          </p:cNvPr>
          <p:cNvSpPr txBox="1"/>
          <p:nvPr/>
        </p:nvSpPr>
        <p:spPr>
          <a:xfrm>
            <a:off x="0" y="0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36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43ABF-F9B4-3A95-B757-719B25005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581" y="723652"/>
            <a:ext cx="9195678" cy="61343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F0CC8-FC47-AC76-FD5B-8B5B7213B30F}"/>
              </a:ext>
            </a:extLst>
          </p:cNvPr>
          <p:cNvSpPr txBox="1"/>
          <p:nvPr/>
        </p:nvSpPr>
        <p:spPr>
          <a:xfrm>
            <a:off x="0" y="0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7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483FB-3D4B-C99D-5BC6-7D4BD3C4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30F7E-C7B0-F754-647F-2A15BC4F1687}"/>
              </a:ext>
            </a:extLst>
          </p:cNvPr>
          <p:cNvSpPr txBox="1"/>
          <p:nvPr/>
        </p:nvSpPr>
        <p:spPr>
          <a:xfrm>
            <a:off x="0" y="0"/>
            <a:ext cx="2399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CCD62-FC29-0E9A-E885-5A276437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05" y="553998"/>
            <a:ext cx="8670791" cy="60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9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40BF6-A44C-63DA-5471-D2420BAA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03DFC-1C96-C735-7419-18B7F1DB1064}"/>
              </a:ext>
            </a:extLst>
          </p:cNvPr>
          <p:cNvSpPr txBox="1"/>
          <p:nvPr/>
        </p:nvSpPr>
        <p:spPr>
          <a:xfrm>
            <a:off x="254000" y="139700"/>
            <a:ext cx="4416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7E794-0D15-D602-E996-D420B5AB7727}"/>
              </a:ext>
            </a:extLst>
          </p:cNvPr>
          <p:cNvSpPr txBox="1"/>
          <p:nvPr/>
        </p:nvSpPr>
        <p:spPr>
          <a:xfrm>
            <a:off x="368299" y="3980051"/>
            <a:ext cx="9382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confusion matrix: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88ECF-6248-703E-9610-76B5DED0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558" y="802153"/>
            <a:ext cx="5862354" cy="3066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A630E5-4E96-354E-9948-C18A90526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97" y="4854002"/>
            <a:ext cx="9288991" cy="12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15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045E9-54C1-E65B-B72A-FA28518DEA3A}"/>
              </a:ext>
            </a:extLst>
          </p:cNvPr>
          <p:cNvSpPr txBox="1"/>
          <p:nvPr/>
        </p:nvSpPr>
        <p:spPr>
          <a:xfrm>
            <a:off x="290694" y="0"/>
            <a:ext cx="6075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ảnh hưởng của biến tương quan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4841457-8376-2302-A533-39F811BE7190}"/>
              </a:ext>
            </a:extLst>
          </p:cNvPr>
          <p:cNvGraphicFramePr>
            <a:graphicFrameLocks noGrp="1"/>
          </p:cNvGraphicFramePr>
          <p:nvPr/>
        </p:nvGraphicFramePr>
        <p:xfrm>
          <a:off x="1521097" y="1908386"/>
          <a:ext cx="9149806" cy="241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4903">
                  <a:extLst>
                    <a:ext uri="{9D8B030D-6E8A-4147-A177-3AD203B41FA5}">
                      <a16:colId xmlns:a16="http://schemas.microsoft.com/office/drawing/2014/main" val="1084309117"/>
                    </a:ext>
                  </a:extLst>
                </a:gridCol>
                <a:gridCol w="4574903">
                  <a:extLst>
                    <a:ext uri="{9D8B030D-6E8A-4147-A177-3AD203B41FA5}">
                      <a16:colId xmlns:a16="http://schemas.microsoft.com/office/drawing/2014/main" val="749428022"/>
                    </a:ext>
                  </a:extLst>
                </a:gridCol>
              </a:tblGrid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Biến tương quan đối với giá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11950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95365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ram+ battery_power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74031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ram+battery_power+px_height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016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97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16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045E9-54C1-E65B-B72A-FA28518DEA3A}"/>
              </a:ext>
            </a:extLst>
          </p:cNvPr>
          <p:cNvSpPr txBox="1"/>
          <p:nvPr/>
        </p:nvSpPr>
        <p:spPr>
          <a:xfrm>
            <a:off x="290694" y="0"/>
            <a:ext cx="29065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vi-VN" sz="3200" b="1" dirty="0"/>
          </a:p>
          <a:p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4841457-8376-2302-A533-39F811BE7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82505"/>
              </p:ext>
            </p:extLst>
          </p:nvPr>
        </p:nvGraphicFramePr>
        <p:xfrm>
          <a:off x="1521097" y="1908386"/>
          <a:ext cx="9149806" cy="181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4903">
                  <a:extLst>
                    <a:ext uri="{9D8B030D-6E8A-4147-A177-3AD203B41FA5}">
                      <a16:colId xmlns:a16="http://schemas.microsoft.com/office/drawing/2014/main" val="1084309117"/>
                    </a:ext>
                  </a:extLst>
                </a:gridCol>
                <a:gridCol w="4574903">
                  <a:extLst>
                    <a:ext uri="{9D8B030D-6E8A-4147-A177-3AD203B41FA5}">
                      <a16:colId xmlns:a16="http://schemas.microsoft.com/office/drawing/2014/main" val="749428022"/>
                    </a:ext>
                  </a:extLst>
                </a:gridCol>
              </a:tblGrid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Mô Hình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11950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95365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7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33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17831-306A-76C1-AF24-294515F13AE6}"/>
              </a:ext>
            </a:extLst>
          </p:cNvPr>
          <p:cNvSpPr txBox="1"/>
          <p:nvPr/>
        </p:nvSpPr>
        <p:spPr>
          <a:xfrm>
            <a:off x="1303914" y="660400"/>
            <a:ext cx="792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6AE58-2E0A-20E1-856F-02D17E0B3CEF}"/>
              </a:ext>
            </a:extLst>
          </p:cNvPr>
          <p:cNvSpPr txBox="1"/>
          <p:nvPr/>
        </p:nvSpPr>
        <p:spPr>
          <a:xfrm>
            <a:off x="1465496" y="3695700"/>
            <a:ext cx="6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Test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0EFE5DA-7695-7ED7-E062-8A43236D0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44032"/>
              </p:ext>
            </p:extLst>
          </p:nvPr>
        </p:nvGraphicFramePr>
        <p:xfrm>
          <a:off x="2523744" y="1162110"/>
          <a:ext cx="75904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152">
                  <a:extLst>
                    <a:ext uri="{9D8B030D-6E8A-4147-A177-3AD203B41FA5}">
                      <a16:colId xmlns:a16="http://schemas.microsoft.com/office/drawing/2014/main" val="294940100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013454858"/>
                    </a:ext>
                  </a:extLst>
                </a:gridCol>
                <a:gridCol w="2209799">
                  <a:extLst>
                    <a:ext uri="{9D8B030D-6E8A-4147-A177-3AD203B41FA5}">
                      <a16:colId xmlns:a16="http://schemas.microsoft.com/office/drawing/2014/main" val="977239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RMSE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1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2.73e-06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3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8.87e-15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7.87e-29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4042"/>
                  </a:ext>
                </a:extLst>
              </a:tr>
            </a:tbl>
          </a:graphicData>
        </a:graphic>
      </p:graphicFrame>
      <p:graphicFrame>
        <p:nvGraphicFramePr>
          <p:cNvPr id="16" name="Table 13">
            <a:extLst>
              <a:ext uri="{FF2B5EF4-FFF2-40B4-BE49-F238E27FC236}">
                <a16:creationId xmlns:a16="http://schemas.microsoft.com/office/drawing/2014/main" id="{F354798D-9547-E7B5-2C4A-A669512FF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693578"/>
              </p:ext>
            </p:extLst>
          </p:nvPr>
        </p:nvGraphicFramePr>
        <p:xfrm>
          <a:off x="2506896" y="4105727"/>
          <a:ext cx="7607300" cy="1507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949401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13454858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977239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Mô Hình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RMSE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10075"/>
                  </a:ext>
                </a:extLst>
              </a:tr>
              <a:tr h="395153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1.36e-05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3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5.85e-06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404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6C045E9-54C1-E65B-B72A-FA28518DEA3A}"/>
              </a:ext>
            </a:extLst>
          </p:cNvPr>
          <p:cNvSpPr txBox="1"/>
          <p:nvPr/>
        </p:nvSpPr>
        <p:spPr>
          <a:xfrm>
            <a:off x="0" y="0"/>
            <a:ext cx="31005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58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B2F23F-AC4A-D17F-AC70-550A89100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065" y="460903"/>
            <a:ext cx="8185870" cy="60780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73A17-9DE7-F526-B0FE-3ECBB447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D9C08-AA53-2345-2429-857508FAD766}"/>
              </a:ext>
            </a:extLst>
          </p:cNvPr>
          <p:cNvSpPr txBox="1"/>
          <p:nvPr/>
        </p:nvSpPr>
        <p:spPr>
          <a:xfrm>
            <a:off x="0" y="0"/>
            <a:ext cx="4130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Prediction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0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B60A52-26CC-4FCC-E034-032E2CAF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5" y="796395"/>
            <a:ext cx="9774499" cy="57425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356ED-7CDF-D9A4-8CF0-1527E61B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42AB2-F481-E1CF-8309-34A53CB2EF70}"/>
              </a:ext>
            </a:extLst>
          </p:cNvPr>
          <p:cNvSpPr txBox="1"/>
          <p:nvPr/>
        </p:nvSpPr>
        <p:spPr>
          <a:xfrm>
            <a:off x="0" y="0"/>
            <a:ext cx="4894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Linear Regression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7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111F-11E2-7857-5F13-CE55AC8F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</a:t>
            </a:r>
            <a:endParaRPr lang="vi-VN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A4D7D9C-C765-247C-5A20-76B0441C6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858214"/>
              </p:ext>
            </p:extLst>
          </p:nvPr>
        </p:nvGraphicFramePr>
        <p:xfrm>
          <a:off x="838200" y="1825625"/>
          <a:ext cx="10756900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4629">
                  <a:extLst>
                    <a:ext uri="{9D8B030D-6E8A-4147-A177-3AD203B41FA5}">
                      <a16:colId xmlns:a16="http://schemas.microsoft.com/office/drawing/2014/main" val="3759280923"/>
                    </a:ext>
                  </a:extLst>
                </a:gridCol>
                <a:gridCol w="3164629">
                  <a:extLst>
                    <a:ext uri="{9D8B030D-6E8A-4147-A177-3AD203B41FA5}">
                      <a16:colId xmlns:a16="http://schemas.microsoft.com/office/drawing/2014/main" val="2277304484"/>
                    </a:ext>
                  </a:extLst>
                </a:gridCol>
                <a:gridCol w="4427642">
                  <a:extLst>
                    <a:ext uri="{9D8B030D-6E8A-4147-A177-3AD203B41FA5}">
                      <a16:colId xmlns:a16="http://schemas.microsoft.com/office/drawing/2014/main" val="70349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Thành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MSSV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Nhiệm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Vụ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2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Quốc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Dũng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19133015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, EDA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1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Đoàn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Đăng</a:t>
                      </a:r>
                      <a:r>
                        <a:rPr lang="en-US" dirty="0"/>
                        <a:t> Khoa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19133028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, EDA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0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19133002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, EDA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81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Võ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Diệu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19133014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, EDA, </a:t>
                      </a:r>
                      <a:r>
                        <a:rPr lang="en-US" dirty="0" err="1"/>
                        <a:t>Xác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BiếnTương</a:t>
                      </a:r>
                      <a:r>
                        <a:rPr lang="en-US" dirty="0"/>
                        <a:t> Quan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0555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036EC-5E3D-02F0-B128-5D0E5FC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F36C1-2006-02A5-FA4F-58BF1074FDB0}"/>
              </a:ext>
            </a:extLst>
          </p:cNvPr>
          <p:cNvSpPr txBox="1"/>
          <p:nvPr/>
        </p:nvSpPr>
        <p:spPr>
          <a:xfrm>
            <a:off x="6096000" y="4095294"/>
            <a:ext cx="53057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TS.Quách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11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A210-F6D5-DFBA-D657-98482CCF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601A-668F-7F32-EFD4-30E1C7435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vi-VN" sz="1500" dirty="0">
                <a:latin typeface="+mj-lt"/>
              </a:rPr>
              <a:t>-Mô hình nào tốt hơn: SVM , Linear Regression, KNN, Decision Tree?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sz="1500" dirty="0">
                <a:latin typeface="+mj-lt"/>
              </a:rPr>
              <a:t>-Giải quyết câu hỏi trọng tâm của Nhóm: Tính năng nào quan trọng nhất trong việc dự đoán Giá điện thoại di động?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sz="1500" dirty="0">
                <a:latin typeface="+mj-lt"/>
                <a:sym typeface="Wingdings" panose="05000000000000000000" pitchFamily="2" charset="2"/>
              </a:rPr>
              <a:t> </a:t>
            </a:r>
            <a:r>
              <a:rPr lang="vi-VN" sz="1500" dirty="0">
                <a:latin typeface="+mj-lt"/>
              </a:rPr>
              <a:t>Tóm lại: các tính năng quan trọng nhất trong việc dự đoán giá của một chiếc Điện thoại di động là ram, battery power, pixel height.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3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Thank you for listening' card | Thank you for listening, Thank you  wallpaper, Thank you for listening powerpoint cute">
            <a:extLst>
              <a:ext uri="{FF2B5EF4-FFF2-40B4-BE49-F238E27FC236}">
                <a16:creationId xmlns:a16="http://schemas.microsoft.com/office/drawing/2014/main" id="{44FF87BA-0CF5-C27D-F7CD-DB082D96DB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3" b="1969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1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(0,1,2,3)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(SVM),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0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1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training set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75%), and test set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25%)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8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" y="0"/>
            <a:ext cx="10515600" cy="7594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64" y="896312"/>
            <a:ext cx="5022954" cy="58542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battery_power: Tổng năng lượng pin có thể lưu trữ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blue: Có bluetooth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clock_speed:tốc độ mà bộ vi xử lý thực hiện các lệnh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dual_sim: có hỗ trợ hai sim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fc: Độ phân giải camera trước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four_g: có 4g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int_memory: dung lượng bộ nhớ trong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m_dep: độ dày điện thoại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mobile_wt: độ nặng điện thoại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n_cores:Số lõi của bộ xử lý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33D742-CB07-8BFC-F95F-5AE4F3914E15}"/>
              </a:ext>
            </a:extLst>
          </p:cNvPr>
          <p:cNvSpPr txBox="1">
            <a:spLocks/>
          </p:cNvSpPr>
          <p:nvPr/>
        </p:nvSpPr>
        <p:spPr>
          <a:xfrm>
            <a:off x="6096000" y="867215"/>
            <a:ext cx="5022954" cy="5854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pc: Độ phân giải camera sau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px_height: chiều cao của độ phân giải màn hình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px_width: chiều rộng của độ phân giải màn hình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Dung lượng của Ram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sc_h: chiều cao màn hình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sc_w: chiều rộng màn hình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talk_time: thời gian dài nhất khi sạc điện thoại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three_g: có 3g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touch_screen: có màn hình cảm ứng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wifi: có wifi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price_range: khoảng giá trị chi phí điện thoại (0,1,2,3)</a:t>
            </a:r>
          </a:p>
        </p:txBody>
      </p:sp>
    </p:spTree>
    <p:extLst>
      <p:ext uri="{BB962C8B-B14F-4D97-AF65-F5344CB8AC3E}">
        <p14:creationId xmlns:p14="http://schemas.microsoft.com/office/powerpoint/2010/main" val="38570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" y="0"/>
            <a:ext cx="10515600" cy="7594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1CF72-4EB8-9AC6-C886-410C6271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" y="1132815"/>
            <a:ext cx="10829925" cy="168072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4BAC17-B7CD-5E0F-83A9-1460BD787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410" y="3499817"/>
            <a:ext cx="10729180" cy="32216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671A35-BD5A-ACF1-B331-892B8854FE47}"/>
              </a:ext>
            </a:extLst>
          </p:cNvPr>
          <p:cNvSpPr txBox="1"/>
          <p:nvPr/>
        </p:nvSpPr>
        <p:spPr>
          <a:xfrm>
            <a:off x="608800" y="578817"/>
            <a:ext cx="203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A0657-5C13-471E-8A73-8CB69A322EB6}"/>
              </a:ext>
            </a:extLst>
          </p:cNvPr>
          <p:cNvSpPr txBox="1"/>
          <p:nvPr/>
        </p:nvSpPr>
        <p:spPr>
          <a:xfrm>
            <a:off x="325101" y="2894227"/>
            <a:ext cx="26548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Data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7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3F41-7BFE-EDDA-B55A-016545B9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9E0C4-B161-87AF-AB10-2491EA84BC3E}"/>
              </a:ext>
            </a:extLst>
          </p:cNvPr>
          <p:cNvSpPr txBox="1"/>
          <p:nvPr/>
        </p:nvSpPr>
        <p:spPr>
          <a:xfrm>
            <a:off x="0" y="0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4F911-B5DF-499D-130F-20E11409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199" y="269676"/>
            <a:ext cx="8496302" cy="64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2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71214-7EB9-5CEC-B634-18F90CF6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CBCB2-8E05-769B-05FD-5F6AF6656AD4}"/>
              </a:ext>
            </a:extLst>
          </p:cNvPr>
          <p:cNvSpPr txBox="1"/>
          <p:nvPr/>
        </p:nvSpPr>
        <p:spPr>
          <a:xfrm>
            <a:off x="0" y="0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A94EC0-3A09-A4F1-600F-A427130F2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34" y="553998"/>
            <a:ext cx="8134827" cy="61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712</Words>
  <Application>Microsoft Office PowerPoint</Application>
  <PresentationFormat>Widescreen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Đề Tài: Prediction Mobile </vt:lpstr>
      <vt:lpstr>Thành Viên:</vt:lpstr>
      <vt:lpstr>Mục tiêu của đề tài</vt:lpstr>
      <vt:lpstr>Các câu hỏi chính về công nghệ</vt:lpstr>
      <vt:lpstr>Tiếp cận</vt:lpstr>
      <vt:lpstr>DATA:</vt:lpstr>
      <vt:lpstr>DATA: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Classiﬁcation</dc:title>
  <dc:creator>hoangqd@hcmute.edu.vn</dc:creator>
  <cp:lastModifiedBy>Ly Quoc Dung</cp:lastModifiedBy>
  <cp:revision>63</cp:revision>
  <dcterms:created xsi:type="dcterms:W3CDTF">2022-05-17T04:31:31Z</dcterms:created>
  <dcterms:modified xsi:type="dcterms:W3CDTF">2022-05-27T02:49:06Z</dcterms:modified>
</cp:coreProperties>
</file>